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23" r:id="rId2"/>
    <p:sldId id="328" r:id="rId3"/>
    <p:sldId id="331" r:id="rId4"/>
    <p:sldId id="333" r:id="rId5"/>
    <p:sldId id="336" r:id="rId6"/>
    <p:sldId id="402" r:id="rId7"/>
    <p:sldId id="409" r:id="rId8"/>
    <p:sldId id="332" r:id="rId9"/>
    <p:sldId id="330" r:id="rId10"/>
    <p:sldId id="339" r:id="rId11"/>
    <p:sldId id="338" r:id="rId12"/>
    <p:sldId id="340" r:id="rId13"/>
    <p:sldId id="396" r:id="rId14"/>
    <p:sldId id="394" r:id="rId15"/>
    <p:sldId id="329" r:id="rId16"/>
    <p:sldId id="322" r:id="rId17"/>
    <p:sldId id="344" r:id="rId18"/>
    <p:sldId id="421" r:id="rId19"/>
    <p:sldId id="420" r:id="rId20"/>
    <p:sldId id="423" r:id="rId21"/>
    <p:sldId id="422" r:id="rId22"/>
    <p:sldId id="342" r:id="rId23"/>
    <p:sldId id="424" r:id="rId24"/>
    <p:sldId id="425" r:id="rId25"/>
    <p:sldId id="427" r:id="rId26"/>
    <p:sldId id="432" r:id="rId27"/>
    <p:sldId id="345" r:id="rId28"/>
    <p:sldId id="349" r:id="rId29"/>
    <p:sldId id="445" r:id="rId30"/>
    <p:sldId id="373" r:id="rId31"/>
    <p:sldId id="346" r:id="rId32"/>
    <p:sldId id="381" r:id="rId33"/>
    <p:sldId id="380" r:id="rId34"/>
    <p:sldId id="382" r:id="rId35"/>
    <p:sldId id="347" r:id="rId36"/>
    <p:sldId id="379" r:id="rId37"/>
    <p:sldId id="446" r:id="rId38"/>
    <p:sldId id="348" r:id="rId39"/>
    <p:sldId id="355" r:id="rId40"/>
    <p:sldId id="416" r:id="rId41"/>
    <p:sldId id="411" r:id="rId42"/>
    <p:sldId id="415" r:id="rId43"/>
    <p:sldId id="410" r:id="rId44"/>
    <p:sldId id="413" r:id="rId45"/>
    <p:sldId id="418" r:id="rId46"/>
    <p:sldId id="353" r:id="rId47"/>
    <p:sldId id="400" r:id="rId48"/>
    <p:sldId id="401" r:id="rId49"/>
    <p:sldId id="403" r:id="rId50"/>
    <p:sldId id="404" r:id="rId51"/>
    <p:sldId id="406" r:id="rId52"/>
    <p:sldId id="397" r:id="rId53"/>
    <p:sldId id="354" r:id="rId54"/>
    <p:sldId id="390" r:id="rId55"/>
    <p:sldId id="369" r:id="rId56"/>
    <p:sldId id="393" r:id="rId57"/>
    <p:sldId id="392" r:id="rId58"/>
    <p:sldId id="370" r:id="rId59"/>
    <p:sldId id="391" r:id="rId60"/>
    <p:sldId id="356" r:id="rId61"/>
    <p:sldId id="388" r:id="rId62"/>
    <p:sldId id="389" r:id="rId63"/>
    <p:sldId id="360" r:id="rId64"/>
    <p:sldId id="361" r:id="rId65"/>
    <p:sldId id="362" r:id="rId66"/>
    <p:sldId id="364" r:id="rId67"/>
    <p:sldId id="363" r:id="rId68"/>
    <p:sldId id="366" r:id="rId69"/>
    <p:sldId id="395" r:id="rId70"/>
    <p:sldId id="442" r:id="rId71"/>
    <p:sldId id="436" r:id="rId72"/>
    <p:sldId id="407" r:id="rId73"/>
    <p:sldId id="437" r:id="rId74"/>
    <p:sldId id="435" r:id="rId75"/>
    <p:sldId id="438" r:id="rId76"/>
    <p:sldId id="439" r:id="rId77"/>
    <p:sldId id="440" r:id="rId78"/>
    <p:sldId id="444" r:id="rId79"/>
    <p:sldId id="433" r:id="rId80"/>
    <p:sldId id="367" r:id="rId81"/>
    <p:sldId id="419" r:id="rId82"/>
    <p:sldId id="327" r:id="rId83"/>
  </p:sldIdLst>
  <p:sldSz cx="9144000" cy="6858000" type="screen4x3"/>
  <p:notesSz cx="9144000" cy="6858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 fengyuan" initials="sf" lastIdx="1" clrIdx="0">
    <p:extLst>
      <p:ext uri="{19B8F6BF-5375-455C-9EA6-DF929625EA0E}">
        <p15:presenceInfo xmlns:p15="http://schemas.microsoft.com/office/powerpoint/2012/main" userId="cdf08495223b84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2" autoAdjust="0"/>
    <p:restoredTop sz="88004" autoAdjust="0"/>
  </p:normalViewPr>
  <p:slideViewPr>
    <p:cSldViewPr snapToGrid="0" snapToObjects="1">
      <p:cViewPr varScale="1">
        <p:scale>
          <a:sx n="75" d="100"/>
          <a:sy n="75" d="100"/>
        </p:scale>
        <p:origin x="2645" y="43"/>
      </p:cViewPr>
      <p:guideLst/>
    </p:cSldViewPr>
  </p:slideViewPr>
  <p:notesTextViewPr>
    <p:cViewPr>
      <p:scale>
        <a:sx n="3" d="2"/>
        <a:sy n="3" d="2"/>
      </p:scale>
      <p:origin x="0" y="0"/>
    </p:cViewPr>
  </p:notesTextViewPr>
  <p:sorterViewPr>
    <p:cViewPr>
      <p:scale>
        <a:sx n="46" d="100"/>
        <a:sy n="46" d="100"/>
      </p:scale>
      <p:origin x="0" y="0"/>
    </p:cViewPr>
  </p:sorterViewPr>
  <p:notesViewPr>
    <p:cSldViewPr snapToGrid="0" snapToObjects="1">
      <p:cViewPr varScale="1">
        <p:scale>
          <a:sx n="64" d="100"/>
          <a:sy n="64" d="100"/>
        </p:scale>
        <p:origin x="4728"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刘世喆" userId="f76c7815-af8d-4f84-9dbf-fb5fbe88e3ec" providerId="ADAL" clId="{1ABD5967-5ADA-4FD4-BD97-E8E70ACDB55D}"/>
    <pc:docChg chg="undo custSel addSld delSld modSld modMainMaster">
      <pc:chgData name="刘世喆" userId="f76c7815-af8d-4f84-9dbf-fb5fbe88e3ec" providerId="ADAL" clId="{1ABD5967-5ADA-4FD4-BD97-E8E70ACDB55D}" dt="2022-08-19T02:11:29.593" v="915"/>
      <pc:docMkLst>
        <pc:docMk/>
      </pc:docMkLst>
      <pc:sldChg chg="addSp modSp mod">
        <pc:chgData name="刘世喆" userId="f76c7815-af8d-4f84-9dbf-fb5fbe88e3ec" providerId="ADAL" clId="{1ABD5967-5ADA-4FD4-BD97-E8E70ACDB55D}" dt="2022-08-19T01:38:59.992" v="218"/>
        <pc:sldMkLst>
          <pc:docMk/>
          <pc:sldMk cId="2056953748" sldId="322"/>
        </pc:sldMkLst>
        <pc:spChg chg="mod">
          <ac:chgData name="刘世喆" userId="f76c7815-af8d-4f84-9dbf-fb5fbe88e3ec" providerId="ADAL" clId="{1ABD5967-5ADA-4FD4-BD97-E8E70ACDB55D}" dt="2022-08-19T01:38:37.294" v="216" actId="20577"/>
          <ac:spMkLst>
            <pc:docMk/>
            <pc:sldMk cId="2056953748" sldId="322"/>
            <ac:spMk id="2" creationId="{49165AF0-BB46-426F-B969-CBAF36AA8480}"/>
          </ac:spMkLst>
        </pc:spChg>
        <pc:spChg chg="add mod">
          <ac:chgData name="刘世喆" userId="f76c7815-af8d-4f84-9dbf-fb5fbe88e3ec" providerId="ADAL" clId="{1ABD5967-5ADA-4FD4-BD97-E8E70ACDB55D}" dt="2022-08-19T01:38:59.992" v="218"/>
          <ac:spMkLst>
            <pc:docMk/>
            <pc:sldMk cId="2056953748" sldId="322"/>
            <ac:spMk id="4" creationId="{D40E7E48-B20B-33D9-ED5A-475A77C41F23}"/>
          </ac:spMkLst>
        </pc:spChg>
      </pc:sldChg>
      <pc:sldChg chg="addSp delSp modSp mod">
        <pc:chgData name="刘世喆" userId="f76c7815-af8d-4f84-9dbf-fb5fbe88e3ec" providerId="ADAL" clId="{1ABD5967-5ADA-4FD4-BD97-E8E70ACDB55D}" dt="2022-08-19T02:07:26.100" v="713" actId="478"/>
        <pc:sldMkLst>
          <pc:docMk/>
          <pc:sldMk cId="2238778523" sldId="323"/>
        </pc:sldMkLst>
        <pc:spChg chg="mod">
          <ac:chgData name="刘世喆" userId="f76c7815-af8d-4f84-9dbf-fb5fbe88e3ec" providerId="ADAL" clId="{1ABD5967-5ADA-4FD4-BD97-E8E70ACDB55D}" dt="2022-08-19T01:32:05.439" v="17" actId="20577"/>
          <ac:spMkLst>
            <pc:docMk/>
            <pc:sldMk cId="2238778523" sldId="323"/>
            <ac:spMk id="2" creationId="{179035D3-55DF-43AC-97E7-E1AC04554680}"/>
          </ac:spMkLst>
        </pc:spChg>
        <pc:spChg chg="del mod">
          <ac:chgData name="刘世喆" userId="f76c7815-af8d-4f84-9dbf-fb5fbe88e3ec" providerId="ADAL" clId="{1ABD5967-5ADA-4FD4-BD97-E8E70ACDB55D}" dt="2022-08-19T02:07:23.466" v="712" actId="478"/>
          <ac:spMkLst>
            <pc:docMk/>
            <pc:sldMk cId="2238778523" sldId="323"/>
            <ac:spMk id="3" creationId="{9B5E27CC-7FD5-4AE7-AD1D-AD99AB759252}"/>
          </ac:spMkLst>
        </pc:spChg>
        <pc:spChg chg="add del mod">
          <ac:chgData name="刘世喆" userId="f76c7815-af8d-4f84-9dbf-fb5fbe88e3ec" providerId="ADAL" clId="{1ABD5967-5ADA-4FD4-BD97-E8E70ACDB55D}" dt="2022-08-19T02:07:26.100" v="713" actId="478"/>
          <ac:spMkLst>
            <pc:docMk/>
            <pc:sldMk cId="2238778523" sldId="323"/>
            <ac:spMk id="6" creationId="{1CFFDD31-D35E-D186-8EC7-F12D27C127B1}"/>
          </ac:spMkLst>
        </pc:spChg>
      </pc:sldChg>
      <pc:sldChg chg="modSp mod">
        <pc:chgData name="刘世喆" userId="f76c7815-af8d-4f84-9dbf-fb5fbe88e3ec" providerId="ADAL" clId="{1ABD5967-5ADA-4FD4-BD97-E8E70ACDB55D}" dt="2022-08-19T01:38:10.723" v="202" actId="20577"/>
        <pc:sldMkLst>
          <pc:docMk/>
          <pc:sldMk cId="2424793004" sldId="327"/>
        </pc:sldMkLst>
        <pc:spChg chg="mod">
          <ac:chgData name="刘世喆" userId="f76c7815-af8d-4f84-9dbf-fb5fbe88e3ec" providerId="ADAL" clId="{1ABD5967-5ADA-4FD4-BD97-E8E70ACDB55D}" dt="2022-08-19T01:38:10.723" v="202" actId="20577"/>
          <ac:spMkLst>
            <pc:docMk/>
            <pc:sldMk cId="2424793004" sldId="327"/>
            <ac:spMk id="3" creationId="{97DC5AB3-FAD0-5B24-72CF-547E5D238F64}"/>
          </ac:spMkLst>
        </pc:spChg>
      </pc:sldChg>
      <pc:sldChg chg="modSp mod modNotesTx">
        <pc:chgData name="刘世喆" userId="f76c7815-af8d-4f84-9dbf-fb5fbe88e3ec" providerId="ADAL" clId="{1ABD5967-5ADA-4FD4-BD97-E8E70ACDB55D}" dt="2022-08-19T02:10:46.906" v="871"/>
        <pc:sldMkLst>
          <pc:docMk/>
          <pc:sldMk cId="2751822707" sldId="328"/>
        </pc:sldMkLst>
        <pc:spChg chg="mod">
          <ac:chgData name="刘世喆" userId="f76c7815-af8d-4f84-9dbf-fb5fbe88e3ec" providerId="ADAL" clId="{1ABD5967-5ADA-4FD4-BD97-E8E70ACDB55D}" dt="2022-08-19T02:10:46.003" v="870" actId="21"/>
          <ac:spMkLst>
            <pc:docMk/>
            <pc:sldMk cId="2751822707" sldId="328"/>
            <ac:spMk id="2" creationId="{03FDA0EC-7214-3B67-1317-690B3E5CE6E8}"/>
          </ac:spMkLst>
        </pc:spChg>
        <pc:spChg chg="mod">
          <ac:chgData name="刘世喆" userId="f76c7815-af8d-4f84-9dbf-fb5fbe88e3ec" providerId="ADAL" clId="{1ABD5967-5ADA-4FD4-BD97-E8E70ACDB55D}" dt="2022-08-19T01:32:15.692" v="24" actId="20577"/>
          <ac:spMkLst>
            <pc:docMk/>
            <pc:sldMk cId="2751822707" sldId="328"/>
            <ac:spMk id="4" creationId="{2E533D7D-222F-F7E9-05F1-9698F9694AD0}"/>
          </ac:spMkLst>
        </pc:spChg>
      </pc:sldChg>
      <pc:sldChg chg="addSp modSp new mod">
        <pc:chgData name="刘世喆" userId="f76c7815-af8d-4f84-9dbf-fb5fbe88e3ec" providerId="ADAL" clId="{1ABD5967-5ADA-4FD4-BD97-E8E70ACDB55D}" dt="2022-08-19T02:02:48.825" v="493" actId="14100"/>
        <pc:sldMkLst>
          <pc:docMk/>
          <pc:sldMk cId="64728503" sldId="330"/>
        </pc:sldMkLst>
        <pc:spChg chg="mod">
          <ac:chgData name="刘世喆" userId="f76c7815-af8d-4f84-9dbf-fb5fbe88e3ec" providerId="ADAL" clId="{1ABD5967-5ADA-4FD4-BD97-E8E70ACDB55D}" dt="2022-08-19T01:39:39.433" v="241" actId="20577"/>
          <ac:spMkLst>
            <pc:docMk/>
            <pc:sldMk cId="64728503" sldId="330"/>
            <ac:spMk id="2" creationId="{873C90B6-F795-03C8-7B66-F4B225E48F1B}"/>
          </ac:spMkLst>
        </pc:spChg>
        <pc:spChg chg="add mod">
          <ac:chgData name="刘世喆" userId="f76c7815-af8d-4f84-9dbf-fb5fbe88e3ec" providerId="ADAL" clId="{1ABD5967-5ADA-4FD4-BD97-E8E70ACDB55D}" dt="2022-08-19T02:02:48.825" v="493" actId="14100"/>
          <ac:spMkLst>
            <pc:docMk/>
            <pc:sldMk cId="64728503" sldId="330"/>
            <ac:spMk id="5" creationId="{0AC8EA0B-FEC8-C258-59FA-2DDFBFCDE5DA}"/>
          </ac:spMkLst>
        </pc:spChg>
      </pc:sldChg>
      <pc:sldChg chg="modSp new mod">
        <pc:chgData name="刘世喆" userId="f76c7815-af8d-4f84-9dbf-fb5fbe88e3ec" providerId="ADAL" clId="{1ABD5967-5ADA-4FD4-BD97-E8E70ACDB55D}" dt="2022-08-19T02:01:05.106" v="377" actId="20577"/>
        <pc:sldMkLst>
          <pc:docMk/>
          <pc:sldMk cId="3495169168" sldId="331"/>
        </pc:sldMkLst>
        <pc:spChg chg="mod">
          <ac:chgData name="刘世喆" userId="f76c7815-af8d-4f84-9dbf-fb5fbe88e3ec" providerId="ADAL" clId="{1ABD5967-5ADA-4FD4-BD97-E8E70ACDB55D}" dt="2022-08-19T02:01:05.106" v="377" actId="20577"/>
          <ac:spMkLst>
            <pc:docMk/>
            <pc:sldMk cId="3495169168" sldId="331"/>
            <ac:spMk id="3" creationId="{8159E45C-5A06-3B6C-82CA-3F94F0E0C60B}"/>
          </ac:spMkLst>
        </pc:spChg>
      </pc:sldChg>
      <pc:sldChg chg="new del">
        <pc:chgData name="刘世喆" userId="f76c7815-af8d-4f84-9dbf-fb5fbe88e3ec" providerId="ADAL" clId="{1ABD5967-5ADA-4FD4-BD97-E8E70ACDB55D}" dt="2022-08-19T02:02:38.186" v="491" actId="2696"/>
        <pc:sldMkLst>
          <pc:docMk/>
          <pc:sldMk cId="1207114039" sldId="332"/>
        </pc:sldMkLst>
      </pc:sldChg>
      <pc:sldChg chg="modSp new mod">
        <pc:chgData name="刘世喆" userId="f76c7815-af8d-4f84-9dbf-fb5fbe88e3ec" providerId="ADAL" clId="{1ABD5967-5ADA-4FD4-BD97-E8E70ACDB55D}" dt="2022-08-19T02:11:11.259" v="913" actId="20577"/>
        <pc:sldMkLst>
          <pc:docMk/>
          <pc:sldMk cId="1782323081" sldId="332"/>
        </pc:sldMkLst>
        <pc:spChg chg="mod">
          <ac:chgData name="刘世喆" userId="f76c7815-af8d-4f84-9dbf-fb5fbe88e3ec" providerId="ADAL" clId="{1ABD5967-5ADA-4FD4-BD97-E8E70ACDB55D}" dt="2022-08-19T02:11:11.259" v="913" actId="20577"/>
          <ac:spMkLst>
            <pc:docMk/>
            <pc:sldMk cId="1782323081" sldId="332"/>
            <ac:spMk id="3" creationId="{035C3A88-C154-F679-3677-E3D76254B3C5}"/>
          </ac:spMkLst>
        </pc:spChg>
      </pc:sldChg>
      <pc:sldMasterChg chg="modSldLayout">
        <pc:chgData name="刘世喆" userId="f76c7815-af8d-4f84-9dbf-fb5fbe88e3ec" providerId="ADAL" clId="{1ABD5967-5ADA-4FD4-BD97-E8E70ACDB55D}" dt="2022-08-19T02:11:29.593" v="915"/>
        <pc:sldMasterMkLst>
          <pc:docMk/>
          <pc:sldMasterMk cId="0" sldId="2147483648"/>
        </pc:sldMasterMkLst>
        <pc:sldLayoutChg chg="delSp mod">
          <pc:chgData name="刘世喆" userId="f76c7815-af8d-4f84-9dbf-fb5fbe88e3ec" providerId="ADAL" clId="{1ABD5967-5ADA-4FD4-BD97-E8E70ACDB55D}" dt="2022-08-19T01:38:31.192" v="203" actId="478"/>
          <pc:sldLayoutMkLst>
            <pc:docMk/>
            <pc:sldMasterMk cId="0" sldId="2147483648"/>
            <pc:sldLayoutMk cId="0" sldId="2147483651"/>
          </pc:sldLayoutMkLst>
          <pc:spChg chg="del">
            <ac:chgData name="刘世喆" userId="f76c7815-af8d-4f84-9dbf-fb5fbe88e3ec" providerId="ADAL" clId="{1ABD5967-5ADA-4FD4-BD97-E8E70ACDB55D}" dt="2022-08-19T01:38:31.192" v="203" actId="478"/>
            <ac:spMkLst>
              <pc:docMk/>
              <pc:sldMasterMk cId="0" sldId="2147483648"/>
              <pc:sldLayoutMk cId="0" sldId="2147483651"/>
              <ac:spMk id="2" creationId="{4DD57E80-77AC-6258-B233-F4E96FFC9890}"/>
            </ac:spMkLst>
          </pc:spChg>
        </pc:sldLayoutChg>
        <pc:sldLayoutChg chg="addSp delSp modSp mod">
          <pc:chgData name="刘世喆" userId="f76c7815-af8d-4f84-9dbf-fb5fbe88e3ec" providerId="ADAL" clId="{1ABD5967-5ADA-4FD4-BD97-E8E70ACDB55D}" dt="2022-08-19T02:11:29.593" v="915"/>
          <pc:sldLayoutMkLst>
            <pc:docMk/>
            <pc:sldMasterMk cId="0" sldId="2147483648"/>
            <pc:sldLayoutMk cId="2645679454" sldId="2147483657"/>
          </pc:sldLayoutMkLst>
          <pc:picChg chg="add mod">
            <ac:chgData name="刘世喆" userId="f76c7815-af8d-4f84-9dbf-fb5fbe88e3ec" providerId="ADAL" clId="{1ABD5967-5ADA-4FD4-BD97-E8E70ACDB55D}" dt="2022-08-19T02:11:29.593" v="915"/>
            <ac:picMkLst>
              <pc:docMk/>
              <pc:sldMasterMk cId="0" sldId="2147483648"/>
              <pc:sldLayoutMk cId="2645679454" sldId="2147483657"/>
              <ac:picMk id="2" creationId="{E0D3080B-F651-B9BD-86D2-EC2AC428E0B4}"/>
            </ac:picMkLst>
          </pc:picChg>
          <pc:picChg chg="del">
            <ac:chgData name="刘世喆" userId="f76c7815-af8d-4f84-9dbf-fb5fbe88e3ec" providerId="ADAL" clId="{1ABD5967-5ADA-4FD4-BD97-E8E70ACDB55D}" dt="2022-08-19T02:11:29.303" v="914" actId="478"/>
            <ac:picMkLst>
              <pc:docMk/>
              <pc:sldMasterMk cId="0" sldId="2147483648"/>
              <pc:sldLayoutMk cId="2645679454" sldId="2147483657"/>
              <ac:picMk id="8" creationId="{181FEA2C-6278-8D69-0782-DB099E3CA831}"/>
            </ac:picMkLst>
          </pc:picChg>
        </pc:sldLayoutChg>
      </pc:sldMasterChg>
    </pc:docChg>
  </pc:docChgLst>
  <pc:docChgLst>
    <pc:chgData name="刘世喆" userId="f76c7815-af8d-4f84-9dbf-fb5fbe88e3ec" providerId="ADAL" clId="{08EB9A44-67A9-41C6-B2E5-5EB974B2C46E}"/>
    <pc:docChg chg="modSld">
      <pc:chgData name="刘世喆" userId="f76c7815-af8d-4f84-9dbf-fb5fbe88e3ec" providerId="ADAL" clId="{08EB9A44-67A9-41C6-B2E5-5EB974B2C46E}" dt="2022-09-28T13:10:46.202" v="61" actId="113"/>
      <pc:docMkLst>
        <pc:docMk/>
      </pc:docMkLst>
      <pc:sldChg chg="addSp modSp mod">
        <pc:chgData name="刘世喆" userId="f76c7815-af8d-4f84-9dbf-fb5fbe88e3ec" providerId="ADAL" clId="{08EB9A44-67A9-41C6-B2E5-5EB974B2C46E}" dt="2022-09-28T13:10:00.096" v="42" actId="1076"/>
        <pc:sldMkLst>
          <pc:docMk/>
          <pc:sldMk cId="2238778523" sldId="323"/>
        </pc:sldMkLst>
        <pc:spChg chg="add mod">
          <ac:chgData name="刘世喆" userId="f76c7815-af8d-4f84-9dbf-fb5fbe88e3ec" providerId="ADAL" clId="{08EB9A44-67A9-41C6-B2E5-5EB974B2C46E}" dt="2022-09-28T13:10:00.096" v="42" actId="1076"/>
          <ac:spMkLst>
            <pc:docMk/>
            <pc:sldMk cId="2238778523" sldId="323"/>
            <ac:spMk id="3" creationId="{90BEF70E-2EE4-C27A-2582-33E349E4CF16}"/>
          </ac:spMkLst>
        </pc:spChg>
      </pc:sldChg>
      <pc:sldChg chg="modSp">
        <pc:chgData name="刘世喆" userId="f76c7815-af8d-4f84-9dbf-fb5fbe88e3ec" providerId="ADAL" clId="{08EB9A44-67A9-41C6-B2E5-5EB974B2C46E}" dt="2022-09-28T13:10:46.202" v="61" actId="113"/>
        <pc:sldMkLst>
          <pc:docMk/>
          <pc:sldMk cId="1148305105" sldId="348"/>
        </pc:sldMkLst>
        <pc:spChg chg="mod">
          <ac:chgData name="刘世喆" userId="f76c7815-af8d-4f84-9dbf-fb5fbe88e3ec" providerId="ADAL" clId="{08EB9A44-67A9-41C6-B2E5-5EB974B2C46E}" dt="2022-09-28T13:10:46.202" v="61" actId="113"/>
          <ac:spMkLst>
            <pc:docMk/>
            <pc:sldMk cId="1148305105" sldId="348"/>
            <ac:spMk id="4" creationId="{9D34CFA0-703B-A233-F1D6-BA1A0DE49B5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51788057742782"/>
          <c:y val="3.8453248031496065E-2"/>
          <c:w val="0.76528428477690269"/>
          <c:h val="0.77238484251968509"/>
        </c:manualLayout>
      </c:layout>
      <c:scatterChart>
        <c:scatterStyle val="smoothMarker"/>
        <c:varyColors val="0"/>
        <c:ser>
          <c:idx val="0"/>
          <c:order val="0"/>
          <c:tx>
            <c:strRef>
              <c:f>Sheet1!$B$1</c:f>
              <c:strCache>
                <c:ptCount val="1"/>
                <c:pt idx="0">
                  <c:v>真实值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Sheet1!$B$2:$B$16</c:f>
              <c:numCache>
                <c:formatCode>General</c:formatCode>
                <c:ptCount val="15"/>
                <c:pt idx="0">
                  <c:v>1450</c:v>
                </c:pt>
                <c:pt idx="1">
                  <c:v>1235</c:v>
                </c:pt>
                <c:pt idx="2">
                  <c:v>1294</c:v>
                </c:pt>
                <c:pt idx="3">
                  <c:v>1358</c:v>
                </c:pt>
                <c:pt idx="4">
                  <c:v>1465</c:v>
                </c:pt>
                <c:pt idx="5">
                  <c:v>1500</c:v>
                </c:pt>
                <c:pt idx="6">
                  <c:v>1435</c:v>
                </c:pt>
                <c:pt idx="7">
                  <c:v>1300</c:v>
                </c:pt>
                <c:pt idx="8">
                  <c:v>1354</c:v>
                </c:pt>
                <c:pt idx="9">
                  <c:v>1396</c:v>
                </c:pt>
                <c:pt idx="10">
                  <c:v>1430</c:v>
                </c:pt>
              </c:numCache>
            </c:numRef>
          </c:yVal>
          <c:smooth val="1"/>
          <c:extLst>
            <c:ext xmlns:c16="http://schemas.microsoft.com/office/drawing/2014/chart" uri="{C3380CC4-5D6E-409C-BE32-E72D297353CC}">
              <c16:uniqueId val="{00000000-206E-4106-9B8A-A387D32E01BA}"/>
            </c:ext>
          </c:extLst>
        </c:ser>
        <c:ser>
          <c:idx val="1"/>
          <c:order val="1"/>
          <c:tx>
            <c:strRef>
              <c:f>Sheet1!$C$1</c:f>
              <c:strCache>
                <c:ptCount val="1"/>
                <c:pt idx="0">
                  <c:v>预测值</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Sheet1!$C$2:$C$16</c:f>
              <c:numCache>
                <c:formatCode>General</c:formatCode>
                <c:ptCount val="15"/>
                <c:pt idx="10">
                  <c:v>1430</c:v>
                </c:pt>
                <c:pt idx="11">
                  <c:v>1489</c:v>
                </c:pt>
                <c:pt idx="12">
                  <c:v>1521</c:v>
                </c:pt>
                <c:pt idx="13">
                  <c:v>1462</c:v>
                </c:pt>
                <c:pt idx="14">
                  <c:v>1389</c:v>
                </c:pt>
              </c:numCache>
            </c:numRef>
          </c:yVal>
          <c:smooth val="1"/>
          <c:extLst>
            <c:ext xmlns:c16="http://schemas.microsoft.com/office/drawing/2014/chart" uri="{C3380CC4-5D6E-409C-BE32-E72D297353CC}">
              <c16:uniqueId val="{00000001-206E-4106-9B8A-A387D32E01BA}"/>
            </c:ext>
          </c:extLst>
        </c:ser>
        <c:dLbls>
          <c:showLegendKey val="0"/>
          <c:showVal val="0"/>
          <c:showCatName val="0"/>
          <c:showSerName val="0"/>
          <c:showPercent val="0"/>
          <c:showBubbleSize val="0"/>
        </c:dLbls>
        <c:axId val="642329167"/>
        <c:axId val="642328335"/>
      </c:scatterChart>
      <c:valAx>
        <c:axId val="6423291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zh-CN" altLang="en-US" sz="1400" b="0" i="0" u="none" strike="noStrike" kern="1200" baseline="0" dirty="0" smtClean="0">
                    <a:solidFill>
                      <a:srgbClr val="000000">
                        <a:lumMod val="65000"/>
                        <a:lumOff val="35000"/>
                      </a:srgbClr>
                    </a:solidFill>
                    <a:latin typeface="华文宋体" panose="02010600040101010101" pitchFamily="2" charset="-122"/>
                    <a:ea typeface="华文宋体" panose="02010600040101010101" pitchFamily="2" charset="-122"/>
                    <a:cs typeface="+mn-cs"/>
                  </a:defRPr>
                </a:pPr>
                <a:r>
                  <a:rPr lang="zh-CN" altLang="en-US" sz="1400" b="0" i="0" u="none" strike="noStrike" kern="1200" baseline="0" dirty="0">
                    <a:solidFill>
                      <a:srgbClr val="000000">
                        <a:lumMod val="65000"/>
                        <a:lumOff val="35000"/>
                      </a:srgbClr>
                    </a:solidFill>
                    <a:latin typeface="华文宋体" panose="02010600040101010101" pitchFamily="2" charset="-122"/>
                    <a:ea typeface="华文宋体" panose="02010600040101010101" pitchFamily="2" charset="-122"/>
                    <a:cs typeface="+mn-cs"/>
                  </a:rPr>
                  <a:t>时间(天)</a:t>
                </a:r>
              </a:p>
            </c:rich>
          </c:tx>
          <c:overlay val="0"/>
          <c:spPr>
            <a:noFill/>
            <a:ln>
              <a:noFill/>
            </a:ln>
            <a:effectLst/>
          </c:spPr>
          <c:txPr>
            <a:bodyPr rot="0" spcFirstLastPara="1" vertOverflow="ellipsis" vert="horz" wrap="square" anchor="ctr" anchorCtr="1"/>
            <a:lstStyle/>
            <a:p>
              <a:pPr algn="ctr" rtl="0">
                <a:defRPr lang="zh-CN" altLang="en-US" sz="1400" b="0" i="0" u="none" strike="noStrike" kern="1200" baseline="0" dirty="0" smtClean="0">
                  <a:solidFill>
                    <a:srgbClr val="000000">
                      <a:lumMod val="65000"/>
                      <a:lumOff val="35000"/>
                    </a:srgbClr>
                  </a:solidFill>
                  <a:latin typeface="华文宋体" panose="02010600040101010101" pitchFamily="2" charset="-122"/>
                  <a:ea typeface="华文宋体" panose="0201060004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2328335"/>
        <c:crosses val="autoZero"/>
        <c:crossBetween val="midCat"/>
      </c:valAx>
      <c:valAx>
        <c:axId val="6423283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altLang="en-US" sz="1400" b="0" i="0" u="none" strike="noStrike" kern="1200" baseline="0" dirty="0" smtClean="0">
                    <a:solidFill>
                      <a:srgbClr val="000000">
                        <a:lumMod val="65000"/>
                        <a:lumOff val="35000"/>
                      </a:srgbClr>
                    </a:solidFill>
                    <a:latin typeface="华文宋体" panose="02010600040101010101" pitchFamily="2" charset="-122"/>
                    <a:ea typeface="华文宋体" panose="02010600040101010101" pitchFamily="2" charset="-122"/>
                    <a:cs typeface="+mn-cs"/>
                  </a:defRPr>
                </a:pPr>
                <a:r>
                  <a:rPr lang="zh-CN" altLang="en-US" sz="1400" b="0" i="0" u="none" strike="noStrike" kern="1200" baseline="0" dirty="0">
                    <a:solidFill>
                      <a:srgbClr val="000000">
                        <a:lumMod val="65000"/>
                        <a:lumOff val="35000"/>
                      </a:srgbClr>
                    </a:solidFill>
                    <a:latin typeface="华文宋体" panose="02010600040101010101" pitchFamily="2" charset="-122"/>
                    <a:ea typeface="华文宋体" panose="02010600040101010101" pitchFamily="2" charset="-122"/>
                    <a:cs typeface="+mn-cs"/>
                  </a:rPr>
                  <a:t>产品销售价格</a:t>
                </a:r>
              </a:p>
            </c:rich>
          </c:tx>
          <c:overlay val="0"/>
          <c:spPr>
            <a:noFill/>
            <a:ln>
              <a:noFill/>
            </a:ln>
            <a:effectLst/>
          </c:spPr>
          <c:txPr>
            <a:bodyPr rot="-5400000" spcFirstLastPara="1" vertOverflow="ellipsis" vert="horz" wrap="square" anchor="ctr" anchorCtr="1"/>
            <a:lstStyle/>
            <a:p>
              <a:pPr>
                <a:defRPr lang="zh-CN" altLang="en-US" sz="1400" b="0" i="0" u="none" strike="noStrike" kern="1200" baseline="0" dirty="0" smtClean="0">
                  <a:solidFill>
                    <a:srgbClr val="000000">
                      <a:lumMod val="65000"/>
                      <a:lumOff val="35000"/>
                    </a:srgbClr>
                  </a:solidFill>
                  <a:latin typeface="华文宋体" panose="02010600040101010101" pitchFamily="2" charset="-122"/>
                  <a:ea typeface="华文宋体" panose="0201060004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42329167"/>
        <c:crosses val="autoZero"/>
        <c:crossBetween val="midCat"/>
      </c:valAx>
      <c:spPr>
        <a:noFill/>
        <a:ln>
          <a:noFill/>
        </a:ln>
        <a:effectLst/>
      </c:spPr>
    </c:plotArea>
    <c:legend>
      <c:legendPos val="r"/>
      <c:layout>
        <c:manualLayout>
          <c:xMode val="edge"/>
          <c:yMode val="edge"/>
          <c:x val="0.75310416666666669"/>
          <c:y val="0.33605019685039372"/>
          <c:w val="0.1399906672888474"/>
          <c:h val="0.15976209624628276"/>
        </c:manualLayout>
      </c:layout>
      <c:overlay val="0"/>
      <c:spPr>
        <a:noFill/>
        <a:ln>
          <a:noFill/>
        </a:ln>
        <a:effectLst/>
      </c:spPr>
      <c:txPr>
        <a:bodyPr rot="0" spcFirstLastPara="1" vertOverflow="ellipsis" vert="horz" wrap="square" anchor="ctr" anchorCtr="1"/>
        <a:lstStyle/>
        <a:p>
          <a:pPr>
            <a:defRPr lang="en-US" altLang="zh-CN" sz="1400" b="0" i="0" u="none" strike="noStrike" kern="1200" baseline="0">
              <a:solidFill>
                <a:srgbClr val="000000">
                  <a:lumMod val="65000"/>
                  <a:lumOff val="35000"/>
                </a:srgbClr>
              </a:solidFill>
              <a:latin typeface="华文宋体" panose="02010600040101010101" pitchFamily="2" charset="-122"/>
              <a:ea typeface="华文宋体" panose="0201060004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r>
              <a:rPr lang="zh-CN" altLang="zh-CN" sz="1400" b="0" i="0" baseline="0" dirty="0">
                <a:effectLst/>
                <a:latin typeface="华文宋体" panose="02010600040101010101" pitchFamily="2" charset="-122"/>
                <a:ea typeface="华文宋体" panose="02010600040101010101" pitchFamily="2" charset="-122"/>
              </a:rPr>
              <a:t>单机</a:t>
            </a:r>
            <a:r>
              <a:rPr lang="en-US" altLang="zh-CN" sz="1400" b="0" i="0" baseline="0" dirty="0">
                <a:effectLst/>
                <a:latin typeface="华文宋体" panose="02010600040101010101" pitchFamily="2" charset="-122"/>
                <a:ea typeface="华文宋体" panose="02010600040101010101" pitchFamily="2" charset="-122"/>
              </a:rPr>
              <a:t>1</a:t>
            </a:r>
            <a:r>
              <a:rPr lang="zh-CN" altLang="zh-CN" sz="1400" b="0" i="0" baseline="0" dirty="0">
                <a:effectLst/>
                <a:latin typeface="华文宋体" panose="02010600040101010101" pitchFamily="2" charset="-122"/>
                <a:ea typeface="华文宋体" panose="02010600040101010101" pitchFamily="2" charset="-122"/>
              </a:rPr>
              <a:t>万条指标，</a:t>
            </a:r>
            <a:r>
              <a:rPr lang="en-US" altLang="zh-CN" sz="1400" b="0" i="0" baseline="0" dirty="0">
                <a:effectLst/>
                <a:latin typeface="华文宋体" panose="02010600040101010101" pitchFamily="2" charset="-122"/>
                <a:ea typeface="华文宋体" panose="02010600040101010101" pitchFamily="2" charset="-122"/>
              </a:rPr>
              <a:t>100</a:t>
            </a:r>
            <a:r>
              <a:rPr lang="zh-CN" altLang="zh-CN" sz="1400" b="0" i="0" baseline="0" dirty="0">
                <a:effectLst/>
                <a:latin typeface="华文宋体" panose="02010600040101010101" pitchFamily="2" charset="-122"/>
                <a:ea typeface="华文宋体" panose="02010600040101010101" pitchFamily="2" charset="-122"/>
              </a:rPr>
              <a:t>亿个点，</a:t>
            </a:r>
            <a:r>
              <a:rPr lang="en-US" altLang="zh-CN" sz="1400" b="0" i="0" baseline="0" dirty="0">
                <a:effectLst/>
                <a:latin typeface="华文宋体" panose="02010600040101010101" pitchFamily="2" charset="-122"/>
                <a:ea typeface="华文宋体" panose="02010600040101010101" pitchFamily="2" charset="-122"/>
              </a:rPr>
              <a:t>5</a:t>
            </a:r>
            <a:r>
              <a:rPr lang="zh-CN" altLang="zh-CN" sz="1400" b="0" i="0" baseline="0" dirty="0">
                <a:effectLst/>
                <a:latin typeface="华文宋体" panose="02010600040101010101" pitchFamily="2" charset="-122"/>
                <a:ea typeface="华文宋体" panose="02010600040101010101" pitchFamily="2" charset="-122"/>
              </a:rPr>
              <a:t>线程并发</a:t>
            </a:r>
            <a:r>
              <a:rPr lang="zh-CN" altLang="en-US" sz="1400" b="0" i="0" baseline="0" dirty="0">
                <a:effectLst/>
                <a:latin typeface="华文宋体" panose="02010600040101010101" pitchFamily="2" charset="-122"/>
                <a:ea typeface="华文宋体" panose="02010600040101010101" pitchFamily="2" charset="-122"/>
              </a:rPr>
              <a:t>性能对比图</a:t>
            </a:r>
            <a:endParaRPr lang="zh-CN" altLang="zh-CN" sz="1600" dirty="0">
              <a:effectLst/>
              <a:latin typeface="华文宋体" panose="02010600040101010101" pitchFamily="2" charset="-122"/>
              <a:ea typeface="华文宋体" panose="02010600040101010101" pitchFamily="2" charset="-122"/>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000000">
                  <a:lumMod val="65000"/>
                  <a:lumOff val="35000"/>
                </a:srgb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写入速率</c:v>
                </c:pt>
              </c:strCache>
            </c:strRef>
          </c:tx>
          <c:spPr>
            <a:solidFill>
              <a:schemeClr val="accent6"/>
            </a:solidFill>
            <a:ln>
              <a:noFill/>
            </a:ln>
            <a:effectLst/>
          </c:spPr>
          <c:invertIfNegative val="0"/>
          <c:cat>
            <c:strRef>
              <c:f>Sheet1!$A$2:$A$4</c:f>
              <c:strCache>
                <c:ptCount val="3"/>
                <c:pt idx="0">
                  <c:v>Clickhouse</c:v>
                </c:pt>
                <c:pt idx="1">
                  <c:v>IoTDB</c:v>
                </c:pt>
                <c:pt idx="2">
                  <c:v>TDengine</c:v>
                </c:pt>
              </c:strCache>
            </c:strRef>
          </c:cat>
          <c:val>
            <c:numRef>
              <c:f>Sheet1!$B$2:$B$4</c:f>
              <c:numCache>
                <c:formatCode>General</c:formatCode>
                <c:ptCount val="3"/>
                <c:pt idx="0">
                  <c:v>136.85</c:v>
                </c:pt>
                <c:pt idx="1">
                  <c:v>233.2</c:v>
                </c:pt>
                <c:pt idx="2">
                  <c:v>210</c:v>
                </c:pt>
              </c:numCache>
            </c:numRef>
          </c:val>
          <c:extLst>
            <c:ext xmlns:c16="http://schemas.microsoft.com/office/drawing/2014/chart" uri="{C3380CC4-5D6E-409C-BE32-E72D297353CC}">
              <c16:uniqueId val="{00000000-9C23-4D5D-8913-20892B9EB5B3}"/>
            </c:ext>
          </c:extLst>
        </c:ser>
        <c:dLbls>
          <c:showLegendKey val="0"/>
          <c:showVal val="0"/>
          <c:showCatName val="0"/>
          <c:showSerName val="0"/>
          <c:showPercent val="0"/>
          <c:showBubbleSize val="0"/>
        </c:dLbls>
        <c:gapWidth val="219"/>
        <c:overlap val="-27"/>
        <c:axId val="960678255"/>
        <c:axId val="960683663"/>
      </c:barChart>
      <c:lineChart>
        <c:grouping val="standard"/>
        <c:varyColors val="0"/>
        <c:ser>
          <c:idx val="1"/>
          <c:order val="1"/>
          <c:tx>
            <c:strRef>
              <c:f>Sheet1!$C$1</c:f>
              <c:strCache>
                <c:ptCount val="1"/>
                <c:pt idx="0">
                  <c:v>压缩比</c:v>
                </c:pt>
              </c:strCache>
            </c:strRef>
          </c:tx>
          <c:spPr>
            <a:ln w="28575" cap="rnd">
              <a:solidFill>
                <a:schemeClr val="accent5"/>
              </a:solidFill>
              <a:round/>
            </a:ln>
            <a:effectLst/>
          </c:spPr>
          <c:marker>
            <c:symbol val="none"/>
          </c:marker>
          <c:cat>
            <c:strRef>
              <c:f>Sheet1!$A$2:$A$4</c:f>
              <c:strCache>
                <c:ptCount val="3"/>
                <c:pt idx="0">
                  <c:v>Clickhouse</c:v>
                </c:pt>
                <c:pt idx="1">
                  <c:v>IoTDB</c:v>
                </c:pt>
                <c:pt idx="2">
                  <c:v>TDengine</c:v>
                </c:pt>
              </c:strCache>
            </c:strRef>
          </c:cat>
          <c:val>
            <c:numRef>
              <c:f>Sheet1!$C$2:$C$4</c:f>
              <c:numCache>
                <c:formatCode>General</c:formatCode>
                <c:ptCount val="3"/>
                <c:pt idx="0">
                  <c:v>0.64</c:v>
                </c:pt>
                <c:pt idx="1">
                  <c:v>0.81</c:v>
                </c:pt>
                <c:pt idx="2">
                  <c:v>0.72399999999999998</c:v>
                </c:pt>
              </c:numCache>
            </c:numRef>
          </c:val>
          <c:smooth val="0"/>
          <c:extLst>
            <c:ext xmlns:c16="http://schemas.microsoft.com/office/drawing/2014/chart" uri="{C3380CC4-5D6E-409C-BE32-E72D297353CC}">
              <c16:uniqueId val="{00000001-9C23-4D5D-8913-20892B9EB5B3}"/>
            </c:ext>
          </c:extLst>
        </c:ser>
        <c:dLbls>
          <c:showLegendKey val="0"/>
          <c:showVal val="0"/>
          <c:showCatName val="0"/>
          <c:showSerName val="0"/>
          <c:showPercent val="0"/>
          <c:showBubbleSize val="0"/>
        </c:dLbls>
        <c:marker val="1"/>
        <c:smooth val="0"/>
        <c:axId val="960672847"/>
        <c:axId val="960684911"/>
      </c:lineChart>
      <c:catAx>
        <c:axId val="960678255"/>
        <c:scaling>
          <c:orientation val="minMax"/>
        </c:scaling>
        <c:delete val="0"/>
        <c:axPos val="b"/>
        <c:title>
          <c:tx>
            <c:rich>
              <a:bodyPr rot="0" spcFirstLastPara="1" vertOverflow="ellipsis" vert="horz" wrap="square" anchor="ctr" anchorCtr="1"/>
              <a:lstStyle/>
              <a:p>
                <a:pPr>
                  <a:defRPr lang="zh-CN" altLang="en-US" sz="1400" b="0" i="0" u="none" strike="noStrike" kern="1200" spc="0" baseline="0" dirty="0" smtClean="0">
                    <a:solidFill>
                      <a:srgbClr val="000000">
                        <a:lumMod val="65000"/>
                        <a:lumOff val="35000"/>
                      </a:srgbClr>
                    </a:solidFill>
                    <a:effectLst/>
                    <a:latin typeface="华文宋体" panose="02010600040101010101" pitchFamily="2" charset="-122"/>
                    <a:ea typeface="华文宋体" panose="02010600040101010101" pitchFamily="2" charset="-122"/>
                    <a:cs typeface="+mn-cs"/>
                  </a:defRPr>
                </a:pPr>
                <a:r>
                  <a:rPr lang="zh-CN" altLang="en-US" sz="1400" b="0" i="0" u="none" strike="noStrike" kern="1200" spc="0" baseline="0" dirty="0">
                    <a:solidFill>
                      <a:srgbClr val="000000">
                        <a:lumMod val="65000"/>
                        <a:lumOff val="35000"/>
                      </a:srgbClr>
                    </a:solidFill>
                    <a:effectLst/>
                    <a:latin typeface="华文宋体" panose="02010600040101010101" pitchFamily="2" charset="-122"/>
                    <a:ea typeface="华文宋体" panose="02010600040101010101" pitchFamily="2" charset="-122"/>
                    <a:cs typeface="+mn-cs"/>
                  </a:rPr>
                  <a:t>数据库产品</a:t>
                </a:r>
              </a:p>
            </c:rich>
          </c:tx>
          <c:layout>
            <c:manualLayout>
              <c:xMode val="edge"/>
              <c:yMode val="edge"/>
              <c:x val="0.3989069178162884"/>
              <c:y val="0.73089094645461217"/>
            </c:manualLayout>
          </c:layout>
          <c:overlay val="0"/>
          <c:spPr>
            <a:noFill/>
            <a:ln>
              <a:noFill/>
            </a:ln>
            <a:effectLst/>
          </c:spPr>
          <c:txPr>
            <a:bodyPr rot="0" spcFirstLastPara="1" vertOverflow="ellipsis" vert="horz" wrap="square" anchor="ctr" anchorCtr="1"/>
            <a:lstStyle/>
            <a:p>
              <a:pPr>
                <a:defRPr lang="zh-CN" altLang="en-US" sz="1400" b="0" i="0" u="none" strike="noStrike" kern="1200" spc="0" baseline="0" dirty="0" smtClean="0">
                  <a:solidFill>
                    <a:srgbClr val="000000">
                      <a:lumMod val="65000"/>
                      <a:lumOff val="35000"/>
                    </a:srgbClr>
                  </a:solidFill>
                  <a:effectLst/>
                  <a:latin typeface="华文宋体" panose="02010600040101010101" pitchFamily="2" charset="-122"/>
                  <a:ea typeface="华文宋体" panose="0201060004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683663"/>
        <c:crosses val="autoZero"/>
        <c:auto val="1"/>
        <c:lblAlgn val="ctr"/>
        <c:lblOffset val="100"/>
        <c:noMultiLvlLbl val="0"/>
      </c:catAx>
      <c:valAx>
        <c:axId val="960683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sz="1400" dirty="0">
                    <a:latin typeface="华文宋体" panose="02010600040101010101" pitchFamily="2" charset="-122"/>
                    <a:ea typeface="华文宋体" panose="02010600040101010101" pitchFamily="2" charset="-122"/>
                  </a:rPr>
                  <a:t>写入速率</a:t>
                </a:r>
                <a:r>
                  <a:rPr lang="en-US" altLang="zh-CN" dirty="0"/>
                  <a:t>(</a:t>
                </a:r>
                <a:r>
                  <a:rPr lang="en-US" altLang="zh-CN" sz="1400" dirty="0">
                    <a:latin typeface="Times New Roman" panose="02020603050405020304" pitchFamily="18" charset="0"/>
                    <a:cs typeface="Times New Roman" panose="02020603050405020304" pitchFamily="18" charset="0"/>
                  </a:rPr>
                  <a:t>points/s</a:t>
                </a:r>
                <a:r>
                  <a:rPr lang="en-US" altLang="zh-CN" dirty="0"/>
                  <a:t>)</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678255"/>
        <c:crosses val="autoZero"/>
        <c:crossBetween val="between"/>
      </c:valAx>
      <c:valAx>
        <c:axId val="960684911"/>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latin typeface="华文宋体" panose="02010600040101010101" pitchFamily="2" charset="-122"/>
                    <a:ea typeface="华文宋体" panose="02010600040101010101" pitchFamily="2" charset="-122"/>
                  </a:rPr>
                  <a:t>压缩比率</a:t>
                </a:r>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60672847"/>
        <c:crosses val="max"/>
        <c:crossBetween val="between"/>
      </c:valAx>
      <c:catAx>
        <c:axId val="960672847"/>
        <c:scaling>
          <c:orientation val="minMax"/>
        </c:scaling>
        <c:delete val="1"/>
        <c:axPos val="b"/>
        <c:numFmt formatCode="General" sourceLinked="1"/>
        <c:majorTickMark val="out"/>
        <c:minorTickMark val="none"/>
        <c:tickLblPos val="nextTo"/>
        <c:crossAx val="960684911"/>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华文宋体" panose="02010600040101010101" pitchFamily="2" charset="-122"/>
                <a:ea typeface="华文宋体" panose="02010600040101010101" pitchFamily="2" charset="-122"/>
                <a:cs typeface="+mn-cs"/>
              </a:defRPr>
            </a:pPr>
            <a:endParaRPr lang="zh-CN"/>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华文宋体" panose="02010600040101010101" pitchFamily="2" charset="-122"/>
                <a:ea typeface="华文宋体" panose="02010600040101010101" pitchFamily="2" charset="-122"/>
                <a:cs typeface="+mn-cs"/>
              </a:defRPr>
            </a:pPr>
            <a:endParaRPr lang="zh-CN"/>
          </a:p>
        </c:txPr>
      </c:legendEntry>
      <c:layout>
        <c:manualLayout>
          <c:xMode val="edge"/>
          <c:yMode val="edge"/>
          <c:x val="0.25449467823144623"/>
          <c:y val="0.83462845380014972"/>
          <c:w val="0.48487844234702449"/>
          <c:h val="8.550520179353396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16ED-3D9E-4A13-A57B-685BCEA890D4}" type="doc">
      <dgm:prSet loTypeId="urn:microsoft.com/office/officeart/2005/8/layout/venn1" loCatId="relationship" qsTypeId="urn:microsoft.com/office/officeart/2005/8/quickstyle/simple1" qsCatId="simple" csTypeId="urn:microsoft.com/office/officeart/2005/8/colors/accent1_2" csCatId="accent1" phldr="1"/>
      <dgm:spPr/>
    </dgm:pt>
    <dgm:pt modelId="{C75C64A0-C861-4B6E-BC85-8911C659F138}">
      <dgm:prSet phldrT="[文本]" custT="1"/>
      <dgm:spPr>
        <a:noFill/>
        <a:ln>
          <a:solidFill>
            <a:srgbClr val="92D050"/>
          </a:solidFill>
        </a:ln>
      </dgm:spPr>
      <dgm:t>
        <a:bodyPr/>
        <a:lstStyle/>
        <a:p>
          <a:r>
            <a:rPr lang="zh-CN" altLang="en-US" sz="2000" b="1" dirty="0">
              <a:latin typeface="华文宋体" panose="02010600040101010101" pitchFamily="2" charset="-122"/>
              <a:ea typeface="华文宋体" panose="02010600040101010101" pitchFamily="2" charset="-122"/>
            </a:rPr>
            <a:t>指标</a:t>
          </a:r>
        </a:p>
      </dgm:t>
    </dgm:pt>
    <dgm:pt modelId="{A71610DA-8CBC-4CC5-91B7-23347A1A4F61}" type="parTrans" cxnId="{CCE0F560-F540-4667-B8D4-DCF4DE752536}">
      <dgm:prSet/>
      <dgm:spPr/>
      <dgm:t>
        <a:bodyPr/>
        <a:lstStyle/>
        <a:p>
          <a:endParaRPr lang="zh-CN" altLang="en-US"/>
        </a:p>
      </dgm:t>
    </dgm:pt>
    <dgm:pt modelId="{D5D3AF72-D28E-4A02-838A-8A71203FCFF3}" type="sibTrans" cxnId="{CCE0F560-F540-4667-B8D4-DCF4DE752536}">
      <dgm:prSet/>
      <dgm:spPr/>
      <dgm:t>
        <a:bodyPr/>
        <a:lstStyle/>
        <a:p>
          <a:endParaRPr lang="zh-CN" altLang="en-US"/>
        </a:p>
      </dgm:t>
    </dgm:pt>
    <dgm:pt modelId="{4ED92C68-30FD-486D-AFBB-043A97EC8DBF}">
      <dgm:prSet phldrT="[文本]" custT="1"/>
      <dgm:spPr>
        <a:noFill/>
        <a:ln>
          <a:solidFill>
            <a:srgbClr val="00B0F0"/>
          </a:solidFill>
        </a:ln>
      </dgm:spPr>
      <dgm:t>
        <a:bodyPr/>
        <a:lstStyle/>
        <a:p>
          <a:r>
            <a:rPr lang="zh-CN" altLang="en-US" sz="2000" b="1" dirty="0">
              <a:latin typeface="华文宋体" panose="02010600040101010101" pitchFamily="2" charset="-122"/>
              <a:ea typeface="华文宋体" panose="02010600040101010101" pitchFamily="2" charset="-122"/>
            </a:rPr>
            <a:t>日志</a:t>
          </a:r>
        </a:p>
      </dgm:t>
    </dgm:pt>
    <dgm:pt modelId="{DDDCD59B-63D2-41F9-AA80-79C5C5B67D3D}" type="parTrans" cxnId="{CF508D18-8C14-42D3-B721-0D0C770FF070}">
      <dgm:prSet/>
      <dgm:spPr/>
      <dgm:t>
        <a:bodyPr/>
        <a:lstStyle/>
        <a:p>
          <a:endParaRPr lang="zh-CN" altLang="en-US"/>
        </a:p>
      </dgm:t>
    </dgm:pt>
    <dgm:pt modelId="{EE127A6F-F7BC-4042-AE87-C7DA24B5C144}" type="sibTrans" cxnId="{CF508D18-8C14-42D3-B721-0D0C770FF070}">
      <dgm:prSet/>
      <dgm:spPr/>
      <dgm:t>
        <a:bodyPr/>
        <a:lstStyle/>
        <a:p>
          <a:endParaRPr lang="zh-CN" altLang="en-US"/>
        </a:p>
      </dgm:t>
    </dgm:pt>
    <dgm:pt modelId="{630EC96D-8ACA-48DB-AE14-5649DB1FFA4F}">
      <dgm:prSet phldrT="[文本]" custT="1"/>
      <dgm:spPr>
        <a:noFill/>
        <a:ln>
          <a:solidFill>
            <a:srgbClr val="FFC000"/>
          </a:solidFill>
        </a:ln>
      </dgm:spPr>
      <dgm:t>
        <a:bodyPr/>
        <a:lstStyle/>
        <a:p>
          <a:r>
            <a:rPr lang="zh-CN" altLang="en-US" sz="2000" b="1" dirty="0">
              <a:latin typeface="华文宋体" panose="02010600040101010101" pitchFamily="2" charset="-122"/>
              <a:ea typeface="华文宋体" panose="02010600040101010101" pitchFamily="2" charset="-122"/>
            </a:rPr>
            <a:t>追踪</a:t>
          </a:r>
        </a:p>
      </dgm:t>
    </dgm:pt>
    <dgm:pt modelId="{7396EE2D-ED60-4068-B986-FC83DFBAE347}" type="parTrans" cxnId="{3E71A265-1278-422B-B942-690DC48CC597}">
      <dgm:prSet/>
      <dgm:spPr/>
      <dgm:t>
        <a:bodyPr/>
        <a:lstStyle/>
        <a:p>
          <a:endParaRPr lang="zh-CN" altLang="en-US"/>
        </a:p>
      </dgm:t>
    </dgm:pt>
    <dgm:pt modelId="{3EA8EA26-CA01-42F0-BCED-CB7614453D08}" type="sibTrans" cxnId="{3E71A265-1278-422B-B942-690DC48CC597}">
      <dgm:prSet/>
      <dgm:spPr/>
      <dgm:t>
        <a:bodyPr/>
        <a:lstStyle/>
        <a:p>
          <a:endParaRPr lang="zh-CN" altLang="en-US"/>
        </a:p>
      </dgm:t>
    </dgm:pt>
    <dgm:pt modelId="{E85F3353-AAB0-4459-A40B-FA8D4B724F9E}" type="pres">
      <dgm:prSet presAssocID="{165016ED-3D9E-4A13-A57B-685BCEA890D4}" presName="compositeShape" presStyleCnt="0">
        <dgm:presLayoutVars>
          <dgm:chMax val="7"/>
          <dgm:dir/>
          <dgm:resizeHandles val="exact"/>
        </dgm:presLayoutVars>
      </dgm:prSet>
      <dgm:spPr/>
    </dgm:pt>
    <dgm:pt modelId="{5E3C3ACC-9C4F-4D2A-990E-94B30659393E}" type="pres">
      <dgm:prSet presAssocID="{C75C64A0-C861-4B6E-BC85-8911C659F138}" presName="circ1" presStyleLbl="vennNode1" presStyleIdx="0" presStyleCnt="3"/>
      <dgm:spPr/>
    </dgm:pt>
    <dgm:pt modelId="{FFCBC53B-FD1C-4FE9-8854-B7F57C6437B5}" type="pres">
      <dgm:prSet presAssocID="{C75C64A0-C861-4B6E-BC85-8911C659F138}" presName="circ1Tx" presStyleLbl="revTx" presStyleIdx="0" presStyleCnt="0">
        <dgm:presLayoutVars>
          <dgm:chMax val="0"/>
          <dgm:chPref val="0"/>
          <dgm:bulletEnabled val="1"/>
        </dgm:presLayoutVars>
      </dgm:prSet>
      <dgm:spPr/>
    </dgm:pt>
    <dgm:pt modelId="{14F301CA-9805-4B8B-B429-D731EA49445B}" type="pres">
      <dgm:prSet presAssocID="{4ED92C68-30FD-486D-AFBB-043A97EC8DBF}" presName="circ2" presStyleLbl="vennNode1" presStyleIdx="1" presStyleCnt="3"/>
      <dgm:spPr/>
    </dgm:pt>
    <dgm:pt modelId="{DFE7F328-3475-4AD0-B359-AD9CD9EC2D0C}" type="pres">
      <dgm:prSet presAssocID="{4ED92C68-30FD-486D-AFBB-043A97EC8DBF}" presName="circ2Tx" presStyleLbl="revTx" presStyleIdx="0" presStyleCnt="0">
        <dgm:presLayoutVars>
          <dgm:chMax val="0"/>
          <dgm:chPref val="0"/>
          <dgm:bulletEnabled val="1"/>
        </dgm:presLayoutVars>
      </dgm:prSet>
      <dgm:spPr/>
    </dgm:pt>
    <dgm:pt modelId="{CC4D23BE-A2B8-4E72-981E-3AA00969E935}" type="pres">
      <dgm:prSet presAssocID="{630EC96D-8ACA-48DB-AE14-5649DB1FFA4F}" presName="circ3" presStyleLbl="vennNode1" presStyleIdx="2" presStyleCnt="3"/>
      <dgm:spPr/>
    </dgm:pt>
    <dgm:pt modelId="{8B2E6FB2-7E79-494B-8038-7572EA7D1EA8}" type="pres">
      <dgm:prSet presAssocID="{630EC96D-8ACA-48DB-AE14-5649DB1FFA4F}" presName="circ3Tx" presStyleLbl="revTx" presStyleIdx="0" presStyleCnt="0">
        <dgm:presLayoutVars>
          <dgm:chMax val="0"/>
          <dgm:chPref val="0"/>
          <dgm:bulletEnabled val="1"/>
        </dgm:presLayoutVars>
      </dgm:prSet>
      <dgm:spPr/>
    </dgm:pt>
  </dgm:ptLst>
  <dgm:cxnLst>
    <dgm:cxn modelId="{F4EE9001-50AF-4411-B097-C2368A0465CB}" type="presOf" srcId="{630EC96D-8ACA-48DB-AE14-5649DB1FFA4F}" destId="{CC4D23BE-A2B8-4E72-981E-3AA00969E935}" srcOrd="0" destOrd="0" presId="urn:microsoft.com/office/officeart/2005/8/layout/venn1"/>
    <dgm:cxn modelId="{597C3F08-CC6C-404C-9D66-7E70E5D8A9E3}" type="presOf" srcId="{C75C64A0-C861-4B6E-BC85-8911C659F138}" destId="{FFCBC53B-FD1C-4FE9-8854-B7F57C6437B5}" srcOrd="1" destOrd="0" presId="urn:microsoft.com/office/officeart/2005/8/layout/venn1"/>
    <dgm:cxn modelId="{CF508D18-8C14-42D3-B721-0D0C770FF070}" srcId="{165016ED-3D9E-4A13-A57B-685BCEA890D4}" destId="{4ED92C68-30FD-486D-AFBB-043A97EC8DBF}" srcOrd="1" destOrd="0" parTransId="{DDDCD59B-63D2-41F9-AA80-79C5C5B67D3D}" sibTransId="{EE127A6F-F7BC-4042-AE87-C7DA24B5C144}"/>
    <dgm:cxn modelId="{847A471C-D781-40C3-87AC-C247BADF6166}" type="presOf" srcId="{4ED92C68-30FD-486D-AFBB-043A97EC8DBF}" destId="{DFE7F328-3475-4AD0-B359-AD9CD9EC2D0C}" srcOrd="1" destOrd="0" presId="urn:microsoft.com/office/officeart/2005/8/layout/venn1"/>
    <dgm:cxn modelId="{CCE0F560-F540-4667-B8D4-DCF4DE752536}" srcId="{165016ED-3D9E-4A13-A57B-685BCEA890D4}" destId="{C75C64A0-C861-4B6E-BC85-8911C659F138}" srcOrd="0" destOrd="0" parTransId="{A71610DA-8CBC-4CC5-91B7-23347A1A4F61}" sibTransId="{D5D3AF72-D28E-4A02-838A-8A71203FCFF3}"/>
    <dgm:cxn modelId="{3E71A265-1278-422B-B942-690DC48CC597}" srcId="{165016ED-3D9E-4A13-A57B-685BCEA890D4}" destId="{630EC96D-8ACA-48DB-AE14-5649DB1FFA4F}" srcOrd="2" destOrd="0" parTransId="{7396EE2D-ED60-4068-B986-FC83DFBAE347}" sibTransId="{3EA8EA26-CA01-42F0-BCED-CB7614453D08}"/>
    <dgm:cxn modelId="{607FBA79-C966-492A-A5F5-98C00263F183}" type="presOf" srcId="{4ED92C68-30FD-486D-AFBB-043A97EC8DBF}" destId="{14F301CA-9805-4B8B-B429-D731EA49445B}" srcOrd="0" destOrd="0" presId="urn:microsoft.com/office/officeart/2005/8/layout/venn1"/>
    <dgm:cxn modelId="{E04327A6-A05D-4631-893B-54CAE8C4E037}" type="presOf" srcId="{C75C64A0-C861-4B6E-BC85-8911C659F138}" destId="{5E3C3ACC-9C4F-4D2A-990E-94B30659393E}" srcOrd="0" destOrd="0" presId="urn:microsoft.com/office/officeart/2005/8/layout/venn1"/>
    <dgm:cxn modelId="{6BBFADD5-27A2-485C-AF43-25F8C8CAA484}" type="presOf" srcId="{165016ED-3D9E-4A13-A57B-685BCEA890D4}" destId="{E85F3353-AAB0-4459-A40B-FA8D4B724F9E}" srcOrd="0" destOrd="0" presId="urn:microsoft.com/office/officeart/2005/8/layout/venn1"/>
    <dgm:cxn modelId="{0CE169DF-C3FB-48F8-877B-04B706C16DC7}" type="presOf" srcId="{630EC96D-8ACA-48DB-AE14-5649DB1FFA4F}" destId="{8B2E6FB2-7E79-494B-8038-7572EA7D1EA8}" srcOrd="1" destOrd="0" presId="urn:microsoft.com/office/officeart/2005/8/layout/venn1"/>
    <dgm:cxn modelId="{AA6E0423-CDF7-458D-87CA-F1238BB9A9BC}" type="presParOf" srcId="{E85F3353-AAB0-4459-A40B-FA8D4B724F9E}" destId="{5E3C3ACC-9C4F-4D2A-990E-94B30659393E}" srcOrd="0" destOrd="0" presId="urn:microsoft.com/office/officeart/2005/8/layout/venn1"/>
    <dgm:cxn modelId="{ECAC0721-AA23-4980-8FD3-F696A230838D}" type="presParOf" srcId="{E85F3353-AAB0-4459-A40B-FA8D4B724F9E}" destId="{FFCBC53B-FD1C-4FE9-8854-B7F57C6437B5}" srcOrd="1" destOrd="0" presId="urn:microsoft.com/office/officeart/2005/8/layout/venn1"/>
    <dgm:cxn modelId="{D7F84FD5-B105-4B2D-B2A2-036B1F4146A8}" type="presParOf" srcId="{E85F3353-AAB0-4459-A40B-FA8D4B724F9E}" destId="{14F301CA-9805-4B8B-B429-D731EA49445B}" srcOrd="2" destOrd="0" presId="urn:microsoft.com/office/officeart/2005/8/layout/venn1"/>
    <dgm:cxn modelId="{6842FF28-B514-4973-B647-7AE6DDB69828}" type="presParOf" srcId="{E85F3353-AAB0-4459-A40B-FA8D4B724F9E}" destId="{DFE7F328-3475-4AD0-B359-AD9CD9EC2D0C}" srcOrd="3" destOrd="0" presId="urn:microsoft.com/office/officeart/2005/8/layout/venn1"/>
    <dgm:cxn modelId="{F9D9DFD2-9ADB-4719-AE55-203DDBE3254C}" type="presParOf" srcId="{E85F3353-AAB0-4459-A40B-FA8D4B724F9E}" destId="{CC4D23BE-A2B8-4E72-981E-3AA00969E935}" srcOrd="4" destOrd="0" presId="urn:microsoft.com/office/officeart/2005/8/layout/venn1"/>
    <dgm:cxn modelId="{45DE8E08-AF72-4BD5-AD76-5246EDA70808}" type="presParOf" srcId="{E85F3353-AAB0-4459-A40B-FA8D4B724F9E}" destId="{8B2E6FB2-7E79-494B-8038-7572EA7D1EA8}"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C3ACC-9C4F-4D2A-990E-94B30659393E}">
      <dsp:nvSpPr>
        <dsp:cNvPr id="0" name=""/>
        <dsp:cNvSpPr/>
      </dsp:nvSpPr>
      <dsp:spPr>
        <a:xfrm>
          <a:off x="1409064" y="38258"/>
          <a:ext cx="1836420" cy="1836420"/>
        </a:xfrm>
        <a:prstGeom prst="ellipse">
          <a:avLst/>
        </a:prstGeom>
        <a:noFill/>
        <a:ln w="25400" cap="flat" cmpd="sng" algn="ctr">
          <a:solidFill>
            <a:srgbClr val="92D05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华文宋体" panose="02010600040101010101" pitchFamily="2" charset="-122"/>
              <a:ea typeface="华文宋体" panose="02010600040101010101" pitchFamily="2" charset="-122"/>
            </a:rPr>
            <a:t>指标</a:t>
          </a:r>
        </a:p>
      </dsp:txBody>
      <dsp:txXfrm>
        <a:off x="1653921" y="359632"/>
        <a:ext cx="1346708" cy="826389"/>
      </dsp:txXfrm>
    </dsp:sp>
    <dsp:sp modelId="{14F301CA-9805-4B8B-B429-D731EA49445B}">
      <dsp:nvSpPr>
        <dsp:cNvPr id="0" name=""/>
        <dsp:cNvSpPr/>
      </dsp:nvSpPr>
      <dsp:spPr>
        <a:xfrm>
          <a:off x="2071706" y="1186021"/>
          <a:ext cx="1836420" cy="1836420"/>
        </a:xfrm>
        <a:prstGeom prst="ellipse">
          <a:avLst/>
        </a:prstGeom>
        <a:no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华文宋体" panose="02010600040101010101" pitchFamily="2" charset="-122"/>
              <a:ea typeface="华文宋体" panose="02010600040101010101" pitchFamily="2" charset="-122"/>
            </a:rPr>
            <a:t>日志</a:t>
          </a:r>
        </a:p>
      </dsp:txBody>
      <dsp:txXfrm>
        <a:off x="2633345" y="1660429"/>
        <a:ext cx="1101852" cy="1010031"/>
      </dsp:txXfrm>
    </dsp:sp>
    <dsp:sp modelId="{CC4D23BE-A2B8-4E72-981E-3AA00969E935}">
      <dsp:nvSpPr>
        <dsp:cNvPr id="0" name=""/>
        <dsp:cNvSpPr/>
      </dsp:nvSpPr>
      <dsp:spPr>
        <a:xfrm>
          <a:off x="746423" y="1186021"/>
          <a:ext cx="1836420" cy="1836420"/>
        </a:xfrm>
        <a:prstGeom prst="ellipse">
          <a:avLst/>
        </a:prstGeom>
        <a:no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华文宋体" panose="02010600040101010101" pitchFamily="2" charset="-122"/>
              <a:ea typeface="华文宋体" panose="02010600040101010101" pitchFamily="2" charset="-122"/>
            </a:rPr>
            <a:t>追踪</a:t>
          </a:r>
        </a:p>
      </dsp:txBody>
      <dsp:txXfrm>
        <a:off x="919352" y="1660429"/>
        <a:ext cx="1101852" cy="101003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xfrm>
            <a:off x="2857500" y="514350"/>
            <a:ext cx="3429000" cy="2571750"/>
          </a:xfrm>
          <a:prstGeom prst="rect">
            <a:avLst/>
          </a:prstGeom>
        </p:spPr>
        <p:txBody>
          <a:bodyPr/>
          <a:lstStyle/>
          <a:p>
            <a:endParaRPr/>
          </a:p>
        </p:txBody>
      </p:sp>
      <p:sp>
        <p:nvSpPr>
          <p:cNvPr id="67" name="Shape 67"/>
          <p:cNvSpPr>
            <a:spLocks noGrp="1"/>
          </p:cNvSpPr>
          <p:nvPr>
            <p:ph type="body" sz="quarter" idx="1"/>
          </p:nvPr>
        </p:nvSpPr>
        <p:spPr>
          <a:xfrm>
            <a:off x="1219200" y="3257550"/>
            <a:ext cx="6705600" cy="3086100"/>
          </a:xfrm>
          <a:prstGeom prst="rect">
            <a:avLst/>
          </a:prstGeom>
        </p:spPr>
        <p:txBody>
          <a:bodyPr/>
          <a:lstStyle/>
          <a:p>
            <a:endParaRPr/>
          </a:p>
        </p:txBody>
      </p:sp>
    </p:spTree>
    <p:extLst>
      <p:ext uri="{BB962C8B-B14F-4D97-AF65-F5344CB8AC3E}">
        <p14:creationId xmlns:p14="http://schemas.microsoft.com/office/powerpoint/2010/main" val="812285080"/>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45694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Step 1</a:t>
            </a:r>
            <a:r>
              <a:rPr lang="zh-CN" altLang="en-US" dirty="0"/>
              <a:t>可以通过检查各种差分序列的相关图直到找出一个“急速”下降于零，并且从此任何季节效应已经大大消除的序列来完成分析时间序列的随机性、平稳性及季节性。对于非季节数据，通常求一阶差分就足够了。</a:t>
            </a:r>
            <a:endParaRPr lang="en-US" altLang="zh-CN" dirty="0"/>
          </a:p>
          <a:p>
            <a:endParaRPr lang="en-US" altLang="zh-CN" dirty="0"/>
          </a:p>
          <a:p>
            <a:r>
              <a:rPr lang="en-US" altLang="zh-CN" dirty="0"/>
              <a:t>Step 2</a:t>
            </a:r>
            <a:r>
              <a:rPr lang="zh-CN" altLang="en-US" dirty="0"/>
              <a:t>模型识别是</a:t>
            </a:r>
            <a:r>
              <a:rPr lang="en-US" altLang="zh-CN" dirty="0"/>
              <a:t>Box-Jenkins</a:t>
            </a:r>
            <a:r>
              <a:rPr lang="zh-CN" altLang="en-US" dirty="0"/>
              <a:t>方法中很重要的一环，是否合适的比较标准是对一般</a:t>
            </a:r>
            <a:r>
              <a:rPr lang="en-US" altLang="zh-CN" dirty="0"/>
              <a:t>ARMA</a:t>
            </a:r>
            <a:r>
              <a:rPr lang="zh-CN" altLang="en-US" dirty="0"/>
              <a:t>模型中的一些特征，分析其理论特征，把这种特定模型的理论特征作为鉴别实际模型的标准，观测实际资料与理论特征的接近程度，最后根据这种分类比较分析的结果来判定实际模型的类型。</a:t>
            </a:r>
          </a:p>
        </p:txBody>
      </p:sp>
    </p:spTree>
    <p:extLst>
      <p:ext uri="{BB962C8B-B14F-4D97-AF65-F5344CB8AC3E}">
        <p14:creationId xmlns:p14="http://schemas.microsoft.com/office/powerpoint/2010/main" val="154162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93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基于机器学习、基于时间序列分解、基于统计的</a:t>
            </a:r>
          </a:p>
        </p:txBody>
      </p:sp>
    </p:spTree>
    <p:extLst>
      <p:ext uri="{BB962C8B-B14F-4D97-AF65-F5344CB8AC3E}">
        <p14:creationId xmlns:p14="http://schemas.microsoft.com/office/powerpoint/2010/main" val="7322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50360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US" altLang="zh-CN" b="0" i="0" dirty="0" err="1">
                <a:solidFill>
                  <a:srgbClr val="222222"/>
                </a:solidFill>
                <a:effectLst/>
                <a:latin typeface="system-ui"/>
              </a:rPr>
              <a:t>IoTDB</a:t>
            </a:r>
            <a:r>
              <a:rPr lang="en-US" altLang="zh-CN" b="0" i="0" dirty="0">
                <a:solidFill>
                  <a:srgbClr val="222222"/>
                </a:solidFill>
                <a:effectLst/>
                <a:latin typeface="system-ui"/>
              </a:rPr>
              <a:t> </a:t>
            </a:r>
            <a:r>
              <a:rPr lang="zh-CN" altLang="en-US" b="0" i="0" dirty="0">
                <a:solidFill>
                  <a:srgbClr val="222222"/>
                </a:solidFill>
                <a:effectLst/>
                <a:latin typeface="system-ui"/>
              </a:rPr>
              <a:t>由多个组件构成，涵盖数据收集、数据写入、数据存储、数据查询、数据分析、数据可视化等多个功能。</a:t>
            </a:r>
            <a:r>
              <a:rPr lang="en-US" altLang="zh-CN" b="0" i="0" dirty="0" err="1">
                <a:solidFill>
                  <a:srgbClr val="222222"/>
                </a:solidFill>
                <a:effectLst/>
                <a:latin typeface="system-ui"/>
              </a:rPr>
              <a:t>IoTDB</a:t>
            </a:r>
            <a:r>
              <a:rPr lang="zh-CN" altLang="en-US" b="0" i="0" dirty="0">
                <a:solidFill>
                  <a:srgbClr val="222222"/>
                </a:solidFill>
                <a:effectLst/>
                <a:latin typeface="system-ui"/>
              </a:rPr>
              <a:t>应用架构如下图所示。</a:t>
            </a:r>
            <a:r>
              <a:rPr lang="en-US" altLang="zh-CN" b="0" i="0" dirty="0" err="1">
                <a:solidFill>
                  <a:srgbClr val="222222"/>
                </a:solidFill>
                <a:effectLst/>
                <a:latin typeface="system-ui"/>
              </a:rPr>
              <a:t>IoTDB</a:t>
            </a:r>
            <a:r>
              <a:rPr lang="en-US" altLang="zh-CN" b="0" i="0" dirty="0">
                <a:solidFill>
                  <a:srgbClr val="222222"/>
                </a:solidFill>
                <a:effectLst/>
                <a:latin typeface="system-ui"/>
              </a:rPr>
              <a:t> </a:t>
            </a:r>
            <a:r>
              <a:rPr lang="zh-CN" altLang="en-US" b="0" i="0" dirty="0">
                <a:solidFill>
                  <a:srgbClr val="222222"/>
                </a:solidFill>
                <a:effectLst/>
                <a:latin typeface="system-ui"/>
              </a:rPr>
              <a:t>通过 </a:t>
            </a:r>
            <a:r>
              <a:rPr lang="en-US" altLang="zh-CN" b="0" i="0" dirty="0">
                <a:solidFill>
                  <a:srgbClr val="222222"/>
                </a:solidFill>
                <a:effectLst/>
                <a:latin typeface="system-ui"/>
              </a:rPr>
              <a:t>JDBC</a:t>
            </a:r>
            <a:r>
              <a:rPr lang="zh-CN" altLang="en-US" b="0" i="0" dirty="0">
                <a:solidFill>
                  <a:srgbClr val="222222"/>
                </a:solidFill>
                <a:effectLst/>
                <a:latin typeface="system-ui"/>
              </a:rPr>
              <a:t>（</a:t>
            </a:r>
            <a:r>
              <a:rPr lang="en-US" altLang="zh-CN" b="0" i="0" dirty="0">
                <a:solidFill>
                  <a:srgbClr val="222222"/>
                </a:solidFill>
                <a:effectLst/>
                <a:latin typeface="system-ui"/>
              </a:rPr>
              <a:t>Java </a:t>
            </a:r>
            <a:r>
              <a:rPr lang="zh-CN" altLang="en-US" b="0" i="0" dirty="0">
                <a:solidFill>
                  <a:srgbClr val="222222"/>
                </a:solidFill>
                <a:effectLst/>
                <a:latin typeface="system-ui"/>
              </a:rPr>
              <a:t>数据库连接）驱动，广泛地支持多种异构数据源的接入，包括设备数据、系统状态数据、消息队列数据、应用数据以及其它数据库中的数据等。用户通过命令行客户端交互工具能够对数据库进行写入和查询操作，也可以通过 </a:t>
            </a:r>
            <a:r>
              <a:rPr lang="en-US" altLang="zh-CN" b="0" i="0" dirty="0">
                <a:solidFill>
                  <a:srgbClr val="222222"/>
                </a:solidFill>
                <a:effectLst/>
                <a:latin typeface="system-ui"/>
              </a:rPr>
              <a:t>Grafana </a:t>
            </a:r>
            <a:r>
              <a:rPr lang="zh-CN" altLang="en-US" b="0" i="0" dirty="0">
                <a:solidFill>
                  <a:srgbClr val="222222"/>
                </a:solidFill>
                <a:effectLst/>
                <a:latin typeface="system-ui"/>
              </a:rPr>
              <a:t>监控工具以图形化方式查看数据变化趋势。</a:t>
            </a:r>
            <a:r>
              <a:rPr lang="en-US" altLang="zh-CN" b="0" i="0" dirty="0" err="1">
                <a:solidFill>
                  <a:srgbClr val="222222"/>
                </a:solidFill>
                <a:effectLst/>
                <a:latin typeface="system-ui"/>
              </a:rPr>
              <a:t>TsFile</a:t>
            </a:r>
            <a:r>
              <a:rPr lang="en-US" altLang="zh-CN" b="0" i="0" dirty="0">
                <a:solidFill>
                  <a:srgbClr val="222222"/>
                </a:solidFill>
                <a:effectLst/>
                <a:latin typeface="system-ui"/>
              </a:rPr>
              <a:t> </a:t>
            </a:r>
            <a:r>
              <a:rPr lang="zh-CN" altLang="en-US" b="0" i="0" dirty="0">
                <a:solidFill>
                  <a:srgbClr val="222222"/>
                </a:solidFill>
                <a:effectLst/>
                <a:latin typeface="system-ui"/>
              </a:rPr>
              <a:t>是一种专门为时间序列数据而设计的存储格式，支持高效的压缩和查询能力，是 </a:t>
            </a:r>
            <a:r>
              <a:rPr lang="en-US" altLang="zh-CN" b="0" i="0" dirty="0" err="1">
                <a:solidFill>
                  <a:srgbClr val="222222"/>
                </a:solidFill>
                <a:effectLst/>
                <a:latin typeface="system-ui"/>
              </a:rPr>
              <a:t>IoTDB</a:t>
            </a:r>
            <a:r>
              <a:rPr lang="en-US" altLang="zh-CN" b="0" i="0" dirty="0">
                <a:solidFill>
                  <a:srgbClr val="222222"/>
                </a:solidFill>
                <a:effectLst/>
                <a:latin typeface="system-ui"/>
              </a:rPr>
              <a:t> </a:t>
            </a:r>
            <a:r>
              <a:rPr lang="zh-CN" altLang="en-US" b="0" i="0" dirty="0">
                <a:solidFill>
                  <a:srgbClr val="222222"/>
                </a:solidFill>
                <a:effectLst/>
                <a:latin typeface="system-ui"/>
              </a:rPr>
              <a:t>的核心组成部分。对于写入 </a:t>
            </a:r>
            <a:r>
              <a:rPr lang="en-US" altLang="zh-CN" b="0" i="0" dirty="0" err="1">
                <a:solidFill>
                  <a:srgbClr val="222222"/>
                </a:solidFill>
                <a:effectLst/>
                <a:latin typeface="system-ui"/>
              </a:rPr>
              <a:t>TsFile</a:t>
            </a:r>
            <a:r>
              <a:rPr lang="en-US" altLang="zh-CN" b="0" i="0" dirty="0">
                <a:solidFill>
                  <a:srgbClr val="222222"/>
                </a:solidFill>
                <a:effectLst/>
                <a:latin typeface="system-ui"/>
              </a:rPr>
              <a:t> </a:t>
            </a:r>
            <a:r>
              <a:rPr lang="zh-CN" altLang="en-US" b="0" i="0" dirty="0">
                <a:solidFill>
                  <a:srgbClr val="222222"/>
                </a:solidFill>
                <a:effectLst/>
                <a:latin typeface="system-ui"/>
              </a:rPr>
              <a:t>文件中的数据，可以通过 </a:t>
            </a:r>
            <a:r>
              <a:rPr lang="en-US" altLang="zh-CN" b="0" i="0" dirty="0" err="1">
                <a:solidFill>
                  <a:srgbClr val="222222"/>
                </a:solidFill>
                <a:effectLst/>
                <a:latin typeface="system-ui"/>
              </a:rPr>
              <a:t>TsFileSync</a:t>
            </a:r>
            <a:r>
              <a:rPr lang="en-US" altLang="zh-CN" b="0" i="0" dirty="0">
                <a:solidFill>
                  <a:srgbClr val="222222"/>
                </a:solidFill>
                <a:effectLst/>
                <a:latin typeface="system-ui"/>
              </a:rPr>
              <a:t> </a:t>
            </a:r>
            <a:r>
              <a:rPr lang="zh-CN" altLang="en-US" b="0" i="0" dirty="0">
                <a:solidFill>
                  <a:srgbClr val="222222"/>
                </a:solidFill>
                <a:effectLst/>
                <a:latin typeface="system-ui"/>
              </a:rPr>
              <a:t>同步工具将文件同步至 </a:t>
            </a:r>
            <a:r>
              <a:rPr lang="en-US" altLang="zh-CN" b="0" i="0" dirty="0">
                <a:solidFill>
                  <a:srgbClr val="222222"/>
                </a:solidFill>
                <a:effectLst/>
                <a:latin typeface="system-ui"/>
              </a:rPr>
              <a:t>HDFS</a:t>
            </a:r>
            <a:r>
              <a:rPr lang="zh-CN" altLang="en-US" b="0" i="0" dirty="0">
                <a:solidFill>
                  <a:srgbClr val="222222"/>
                </a:solidFill>
                <a:effectLst/>
                <a:latin typeface="system-ui"/>
              </a:rPr>
              <a:t>（</a:t>
            </a:r>
            <a:r>
              <a:rPr lang="en-US" altLang="zh-CN" b="0" i="0" dirty="0">
                <a:solidFill>
                  <a:srgbClr val="222222"/>
                </a:solidFill>
                <a:effectLst/>
                <a:latin typeface="system-ui"/>
              </a:rPr>
              <a:t>Hadoop</a:t>
            </a:r>
            <a:r>
              <a:rPr lang="zh-CN" altLang="en-US" b="0" i="0" dirty="0">
                <a:solidFill>
                  <a:srgbClr val="222222"/>
                </a:solidFill>
                <a:effectLst/>
                <a:latin typeface="system-ui"/>
              </a:rPr>
              <a:t>分布式文件系统）中，进而实现在 </a:t>
            </a:r>
            <a:r>
              <a:rPr lang="en-US" altLang="zh-CN" b="0" i="0" dirty="0">
                <a:solidFill>
                  <a:srgbClr val="222222"/>
                </a:solidFill>
                <a:effectLst/>
                <a:latin typeface="system-ui"/>
              </a:rPr>
              <a:t>Hadoop </a:t>
            </a:r>
            <a:r>
              <a:rPr lang="zh-CN" altLang="en-US" b="0" i="0" dirty="0">
                <a:solidFill>
                  <a:srgbClr val="222222"/>
                </a:solidFill>
                <a:effectLst/>
                <a:latin typeface="system-ui"/>
              </a:rPr>
              <a:t>或 </a:t>
            </a:r>
            <a:r>
              <a:rPr lang="en-US" altLang="zh-CN" b="0" i="0" dirty="0">
                <a:solidFill>
                  <a:srgbClr val="222222"/>
                </a:solidFill>
                <a:effectLst/>
                <a:latin typeface="system-ui"/>
              </a:rPr>
              <a:t>Spark </a:t>
            </a:r>
            <a:r>
              <a:rPr lang="zh-CN" altLang="en-US" b="0" i="0" dirty="0">
                <a:solidFill>
                  <a:srgbClr val="222222"/>
                </a:solidFill>
                <a:effectLst/>
                <a:latin typeface="system-ui"/>
              </a:rPr>
              <a:t>等开源平台上进行时序数据的处理和分析。</a:t>
            </a:r>
            <a:endParaRPr lang="zh-CN" altLang="en-US" dirty="0"/>
          </a:p>
          <a:p>
            <a:endParaRPr lang="zh-CN" altLang="en-US" dirty="0"/>
          </a:p>
        </p:txBody>
      </p:sp>
    </p:spTree>
    <p:extLst>
      <p:ext uri="{BB962C8B-B14F-4D97-AF65-F5344CB8AC3E}">
        <p14:creationId xmlns:p14="http://schemas.microsoft.com/office/powerpoint/2010/main" val="37438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告警不是原生观测项</a:t>
            </a:r>
          </a:p>
        </p:txBody>
      </p:sp>
    </p:spTree>
    <p:extLst>
      <p:ext uri="{BB962C8B-B14F-4D97-AF65-F5344CB8AC3E}">
        <p14:creationId xmlns:p14="http://schemas.microsoft.com/office/powerpoint/2010/main" val="4077115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828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809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US" altLang="zh-CN" dirty="0"/>
              <a:t>$$</a:t>
            </a:r>
            <a:r>
              <a:rPr lang="en-US" altLang="zh-CN" dirty="0" err="1"/>
              <a:t>L_p</a:t>
            </a:r>
            <a:r>
              <a:rPr lang="en-US" altLang="zh-CN" dirty="0"/>
              <a:t>(X,Y)=\</a:t>
            </a:r>
            <a:r>
              <a:rPr lang="en-US" altLang="zh-CN" dirty="0" err="1"/>
              <a:t>sum^m</a:t>
            </a:r>
            <a:r>
              <a:rPr lang="en-US" altLang="zh-CN" dirty="0"/>
              <a:t>_{</a:t>
            </a:r>
            <a:r>
              <a:rPr lang="en-US" altLang="zh-CN" dirty="0" err="1"/>
              <a:t>i</a:t>
            </a:r>
            <a:r>
              <a:rPr lang="en-US" altLang="zh-CN" dirty="0"/>
              <a:t>=1}(|</a:t>
            </a:r>
            <a:r>
              <a:rPr lang="en-US" altLang="zh-CN" dirty="0" err="1"/>
              <a:t>x_i-y_i</a:t>
            </a:r>
            <a:r>
              <a:rPr lang="en-US" altLang="zh-CN" dirty="0"/>
              <a:t>|^p)^{\frac{1}{p}}$$</a:t>
            </a:r>
          </a:p>
          <a:p>
            <a:pPr marL="0" marR="0" lvl="0" indent="0" defTabSz="914400" eaLnBrk="1" fontAlgn="auto" latinLnBrk="0" hangingPunct="1">
              <a:lnSpc>
                <a:spcPct val="100000"/>
              </a:lnSpc>
              <a:spcBef>
                <a:spcPts val="400"/>
              </a:spcBef>
              <a:spcAft>
                <a:spcPts val="0"/>
              </a:spcAft>
              <a:buClrTx/>
              <a:buSzTx/>
              <a:buFontTx/>
              <a:buNone/>
              <a:tabLst/>
              <a:defRPr/>
            </a:pPr>
            <a:r>
              <a:rPr lang="en-US" altLang="zh-CN" dirty="0"/>
              <a:t>$$cos&lt;X,Y&gt;=\frac{\</a:t>
            </a:r>
            <a:r>
              <a:rPr lang="en-US" altLang="zh-CN" dirty="0" err="1"/>
              <a:t>sum^m</a:t>
            </a:r>
            <a:r>
              <a:rPr lang="en-US" altLang="zh-CN" dirty="0"/>
              <a:t>_{</a:t>
            </a:r>
            <a:r>
              <a:rPr lang="en-US" altLang="zh-CN" dirty="0" err="1"/>
              <a:t>i</a:t>
            </a:r>
            <a:r>
              <a:rPr lang="en-US" altLang="zh-CN" dirty="0"/>
              <a:t>=1}</a:t>
            </a:r>
            <a:r>
              <a:rPr lang="en-US" altLang="zh-CN" dirty="0" err="1"/>
              <a:t>x_i</a:t>
            </a:r>
            <a:r>
              <a:rPr lang="en-US" altLang="zh-CN" dirty="0"/>
              <a:t> \</a:t>
            </a:r>
            <a:r>
              <a:rPr lang="en-US" altLang="zh-CN" dirty="0" err="1"/>
              <a:t>cdot</a:t>
            </a:r>
            <a:r>
              <a:rPr lang="en-US" altLang="zh-CN" dirty="0"/>
              <a:t> </a:t>
            </a:r>
            <a:r>
              <a:rPr lang="en-US" altLang="zh-CN" dirty="0" err="1"/>
              <a:t>y_i</a:t>
            </a:r>
            <a:r>
              <a:rPr lang="en-US" altLang="zh-CN" dirty="0"/>
              <a:t>}{||X|| \</a:t>
            </a:r>
            <a:r>
              <a:rPr lang="en-US" altLang="zh-CN" dirty="0" err="1"/>
              <a:t>cdot</a:t>
            </a:r>
            <a:r>
              <a:rPr lang="en-US" altLang="zh-CN" dirty="0"/>
              <a:t> ||Y||}$$</a:t>
            </a:r>
            <a:endParaRPr lang="zh-CN" altLang="en-US" dirty="0"/>
          </a:p>
          <a:p>
            <a:endParaRPr lang="zh-CN" altLang="en-US" dirty="0"/>
          </a:p>
        </p:txBody>
      </p:sp>
    </p:spTree>
    <p:extLst>
      <p:ext uri="{BB962C8B-B14F-4D97-AF65-F5344CB8AC3E}">
        <p14:creationId xmlns:p14="http://schemas.microsoft.com/office/powerpoint/2010/main" val="968713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zh-CN" altLang="en-US" dirty="0">
                <a:solidFill>
                  <a:srgbClr val="111111"/>
                </a:solidFill>
                <a:latin typeface="华文宋体" panose="02010600040101010101" pitchFamily="2" charset="-122"/>
                <a:ea typeface="华文宋体" panose="02010600040101010101" pitchFamily="2" charset="-122"/>
              </a:rPr>
              <a:t>局部敏感哈希找到的结果是近似结果，并不是精确结果。</a:t>
            </a:r>
          </a:p>
        </p:txBody>
      </p:sp>
    </p:spTree>
    <p:extLst>
      <p:ext uri="{BB962C8B-B14F-4D97-AF65-F5344CB8AC3E}">
        <p14:creationId xmlns:p14="http://schemas.microsoft.com/office/powerpoint/2010/main" val="299192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PM-Tree: Pivoting Metric Tree</a:t>
            </a:r>
            <a:endParaRPr lang="zh-CN" altLang="en-US" dirty="0"/>
          </a:p>
        </p:txBody>
      </p:sp>
    </p:spTree>
    <p:extLst>
      <p:ext uri="{BB962C8B-B14F-4D97-AF65-F5344CB8AC3E}">
        <p14:creationId xmlns:p14="http://schemas.microsoft.com/office/powerpoint/2010/main" val="138658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9782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精度较高的短期时间序列预测方法</a:t>
            </a:r>
          </a:p>
        </p:txBody>
      </p:sp>
    </p:spTree>
    <p:extLst>
      <p:ext uri="{BB962C8B-B14F-4D97-AF65-F5344CB8AC3E}">
        <p14:creationId xmlns:p14="http://schemas.microsoft.com/office/powerpoint/2010/main" val="39425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高的</a:t>
            </a:r>
          </a:p>
        </p:txBody>
      </p:sp>
    </p:spTree>
    <p:extLst>
      <p:ext uri="{BB962C8B-B14F-4D97-AF65-F5344CB8AC3E}">
        <p14:creationId xmlns:p14="http://schemas.microsoft.com/office/powerpoint/2010/main" val="340620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y_t</a:t>
            </a:r>
            <a:r>
              <a:rPr lang="en-US" altLang="zh-CN" dirty="0"/>
              <a:t>=\</a:t>
            </a:r>
            <a:r>
              <a:rPr lang="en-US" altLang="zh-CN" dirty="0" err="1"/>
              <a:t>sum^p</a:t>
            </a:r>
            <a:r>
              <a:rPr lang="en-US" altLang="zh-CN" dirty="0"/>
              <a:t>_{</a:t>
            </a:r>
            <a:r>
              <a:rPr lang="en-US" altLang="zh-CN" dirty="0" err="1"/>
              <a:t>i</a:t>
            </a:r>
            <a:r>
              <a:rPr lang="en-US" altLang="zh-CN" dirty="0"/>
              <a:t>=1}</a:t>
            </a:r>
            <a:r>
              <a:rPr lang="en-US" altLang="zh-CN" dirty="0" err="1"/>
              <a:t>a_i</a:t>
            </a:r>
            <a:r>
              <a:rPr lang="en-US" altLang="zh-CN" dirty="0"/>
              <a:t> \</a:t>
            </a:r>
            <a:r>
              <a:rPr lang="en-US" altLang="zh-CN" dirty="0" err="1"/>
              <a:t>cdot</a:t>
            </a:r>
            <a:r>
              <a:rPr lang="en-US" altLang="zh-CN" dirty="0"/>
              <a:t> y_{t-</a:t>
            </a:r>
            <a:r>
              <a:rPr lang="en-US" altLang="zh-CN" dirty="0" err="1"/>
              <a:t>i</a:t>
            </a:r>
            <a:r>
              <a:rPr lang="en-US" altLang="zh-CN" dirty="0"/>
              <a:t>}+c+\</a:t>
            </a:r>
            <a:r>
              <a:rPr lang="en-US" altLang="zh-CN" dirty="0" err="1"/>
              <a:t>epsilon_t</a:t>
            </a:r>
            <a:r>
              <a:rPr lang="en-US" altLang="zh-CN" dirty="0"/>
              <a:t> $$</a:t>
            </a:r>
            <a:endParaRPr lang="zh-CN" altLang="en-US" dirty="0"/>
          </a:p>
        </p:txBody>
      </p:sp>
    </p:spTree>
    <p:extLst>
      <p:ext uri="{BB962C8B-B14F-4D97-AF65-F5344CB8AC3E}">
        <p14:creationId xmlns:p14="http://schemas.microsoft.com/office/powerpoint/2010/main" val="102172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主题">
    <p:spTree>
      <p:nvGrpSpPr>
        <p:cNvPr id="1" name=""/>
        <p:cNvGrpSpPr/>
        <p:nvPr/>
      </p:nvGrpSpPr>
      <p:grpSpPr>
        <a:xfrm>
          <a:off x="0" y="0"/>
          <a:ext cx="0" cy="0"/>
          <a:chOff x="0" y="0"/>
          <a:chExt cx="0" cy="0"/>
        </a:xfrm>
      </p:grpSpPr>
      <p:sp>
        <p:nvSpPr>
          <p:cNvPr id="51" name="标题文本"/>
          <p:cNvSpPr txBox="1">
            <a:spLocks noGrp="1"/>
          </p:cNvSpPr>
          <p:nvPr>
            <p:ph type="title" hasCustomPrompt="1"/>
          </p:nvPr>
        </p:nvSpPr>
        <p:spPr>
          <a:xfrm>
            <a:off x="762000" y="2324881"/>
            <a:ext cx="7621961" cy="706861"/>
          </a:xfrm>
          <a:prstGeom prst="rect">
            <a:avLst/>
          </a:prstGeom>
        </p:spPr>
        <p:txBody>
          <a:bodyPr>
            <a:noAutofit/>
          </a:bodyPr>
          <a:lstStyle>
            <a:lvl1pPr algn="ctr">
              <a:lnSpc>
                <a:spcPct val="90000"/>
              </a:lnSpc>
              <a:defRPr sz="4800"/>
            </a:lvl1pPr>
          </a:lstStyle>
          <a:p>
            <a:r>
              <a:rPr lang="en-US" dirty="0"/>
              <a:t>Presentation </a:t>
            </a:r>
            <a:r>
              <a:rPr lang="en-US" altLang="zh-CN" b="0" i="0" dirty="0">
                <a:solidFill>
                  <a:srgbClr val="000000"/>
                </a:solidFill>
                <a:effectLst/>
                <a:latin typeface="Roboto" panose="02000000000000000000" pitchFamily="2" charset="0"/>
              </a:rPr>
              <a:t>Theme</a:t>
            </a:r>
            <a:endParaRPr dirty="0"/>
          </a:p>
        </p:txBody>
      </p:sp>
      <p:sp>
        <p:nvSpPr>
          <p:cNvPr id="52" name="正文级别 1…"/>
          <p:cNvSpPr txBox="1">
            <a:spLocks noGrp="1"/>
          </p:cNvSpPr>
          <p:nvPr>
            <p:ph type="body" sz="quarter" idx="1" hasCustomPrompt="1"/>
          </p:nvPr>
        </p:nvSpPr>
        <p:spPr>
          <a:xfrm>
            <a:off x="6250361" y="4229265"/>
            <a:ext cx="2133600" cy="459092"/>
          </a:xfrm>
          <a:prstGeom prst="rect">
            <a:avLst/>
          </a:prstGeom>
        </p:spPr>
        <p:txBody>
          <a:bodyPr>
            <a:normAutofit/>
          </a:bodyPr>
          <a:lstStyle>
            <a:lvl1pPr marL="0" indent="0" algn="ctr">
              <a:lnSpc>
                <a:spcPct val="90000"/>
              </a:lnSpc>
              <a:spcBef>
                <a:spcPts val="1000"/>
              </a:spcBef>
              <a:buClrTx/>
              <a:buSzTx/>
              <a:buNone/>
              <a:defRPr sz="2400">
                <a:latin typeface="Lucida Handwriting" panose="03010101010101010101" pitchFamily="66" charset="0"/>
                <a:cs typeface="Times New Roman" panose="02020603050405020304" pitchFamily="18" charset="0"/>
              </a:defRPr>
            </a:lvl1pPr>
            <a:lvl2pPr marL="0" indent="457200" algn="ctr">
              <a:lnSpc>
                <a:spcPct val="90000"/>
              </a:lnSpc>
              <a:spcBef>
                <a:spcPts val="1000"/>
              </a:spcBef>
              <a:buClrTx/>
              <a:buSzTx/>
              <a:buNone/>
            </a:lvl2pPr>
            <a:lvl3pPr marL="0" indent="914400" algn="ctr">
              <a:lnSpc>
                <a:spcPct val="90000"/>
              </a:lnSpc>
              <a:spcBef>
                <a:spcPts val="1000"/>
              </a:spcBef>
              <a:buClrTx/>
              <a:buSzTx/>
              <a:buNone/>
            </a:lvl3pPr>
            <a:lvl4pPr marL="0" indent="1371600" algn="ctr">
              <a:lnSpc>
                <a:spcPct val="90000"/>
              </a:lnSpc>
              <a:spcBef>
                <a:spcPts val="1000"/>
              </a:spcBef>
              <a:buClrTx/>
              <a:buSzTx/>
              <a:buNone/>
            </a:lvl4pPr>
            <a:lvl5pPr marL="0" indent="1828800" algn="ctr">
              <a:lnSpc>
                <a:spcPct val="90000"/>
              </a:lnSpc>
              <a:spcBef>
                <a:spcPts val="1000"/>
              </a:spcBef>
              <a:buClrTx/>
              <a:buSzTx/>
              <a:buNone/>
            </a:lvl5pPr>
          </a:lstStyle>
          <a:p>
            <a:r>
              <a:rPr lang="en-US" altLang="zh-CN" dirty="0"/>
              <a:t>Your Name</a:t>
            </a:r>
            <a:endParaRPr dirty="0"/>
          </a:p>
        </p:txBody>
      </p:sp>
      <p:pic>
        <p:nvPicPr>
          <p:cNvPr id="10" name="Picture 2" descr="Picture 2">
            <a:extLst>
              <a:ext uri="{FF2B5EF4-FFF2-40B4-BE49-F238E27FC236}">
                <a16:creationId xmlns:a16="http://schemas.microsoft.com/office/drawing/2014/main" id="{CAD4FDF7-7453-4B75-B92B-E65E9FC9AFA2}"/>
              </a:ext>
            </a:extLst>
          </p:cNvPr>
          <p:cNvPicPr>
            <a:picLocks noChangeAspect="1"/>
          </p:cNvPicPr>
          <p:nvPr userDrawn="1"/>
        </p:nvPicPr>
        <p:blipFill>
          <a:blip r:embed="rId2"/>
          <a:srcRect t="9276" b="9275"/>
          <a:stretch>
            <a:fillRect/>
          </a:stretch>
        </p:blipFill>
        <p:spPr>
          <a:xfrm>
            <a:off x="5165073" y="0"/>
            <a:ext cx="2597538" cy="1461114"/>
          </a:xfrm>
          <a:prstGeom prst="rect">
            <a:avLst/>
          </a:prstGeom>
          <a:ln w="12700">
            <a:miter lim="400000"/>
          </a:ln>
        </p:spPr>
      </p:pic>
      <p:sp>
        <p:nvSpPr>
          <p:cNvPr id="11" name="矩形 13">
            <a:extLst>
              <a:ext uri="{FF2B5EF4-FFF2-40B4-BE49-F238E27FC236}">
                <a16:creationId xmlns:a16="http://schemas.microsoft.com/office/drawing/2014/main" id="{6E6047DC-F649-4BE2-9E6B-8794185127FB}"/>
              </a:ext>
            </a:extLst>
          </p:cNvPr>
          <p:cNvSpPr/>
          <p:nvPr userDrawn="1"/>
        </p:nvSpPr>
        <p:spPr>
          <a:xfrm>
            <a:off x="5165073" y="-7872"/>
            <a:ext cx="2674914" cy="1476857"/>
          </a:xfrm>
          <a:prstGeom prst="rect">
            <a:avLst/>
          </a:prstGeom>
          <a:solidFill>
            <a:schemeClr val="bg1">
              <a:alpha val="90000"/>
            </a:schemeClr>
          </a:solidFill>
          <a:ln w="12700">
            <a:miter lim="400000"/>
          </a:ln>
        </p:spPr>
        <p:txBody>
          <a:bodyPr lIns="45719" rIns="45719" anchor="ctr"/>
          <a:lstStyle/>
          <a:p>
            <a:pPr algn="ctr">
              <a:defRPr>
                <a:solidFill>
                  <a:srgbClr val="FFFFFF"/>
                </a:solidFill>
              </a:defRPr>
            </a:pPr>
            <a:endParaRPr dirty="0"/>
          </a:p>
        </p:txBody>
      </p:sp>
      <p:pic>
        <p:nvPicPr>
          <p:cNvPr id="12" name="Picture 2" descr="Picture 2">
            <a:extLst>
              <a:ext uri="{FF2B5EF4-FFF2-40B4-BE49-F238E27FC236}">
                <a16:creationId xmlns:a16="http://schemas.microsoft.com/office/drawing/2014/main" id="{09D71A69-0F28-485B-8552-7D2E19400682}"/>
              </a:ext>
            </a:extLst>
          </p:cNvPr>
          <p:cNvPicPr>
            <a:picLocks noChangeAspect="1"/>
          </p:cNvPicPr>
          <p:nvPr userDrawn="1"/>
        </p:nvPicPr>
        <p:blipFill>
          <a:blip r:embed="rId3"/>
          <a:srcRect t="9311" b="6182"/>
          <a:stretch>
            <a:fillRect/>
          </a:stretch>
        </p:blipFill>
        <p:spPr>
          <a:xfrm>
            <a:off x="0" y="0"/>
            <a:ext cx="2597538" cy="1461116"/>
          </a:xfrm>
          <a:prstGeom prst="rect">
            <a:avLst/>
          </a:prstGeom>
          <a:ln w="12700">
            <a:miter lim="400000"/>
          </a:ln>
        </p:spPr>
      </p:pic>
      <p:sp>
        <p:nvSpPr>
          <p:cNvPr id="13" name="矩形 13">
            <a:extLst>
              <a:ext uri="{FF2B5EF4-FFF2-40B4-BE49-F238E27FC236}">
                <a16:creationId xmlns:a16="http://schemas.microsoft.com/office/drawing/2014/main" id="{C7380CA8-35A1-4206-859F-C4E47AAA01C2}"/>
              </a:ext>
            </a:extLst>
          </p:cNvPr>
          <p:cNvSpPr/>
          <p:nvPr userDrawn="1"/>
        </p:nvSpPr>
        <p:spPr>
          <a:xfrm>
            <a:off x="-7408" y="-7870"/>
            <a:ext cx="2567535" cy="1468986"/>
          </a:xfrm>
          <a:prstGeom prst="rect">
            <a:avLst/>
          </a:prstGeom>
          <a:solidFill>
            <a:schemeClr val="bg1">
              <a:alpha val="90000"/>
            </a:schemeClr>
          </a:solidFill>
          <a:ln w="12700">
            <a:miter lim="400000"/>
          </a:ln>
        </p:spPr>
        <p:txBody>
          <a:bodyPr lIns="45719" rIns="45719" anchor="ctr"/>
          <a:lstStyle/>
          <a:p>
            <a:pPr algn="ctr">
              <a:defRPr>
                <a:solidFill>
                  <a:srgbClr val="FFFFFF"/>
                </a:solidFill>
              </a:defRPr>
            </a:pPr>
            <a:endParaRPr dirty="0"/>
          </a:p>
        </p:txBody>
      </p:sp>
      <p:pic>
        <p:nvPicPr>
          <p:cNvPr id="14" name="Picture 22">
            <a:extLst>
              <a:ext uri="{FF2B5EF4-FFF2-40B4-BE49-F238E27FC236}">
                <a16:creationId xmlns:a16="http://schemas.microsoft.com/office/drawing/2014/main" id="{CE566182-774B-4986-BC0C-6B2410AB0AB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67535" y="0"/>
            <a:ext cx="2597538" cy="146111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3">
            <a:extLst>
              <a:ext uri="{FF2B5EF4-FFF2-40B4-BE49-F238E27FC236}">
                <a16:creationId xmlns:a16="http://schemas.microsoft.com/office/drawing/2014/main" id="{B0D8753B-2A8A-4E25-A250-D7C67B5037EC}"/>
              </a:ext>
            </a:extLst>
          </p:cNvPr>
          <p:cNvSpPr/>
          <p:nvPr userDrawn="1"/>
        </p:nvSpPr>
        <p:spPr>
          <a:xfrm>
            <a:off x="2560127" y="-7871"/>
            <a:ext cx="2604946" cy="1476856"/>
          </a:xfrm>
          <a:prstGeom prst="rect">
            <a:avLst/>
          </a:prstGeom>
          <a:solidFill>
            <a:schemeClr val="bg1">
              <a:alpha val="90000"/>
            </a:schemeClr>
          </a:solidFill>
          <a:ln w="12700">
            <a:miter lim="400000"/>
          </a:ln>
        </p:spPr>
        <p:txBody>
          <a:bodyPr lIns="45719" rIns="45719" anchor="ctr"/>
          <a:lstStyle/>
          <a:p>
            <a:pPr algn="ctr">
              <a:defRPr>
                <a:solidFill>
                  <a:srgbClr val="FFFFFF"/>
                </a:solidFill>
              </a:defRPr>
            </a:pPr>
            <a:endParaRPr dirty="0"/>
          </a:p>
        </p:txBody>
      </p:sp>
      <p:pic>
        <p:nvPicPr>
          <p:cNvPr id="16" name="图片 15">
            <a:extLst>
              <a:ext uri="{FF2B5EF4-FFF2-40B4-BE49-F238E27FC236}">
                <a16:creationId xmlns:a16="http://schemas.microsoft.com/office/drawing/2014/main" id="{452E352E-20E1-406C-896A-C6AA6B7EFD26}"/>
              </a:ext>
            </a:extLst>
          </p:cNvPr>
          <p:cNvPicPr>
            <a:picLocks noChangeAspect="1"/>
          </p:cNvPicPr>
          <p:nvPr userDrawn="1"/>
        </p:nvPicPr>
        <p:blipFill>
          <a:blip r:embed="rId5"/>
          <a:stretch>
            <a:fillRect/>
          </a:stretch>
        </p:blipFill>
        <p:spPr>
          <a:xfrm>
            <a:off x="2796467" y="4066981"/>
            <a:ext cx="3396108" cy="2408150"/>
          </a:xfrm>
          <a:prstGeom prst="rect">
            <a:avLst/>
          </a:prstGeom>
        </p:spPr>
      </p:pic>
      <p:pic>
        <p:nvPicPr>
          <p:cNvPr id="3" name="图片 2">
            <a:extLst>
              <a:ext uri="{FF2B5EF4-FFF2-40B4-BE49-F238E27FC236}">
                <a16:creationId xmlns:a16="http://schemas.microsoft.com/office/drawing/2014/main" id="{0BDDE9B3-78E2-C7EC-2A55-4180606317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93327" y="0"/>
            <a:ext cx="1176792" cy="1475259"/>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大纲">
    <p:spTree>
      <p:nvGrpSpPr>
        <p:cNvPr id="1" name=""/>
        <p:cNvGrpSpPr/>
        <p:nvPr/>
      </p:nvGrpSpPr>
      <p:grpSpPr>
        <a:xfrm>
          <a:off x="0" y="0"/>
          <a:ext cx="0" cy="0"/>
          <a:chOff x="0" y="0"/>
          <a:chExt cx="0" cy="0"/>
        </a:xfrm>
      </p:grpSpPr>
      <p:sp>
        <p:nvSpPr>
          <p:cNvPr id="9" name="文本占位符 4">
            <a:extLst>
              <a:ext uri="{FF2B5EF4-FFF2-40B4-BE49-F238E27FC236}">
                <a16:creationId xmlns:a16="http://schemas.microsoft.com/office/drawing/2014/main" id="{565ABD2B-6F85-44CF-A68D-3C5CAD04E64D}"/>
              </a:ext>
            </a:extLst>
          </p:cNvPr>
          <p:cNvSpPr>
            <a:spLocks noGrp="1"/>
          </p:cNvSpPr>
          <p:nvPr>
            <p:ph type="body" sz="quarter" idx="11" hasCustomPrompt="1"/>
          </p:nvPr>
        </p:nvSpPr>
        <p:spPr>
          <a:xfrm>
            <a:off x="492609" y="1233673"/>
            <a:ext cx="5797781" cy="2928751"/>
          </a:xfrm>
          <a:prstGeom prst="rect">
            <a:avLst/>
          </a:prstGeom>
        </p:spPr>
        <p:txBody>
          <a:bodyPr/>
          <a:lstStyle>
            <a:lvl1pPr marL="457200" indent="-457200">
              <a:lnSpc>
                <a:spcPct val="150000"/>
              </a:lnSpc>
              <a:buFont typeface="Wingdings" panose="05000000000000000000" pitchFamily="2" charset="2"/>
              <a:buChar char="p"/>
              <a:defRPr lang="en-US" altLang="zh-CN" sz="1800" b="0" i="0" u="none" strike="noStrike" cap="none" spc="0" baseline="0" dirty="0" smtClean="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微软雅黑 Light"/>
              </a:defRPr>
            </a:lvl1pPr>
            <a:lvl2pPr marL="764930" indent="-307730">
              <a:lnSpc>
                <a:spcPct val="150000"/>
              </a:lnSpc>
              <a:buFont typeface="Wingdings" panose="05000000000000000000" pitchFamily="2" charset="2"/>
              <a:buChar char="Ø"/>
              <a:defRPr lang="zh-CN" altLang="en-US" sz="16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微软雅黑 Light"/>
              </a:defRPr>
            </a:lvl2pPr>
            <a:lvl3pPr>
              <a:lnSpc>
                <a:spcPct val="150000"/>
              </a:lnSpc>
              <a:defRPr sz="1800">
                <a:latin typeface="微软雅黑" panose="020B0503020204020204" pitchFamily="34" charset="-122"/>
                <a:ea typeface="微软雅黑" panose="020B0503020204020204" pitchFamily="34" charset="-122"/>
              </a:defRPr>
            </a:lvl3pPr>
            <a:lvl4pPr>
              <a:lnSpc>
                <a:spcPct val="150000"/>
              </a:lnSpc>
              <a:defRPr sz="1800">
                <a:latin typeface="微软雅黑" panose="020B0503020204020204" pitchFamily="34" charset="-122"/>
                <a:ea typeface="微软雅黑" panose="020B0503020204020204" pitchFamily="34" charset="-122"/>
              </a:defRPr>
            </a:lvl4pPr>
            <a:lvl5pPr>
              <a:lnSpc>
                <a:spcPct val="150000"/>
              </a:lnSpc>
              <a:defRPr sz="1800">
                <a:latin typeface="微软雅黑" panose="020B0503020204020204" pitchFamily="34" charset="-122"/>
                <a:ea typeface="微软雅黑" panose="020B0503020204020204" pitchFamily="34" charset="-122"/>
              </a:defRPr>
            </a:lvl5pPr>
          </a:lstStyle>
          <a:p>
            <a:pPr lvl="0"/>
            <a:r>
              <a:rPr lang="en-US" altLang="zh-CN" b="0" i="0" dirty="0">
                <a:solidFill>
                  <a:srgbClr val="000000"/>
                </a:solidFill>
                <a:effectLst/>
                <a:latin typeface="Roboto" panose="02000000000000000000" pitchFamily="2" charset="0"/>
              </a:rPr>
              <a:t>First-level title(1)</a:t>
            </a:r>
            <a:endParaRPr lang="zh-CN" altLang="en-US" dirty="0"/>
          </a:p>
          <a:p>
            <a:pPr lvl="1"/>
            <a:r>
              <a:rPr lang="en-US" altLang="zh-CN" dirty="0"/>
              <a:t>Second-level title(1.1) </a:t>
            </a:r>
          </a:p>
          <a:p>
            <a:pPr lvl="1"/>
            <a:r>
              <a:rPr lang="en-US" altLang="zh-CN" dirty="0"/>
              <a:t>Second-level title(1.2) </a:t>
            </a:r>
          </a:p>
          <a:p>
            <a:pPr lvl="0"/>
            <a:r>
              <a:rPr lang="en-US" altLang="zh-CN" dirty="0"/>
              <a:t>First-level title(2)</a:t>
            </a:r>
          </a:p>
          <a:p>
            <a:pPr lvl="1"/>
            <a:r>
              <a:rPr lang="en-US" altLang="zh-CN" dirty="0"/>
              <a:t>Second-level title(2.1)</a:t>
            </a:r>
          </a:p>
          <a:p>
            <a:pPr lvl="1"/>
            <a:r>
              <a:rPr lang="en-US" altLang="zh-CN" dirty="0"/>
              <a:t>Second-level title(2.2)</a:t>
            </a:r>
            <a:endParaRPr lang="zh-CN" altLang="en-US" dirty="0"/>
          </a:p>
        </p:txBody>
      </p:sp>
      <p:sp>
        <p:nvSpPr>
          <p:cNvPr id="10" name="直接连接符 10">
            <a:extLst>
              <a:ext uri="{FF2B5EF4-FFF2-40B4-BE49-F238E27FC236}">
                <a16:creationId xmlns:a16="http://schemas.microsoft.com/office/drawing/2014/main" id="{315319E2-9AC8-4831-87B4-1384A1E87FFF}"/>
              </a:ext>
            </a:extLst>
          </p:cNvPr>
          <p:cNvSpPr/>
          <p:nvPr userDrawn="1"/>
        </p:nvSpPr>
        <p:spPr>
          <a:xfrm flipV="1">
            <a:off x="414337" y="6519863"/>
            <a:ext cx="8272463" cy="4763"/>
          </a:xfrm>
          <a:prstGeom prst="line">
            <a:avLst/>
          </a:prstGeom>
          <a:ln>
            <a:solidFill>
              <a:srgbClr val="F69240"/>
            </a:solidFill>
          </a:ln>
        </p:spPr>
        <p:txBody>
          <a:bodyPr lIns="45719" rIns="45719"/>
          <a:lstStyle/>
          <a:p>
            <a:endParaRPr/>
          </a:p>
        </p:txBody>
      </p:sp>
      <p:sp>
        <p:nvSpPr>
          <p:cNvPr id="11" name="幻灯片编号">
            <a:extLst>
              <a:ext uri="{FF2B5EF4-FFF2-40B4-BE49-F238E27FC236}">
                <a16:creationId xmlns:a16="http://schemas.microsoft.com/office/drawing/2014/main" id="{99A257D9-5980-4F71-9A35-B1AEA3F2E552}"/>
              </a:ext>
            </a:extLst>
          </p:cNvPr>
          <p:cNvSpPr txBox="1">
            <a:spLocks noGrp="1"/>
          </p:cNvSpPr>
          <p:nvPr>
            <p:ph type="sldNum" sz="quarter" idx="2"/>
          </p:nvPr>
        </p:nvSpPr>
        <p:spPr>
          <a:xfrm>
            <a:off x="8390888" y="6563926"/>
            <a:ext cx="295913" cy="276999"/>
          </a:xfrm>
          <a:prstGeom prst="rect">
            <a:avLst/>
          </a:prstGeom>
        </p:spPr>
        <p:txBody>
          <a:bodyPr/>
          <a:lstStyle>
            <a:lvl1pPr>
              <a:defRPr b="1"/>
            </a:lvl1pPr>
          </a:lstStyle>
          <a:p>
            <a:fld id="{86CB4B4D-7CA3-9044-876B-883B54F8677D}" type="slidenum">
              <a:rPr lang="en-US" altLang="zh-CN" smtClean="0"/>
              <a:pPr/>
              <a:t>‹#›</a:t>
            </a:fld>
            <a:endParaRPr lang="zh-CN" altLang="en-US" dirty="0"/>
          </a:p>
        </p:txBody>
      </p:sp>
      <p:sp>
        <p:nvSpPr>
          <p:cNvPr id="12" name="直接连接符 7">
            <a:extLst>
              <a:ext uri="{FF2B5EF4-FFF2-40B4-BE49-F238E27FC236}">
                <a16:creationId xmlns:a16="http://schemas.microsoft.com/office/drawing/2014/main" id="{D97327DC-6D44-8279-692F-6B265A4929BE}"/>
              </a:ext>
            </a:extLst>
          </p:cNvPr>
          <p:cNvSpPr/>
          <p:nvPr userDrawn="1"/>
        </p:nvSpPr>
        <p:spPr>
          <a:xfrm>
            <a:off x="455613" y="823819"/>
            <a:ext cx="6440487" cy="0"/>
          </a:xfrm>
          <a:prstGeom prst="line">
            <a:avLst/>
          </a:prstGeom>
          <a:ln w="38100">
            <a:solidFill>
              <a:schemeClr val="accent6"/>
            </a:solidFill>
          </a:ln>
          <a:effectLst>
            <a:outerShdw blurRad="38100" dist="23000" dir="5400000" rotWithShape="0">
              <a:srgbClr val="000000">
                <a:alpha val="35000"/>
              </a:srgbClr>
            </a:outerShdw>
          </a:effectLst>
        </p:spPr>
        <p:txBody>
          <a:bodyPr lIns="45719" rIns="45719"/>
          <a:lstStyle/>
          <a:p>
            <a:endParaRPr/>
          </a:p>
        </p:txBody>
      </p:sp>
      <p:sp>
        <p:nvSpPr>
          <p:cNvPr id="13" name="标题文本">
            <a:extLst>
              <a:ext uri="{FF2B5EF4-FFF2-40B4-BE49-F238E27FC236}">
                <a16:creationId xmlns:a16="http://schemas.microsoft.com/office/drawing/2014/main" id="{2412A3EF-ACD7-9744-6CC4-EDE80811D848}"/>
              </a:ext>
            </a:extLst>
          </p:cNvPr>
          <p:cNvSpPr txBox="1">
            <a:spLocks noGrp="1"/>
          </p:cNvSpPr>
          <p:nvPr>
            <p:ph type="title" hasCustomPrompt="1"/>
          </p:nvPr>
        </p:nvSpPr>
        <p:spPr>
          <a:xfrm>
            <a:off x="457201" y="238078"/>
            <a:ext cx="6438900" cy="509636"/>
          </a:xfrm>
          <a:prstGeom prst="rect">
            <a:avLst/>
          </a:prstGeom>
        </p:spPr>
        <p:txBody>
          <a:bodyPr>
            <a:normAutofit/>
          </a:bodyPr>
          <a:lstStyle>
            <a:lvl1pPr>
              <a:defRPr sz="3000"/>
            </a:lvl1pPr>
          </a:lstStyle>
          <a:p>
            <a:r>
              <a:rPr lang="en-US" dirty="0"/>
              <a:t>Outline</a:t>
            </a:r>
            <a:endParaRPr dirty="0"/>
          </a:p>
        </p:txBody>
      </p:sp>
      <p:pic>
        <p:nvPicPr>
          <p:cNvPr id="14" name="图片 13">
            <a:extLst>
              <a:ext uri="{FF2B5EF4-FFF2-40B4-BE49-F238E27FC236}">
                <a16:creationId xmlns:a16="http://schemas.microsoft.com/office/drawing/2014/main" id="{BA294C58-441E-E488-2E8D-2CA6C1B23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6101" y="192628"/>
            <a:ext cx="2134705" cy="678863"/>
          </a:xfrm>
          <a:prstGeom prst="rect">
            <a:avLst/>
          </a:prstGeom>
        </p:spPr>
      </p:pic>
    </p:spTree>
    <p:extLst>
      <p:ext uri="{BB962C8B-B14F-4D97-AF65-F5344CB8AC3E}">
        <p14:creationId xmlns:p14="http://schemas.microsoft.com/office/powerpoint/2010/main" val="19860486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38" name="直接连接符 7"/>
          <p:cNvSpPr/>
          <p:nvPr/>
        </p:nvSpPr>
        <p:spPr>
          <a:xfrm>
            <a:off x="685800" y="2400253"/>
            <a:ext cx="7772400" cy="0"/>
          </a:xfrm>
          <a:prstGeom prst="line">
            <a:avLst/>
          </a:prstGeom>
          <a:ln w="38100">
            <a:solidFill>
              <a:schemeClr val="accent6"/>
            </a:solidFill>
          </a:ln>
          <a:effectLst>
            <a:outerShdw blurRad="38100" dist="23000" dir="5400000" rotWithShape="0">
              <a:srgbClr val="000000">
                <a:alpha val="35000"/>
              </a:srgbClr>
            </a:outerShdw>
          </a:effectLst>
        </p:spPr>
        <p:txBody>
          <a:bodyPr lIns="45719" rIns="45719"/>
          <a:lstStyle/>
          <a:p>
            <a:endParaRPr/>
          </a:p>
        </p:txBody>
      </p:sp>
      <p:sp>
        <p:nvSpPr>
          <p:cNvPr id="39" name="直接连接符 10"/>
          <p:cNvSpPr/>
          <p:nvPr/>
        </p:nvSpPr>
        <p:spPr>
          <a:xfrm flipV="1">
            <a:off x="685800" y="3557983"/>
            <a:ext cx="7772400" cy="0"/>
          </a:xfrm>
          <a:prstGeom prst="line">
            <a:avLst/>
          </a:prstGeom>
          <a:ln>
            <a:solidFill>
              <a:srgbClr val="F69240"/>
            </a:solidFill>
          </a:ln>
        </p:spPr>
        <p:txBody>
          <a:bodyPr lIns="45719" rIns="45719"/>
          <a:lstStyle/>
          <a:p>
            <a:endParaRPr/>
          </a:p>
        </p:txBody>
      </p:sp>
      <p:sp>
        <p:nvSpPr>
          <p:cNvPr id="42" name="幻灯片编号"/>
          <p:cNvSpPr txBox="1">
            <a:spLocks noGrp="1"/>
          </p:cNvSpPr>
          <p:nvPr>
            <p:ph type="sldNum" sz="quarter" idx="2"/>
          </p:nvPr>
        </p:nvSpPr>
        <p:spPr>
          <a:xfrm>
            <a:off x="8390888" y="6563926"/>
            <a:ext cx="295913" cy="276999"/>
          </a:xfrm>
          <a:prstGeom prst="rect">
            <a:avLst/>
          </a:prstGeom>
        </p:spPr>
        <p:txBody>
          <a:bodyPr/>
          <a:lstStyle>
            <a:lvl1pPr>
              <a:defRPr b="1"/>
            </a:lvl1pPr>
          </a:lstStyle>
          <a:p>
            <a:fld id="{86CB4B4D-7CA3-9044-876B-883B54F8677D}" type="slidenum">
              <a:rPr lang="en-US" altLang="zh-CN" smtClean="0"/>
              <a:pPr/>
              <a:t>‹#›</a:t>
            </a:fld>
            <a:endParaRPr lang="zh-CN" altLang="en-US" dirty="0"/>
          </a:p>
        </p:txBody>
      </p:sp>
      <p:pic>
        <p:nvPicPr>
          <p:cNvPr id="7" name="图片 6">
            <a:extLst>
              <a:ext uri="{FF2B5EF4-FFF2-40B4-BE49-F238E27FC236}">
                <a16:creationId xmlns:a16="http://schemas.microsoft.com/office/drawing/2014/main" id="{EF4248CF-6BB4-7B05-6DEF-FBC96B3733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134" y="5241265"/>
            <a:ext cx="2415731" cy="1025300"/>
          </a:xfrm>
          <a:prstGeom prst="rect">
            <a:avLst/>
          </a:prstGeom>
        </p:spPr>
      </p:pic>
      <p:sp>
        <p:nvSpPr>
          <p:cNvPr id="9" name="标题文本">
            <a:extLst>
              <a:ext uri="{FF2B5EF4-FFF2-40B4-BE49-F238E27FC236}">
                <a16:creationId xmlns:a16="http://schemas.microsoft.com/office/drawing/2014/main" id="{9C557C04-52D2-E4B3-F053-B7DC16F69FDB}"/>
              </a:ext>
            </a:extLst>
          </p:cNvPr>
          <p:cNvSpPr txBox="1">
            <a:spLocks noGrp="1"/>
          </p:cNvSpPr>
          <p:nvPr>
            <p:ph type="title" hasCustomPrompt="1"/>
          </p:nvPr>
        </p:nvSpPr>
        <p:spPr>
          <a:xfrm>
            <a:off x="685800" y="2659356"/>
            <a:ext cx="7772400" cy="706861"/>
          </a:xfrm>
          <a:prstGeom prst="rect">
            <a:avLst/>
          </a:prstGeom>
        </p:spPr>
        <p:txBody>
          <a:bodyPr>
            <a:noAutofit/>
          </a:bodyPr>
          <a:lstStyle>
            <a:lvl1pPr algn="ctr">
              <a:lnSpc>
                <a:spcPct val="90000"/>
              </a:lnSpc>
              <a:defRPr sz="4800"/>
            </a:lvl1pPr>
          </a:lstStyle>
          <a:p>
            <a:r>
              <a:rPr lang="en-US" dirty="0"/>
              <a:t>Section X</a:t>
            </a:r>
            <a:endParaRPr dirty="0"/>
          </a:p>
        </p:txBody>
      </p:sp>
      <p:pic>
        <p:nvPicPr>
          <p:cNvPr id="2" name="图片 1">
            <a:extLst>
              <a:ext uri="{FF2B5EF4-FFF2-40B4-BE49-F238E27FC236}">
                <a16:creationId xmlns:a16="http://schemas.microsoft.com/office/drawing/2014/main" id="{E0D3080B-F651-B9BD-86D2-EC2AC428E0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6101" y="192628"/>
            <a:ext cx="2134705" cy="678863"/>
          </a:xfrm>
          <a:prstGeom prst="rect">
            <a:avLst/>
          </a:prstGeom>
        </p:spPr>
      </p:pic>
    </p:spTree>
    <p:extLst>
      <p:ext uri="{BB962C8B-B14F-4D97-AF65-F5344CB8AC3E}">
        <p14:creationId xmlns:p14="http://schemas.microsoft.com/office/powerpoint/2010/main" val="264567945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内容">
    <p:spTree>
      <p:nvGrpSpPr>
        <p:cNvPr id="1" name=""/>
        <p:cNvGrpSpPr/>
        <p:nvPr/>
      </p:nvGrpSpPr>
      <p:grpSpPr>
        <a:xfrm>
          <a:off x="0" y="0"/>
          <a:ext cx="0" cy="0"/>
          <a:chOff x="0" y="0"/>
          <a:chExt cx="0" cy="0"/>
        </a:xfrm>
      </p:grpSpPr>
      <p:sp>
        <p:nvSpPr>
          <p:cNvPr id="38" name="直接连接符 7"/>
          <p:cNvSpPr/>
          <p:nvPr/>
        </p:nvSpPr>
        <p:spPr>
          <a:xfrm>
            <a:off x="455613" y="823819"/>
            <a:ext cx="6440487" cy="0"/>
          </a:xfrm>
          <a:prstGeom prst="line">
            <a:avLst/>
          </a:prstGeom>
          <a:ln w="38100">
            <a:solidFill>
              <a:schemeClr val="accent6"/>
            </a:solidFill>
          </a:ln>
          <a:effectLst>
            <a:outerShdw blurRad="38100" dist="23000" dir="5400000" rotWithShape="0">
              <a:srgbClr val="000000">
                <a:alpha val="35000"/>
              </a:srgbClr>
            </a:outerShdw>
          </a:effectLst>
        </p:spPr>
        <p:txBody>
          <a:bodyPr lIns="45719" rIns="45719"/>
          <a:lstStyle/>
          <a:p>
            <a:endParaRPr/>
          </a:p>
        </p:txBody>
      </p:sp>
      <p:sp>
        <p:nvSpPr>
          <p:cNvPr id="39" name="直接连接符 10"/>
          <p:cNvSpPr/>
          <p:nvPr/>
        </p:nvSpPr>
        <p:spPr>
          <a:xfrm flipV="1">
            <a:off x="414337" y="6519863"/>
            <a:ext cx="8272463" cy="4763"/>
          </a:xfrm>
          <a:prstGeom prst="line">
            <a:avLst/>
          </a:prstGeom>
          <a:ln>
            <a:solidFill>
              <a:srgbClr val="F69240"/>
            </a:solidFill>
          </a:ln>
        </p:spPr>
        <p:txBody>
          <a:bodyPr lIns="45719" rIns="45719"/>
          <a:lstStyle/>
          <a:p>
            <a:endParaRPr/>
          </a:p>
        </p:txBody>
      </p:sp>
      <p:sp>
        <p:nvSpPr>
          <p:cNvPr id="41" name="标题文本"/>
          <p:cNvSpPr txBox="1">
            <a:spLocks noGrp="1"/>
          </p:cNvSpPr>
          <p:nvPr>
            <p:ph type="title" hasCustomPrompt="1"/>
          </p:nvPr>
        </p:nvSpPr>
        <p:spPr>
          <a:xfrm>
            <a:off x="457201" y="238078"/>
            <a:ext cx="6438900" cy="509636"/>
          </a:xfrm>
          <a:prstGeom prst="rect">
            <a:avLst/>
          </a:prstGeom>
        </p:spPr>
        <p:txBody>
          <a:bodyPr>
            <a:normAutofit/>
          </a:bodyPr>
          <a:lstStyle>
            <a:lvl1pPr>
              <a:defRPr sz="3000"/>
            </a:lvl1pPr>
          </a:lstStyle>
          <a:p>
            <a:r>
              <a:rPr lang="en-US" dirty="0"/>
              <a:t>Title</a:t>
            </a:r>
            <a:endParaRPr dirty="0"/>
          </a:p>
        </p:txBody>
      </p:sp>
      <p:sp>
        <p:nvSpPr>
          <p:cNvPr id="42" name="幻灯片编号"/>
          <p:cNvSpPr txBox="1">
            <a:spLocks noGrp="1"/>
          </p:cNvSpPr>
          <p:nvPr>
            <p:ph type="sldNum" sz="quarter" idx="2"/>
          </p:nvPr>
        </p:nvSpPr>
        <p:spPr>
          <a:xfrm>
            <a:off x="8390888" y="6563926"/>
            <a:ext cx="295913" cy="276999"/>
          </a:xfrm>
          <a:prstGeom prst="rect">
            <a:avLst/>
          </a:prstGeom>
        </p:spPr>
        <p:txBody>
          <a:bodyPr/>
          <a:lstStyle>
            <a:lvl1pPr>
              <a:defRPr b="1"/>
            </a:lvl1pPr>
          </a:lstStyle>
          <a:p>
            <a:fld id="{86CB4B4D-7CA3-9044-876B-883B54F8677D}" type="slidenum">
              <a:rPr lang="en-US" altLang="zh-CN" smtClean="0"/>
              <a:pPr/>
              <a:t>‹#›</a:t>
            </a:fld>
            <a:endParaRPr lang="zh-CN" altLang="en-US" dirty="0"/>
          </a:p>
        </p:txBody>
      </p:sp>
      <p:pic>
        <p:nvPicPr>
          <p:cNvPr id="8" name="图片 7">
            <a:extLst>
              <a:ext uri="{FF2B5EF4-FFF2-40B4-BE49-F238E27FC236}">
                <a16:creationId xmlns:a16="http://schemas.microsoft.com/office/drawing/2014/main" id="{181FEA2C-6278-8D69-0782-DB099E3CA8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96101" y="192628"/>
            <a:ext cx="2134705" cy="678863"/>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5" name="直接连接符 10">
            <a:extLst>
              <a:ext uri="{FF2B5EF4-FFF2-40B4-BE49-F238E27FC236}">
                <a16:creationId xmlns:a16="http://schemas.microsoft.com/office/drawing/2014/main" id="{0F4DAC0A-5A28-4D82-8795-E7CA1572C1FE}"/>
              </a:ext>
            </a:extLst>
          </p:cNvPr>
          <p:cNvSpPr/>
          <p:nvPr userDrawn="1"/>
        </p:nvSpPr>
        <p:spPr>
          <a:xfrm flipV="1">
            <a:off x="414337" y="6519863"/>
            <a:ext cx="8272463" cy="4763"/>
          </a:xfrm>
          <a:prstGeom prst="line">
            <a:avLst/>
          </a:prstGeom>
          <a:ln>
            <a:solidFill>
              <a:srgbClr val="F69240"/>
            </a:solidFill>
          </a:ln>
        </p:spPr>
        <p:txBody>
          <a:bodyPr lIns="45719" rIns="45719"/>
          <a:lstStyle/>
          <a:p>
            <a:endParaRPr/>
          </a:p>
        </p:txBody>
      </p:sp>
      <p:sp>
        <p:nvSpPr>
          <p:cNvPr id="6" name="幻灯片编号">
            <a:extLst>
              <a:ext uri="{FF2B5EF4-FFF2-40B4-BE49-F238E27FC236}">
                <a16:creationId xmlns:a16="http://schemas.microsoft.com/office/drawing/2014/main" id="{BE08FEFA-B227-43B7-A401-C960E7A6318E}"/>
              </a:ext>
            </a:extLst>
          </p:cNvPr>
          <p:cNvSpPr txBox="1">
            <a:spLocks noGrp="1"/>
          </p:cNvSpPr>
          <p:nvPr>
            <p:ph type="sldNum" sz="quarter" idx="2"/>
          </p:nvPr>
        </p:nvSpPr>
        <p:spPr>
          <a:xfrm>
            <a:off x="8390888" y="6563926"/>
            <a:ext cx="295913" cy="276999"/>
          </a:xfrm>
          <a:prstGeom prst="rect">
            <a:avLst/>
          </a:prstGeom>
        </p:spPr>
        <p:txBody>
          <a:bodyPr/>
          <a:lstStyle>
            <a:lvl1pPr>
              <a:defRPr b="1"/>
            </a:lvl1pPr>
          </a:lstStyle>
          <a:p>
            <a:fld id="{86CB4B4D-7CA3-9044-876B-883B54F8677D}" type="slidenum">
              <a:rPr lang="en-US" altLang="zh-CN" smtClean="0"/>
              <a:pPr/>
              <a:t>‹#›</a:t>
            </a:fld>
            <a:endParaRPr lang="zh-CN" altLang="en-US" dirty="0"/>
          </a:p>
        </p:txBody>
      </p:sp>
      <p:pic>
        <p:nvPicPr>
          <p:cNvPr id="12" name="图片 11">
            <a:extLst>
              <a:ext uri="{FF2B5EF4-FFF2-40B4-BE49-F238E27FC236}">
                <a16:creationId xmlns:a16="http://schemas.microsoft.com/office/drawing/2014/main" id="{925825B4-1D76-4CBB-9CFB-AF0807DFF71A}"/>
              </a:ext>
            </a:extLst>
          </p:cNvPr>
          <p:cNvPicPr>
            <a:picLocks noChangeAspect="1"/>
          </p:cNvPicPr>
          <p:nvPr userDrawn="1"/>
        </p:nvPicPr>
        <p:blipFill>
          <a:blip r:embed="rId2"/>
          <a:stretch>
            <a:fillRect/>
          </a:stretch>
        </p:blipFill>
        <p:spPr>
          <a:xfrm>
            <a:off x="2658861" y="2562673"/>
            <a:ext cx="3783414" cy="1732653"/>
          </a:xfrm>
          <a:prstGeom prst="rect">
            <a:avLst/>
          </a:prstGeom>
        </p:spPr>
      </p:pic>
      <p:sp>
        <p:nvSpPr>
          <p:cNvPr id="15" name="直接连接符 7">
            <a:extLst>
              <a:ext uri="{FF2B5EF4-FFF2-40B4-BE49-F238E27FC236}">
                <a16:creationId xmlns:a16="http://schemas.microsoft.com/office/drawing/2014/main" id="{4D959638-3E69-4B66-B8A3-CAFC3D7F307B}"/>
              </a:ext>
            </a:extLst>
          </p:cNvPr>
          <p:cNvSpPr/>
          <p:nvPr userDrawn="1"/>
        </p:nvSpPr>
        <p:spPr>
          <a:xfrm>
            <a:off x="455613" y="823819"/>
            <a:ext cx="6440487" cy="0"/>
          </a:xfrm>
          <a:prstGeom prst="line">
            <a:avLst/>
          </a:prstGeom>
          <a:ln w="38100">
            <a:solidFill>
              <a:schemeClr val="accent6"/>
            </a:solidFill>
          </a:ln>
          <a:effectLst>
            <a:outerShdw blurRad="38100" dist="23000" dir="5400000" rotWithShape="0">
              <a:srgbClr val="000000">
                <a:alpha val="35000"/>
              </a:srgbClr>
            </a:outerShdw>
          </a:effectLst>
        </p:spPr>
        <p:txBody>
          <a:bodyPr lIns="45719" rIns="45719"/>
          <a:lstStyle/>
          <a:p>
            <a:endParaRPr/>
          </a:p>
        </p:txBody>
      </p:sp>
      <p:sp>
        <p:nvSpPr>
          <p:cNvPr id="16" name="标题文本">
            <a:extLst>
              <a:ext uri="{FF2B5EF4-FFF2-40B4-BE49-F238E27FC236}">
                <a16:creationId xmlns:a16="http://schemas.microsoft.com/office/drawing/2014/main" id="{D0C8C767-69DF-7D73-BC9C-BCD10E521AB9}"/>
              </a:ext>
            </a:extLst>
          </p:cNvPr>
          <p:cNvSpPr txBox="1">
            <a:spLocks noGrp="1"/>
          </p:cNvSpPr>
          <p:nvPr>
            <p:ph type="title" hasCustomPrompt="1"/>
          </p:nvPr>
        </p:nvSpPr>
        <p:spPr>
          <a:xfrm>
            <a:off x="457201" y="238078"/>
            <a:ext cx="6438900" cy="509636"/>
          </a:xfrm>
          <a:prstGeom prst="rect">
            <a:avLst/>
          </a:prstGeom>
        </p:spPr>
        <p:txBody>
          <a:bodyPr>
            <a:normAutofit/>
          </a:bodyPr>
          <a:lstStyle>
            <a:lvl1pPr>
              <a:defRPr sz="3000"/>
            </a:lvl1pPr>
          </a:lstStyle>
          <a:p>
            <a:r>
              <a:rPr lang="en-US" dirty="0"/>
              <a:t>End</a:t>
            </a:r>
            <a:endParaRPr dirty="0"/>
          </a:p>
        </p:txBody>
      </p:sp>
      <p:pic>
        <p:nvPicPr>
          <p:cNvPr id="17" name="图片 16">
            <a:extLst>
              <a:ext uri="{FF2B5EF4-FFF2-40B4-BE49-F238E27FC236}">
                <a16:creationId xmlns:a16="http://schemas.microsoft.com/office/drawing/2014/main" id="{42B08325-003F-E289-F737-E357A44226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6101" y="192628"/>
            <a:ext cx="2134705" cy="678863"/>
          </a:xfrm>
          <a:prstGeom prst="rect">
            <a:avLst/>
          </a:prstGeom>
        </p:spPr>
      </p:pic>
    </p:spTree>
    <p:extLst>
      <p:ext uri="{BB962C8B-B14F-4D97-AF65-F5344CB8AC3E}">
        <p14:creationId xmlns:p14="http://schemas.microsoft.com/office/powerpoint/2010/main" val="44551358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5578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EA9849-1662-13F1-BF3B-680B45C0EBEE}"/>
              </a:ext>
            </a:extLst>
          </p:cNvPr>
          <p:cNvSpPr txBox="1"/>
          <p:nvPr userDrawn="1"/>
        </p:nvSpPr>
        <p:spPr>
          <a:xfrm>
            <a:off x="330294" y="2982643"/>
            <a:ext cx="8518431"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Description:</a:t>
            </a:r>
          </a:p>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1.Designed by Shizhe LIU;</a:t>
            </a:r>
          </a:p>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2.</a:t>
            </a: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微软雅黑 Light"/>
              </a:rPr>
              <a:t>Commercial use is strictly prohibited</a:t>
            </a: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a:t>
            </a:r>
          </a:p>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3.There may be some typos or </a:t>
            </a:r>
            <a:r>
              <a:rPr lang="en-US" altLang="zh-CN" b="0" i="0" dirty="0">
                <a:solidFill>
                  <a:srgbClr val="000000"/>
                </a:solidFill>
                <a:effectLst/>
                <a:latin typeface="Roboto" panose="02000000000000000000" pitchFamily="2" charset="0"/>
              </a:rPr>
              <a:t>grammatical</a:t>
            </a: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 errors, please </a:t>
            </a:r>
            <a:r>
              <a:rPr lang="en-US" altLang="zh-CN" b="0" i="0" dirty="0">
                <a:solidFill>
                  <a:srgbClr val="000000"/>
                </a:solidFill>
                <a:effectLst/>
                <a:latin typeface="Roboto" panose="02000000000000000000" pitchFamily="2" charset="0"/>
              </a:rPr>
              <a:t>judge and correct them.</a:t>
            </a:r>
            <a:endPar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Arial"/>
              </a:rPr>
              <a:t>Note:</a:t>
            </a:r>
          </a:p>
          <a:p>
            <a:pPr marL="0" marR="0" indent="0" algn="l" defTabSz="914400" rtl="0" fontAlgn="auto" latinLnBrk="0" hangingPunct="0">
              <a:lnSpc>
                <a:spcPct val="100000"/>
              </a:lnSpc>
              <a:spcBef>
                <a:spcPts val="0"/>
              </a:spcBef>
              <a:spcAft>
                <a:spcPts val="0"/>
              </a:spcAft>
              <a:buClrTx/>
              <a:buSzTx/>
              <a:buFontTx/>
              <a:buNone/>
              <a:tabLst/>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微软雅黑 Light"/>
              </a:rPr>
              <a:t>1.The font size of the first level title is 18 points</a:t>
            </a:r>
          </a:p>
          <a:p>
            <a:pPr marL="0" marR="0" lvl="0" indent="0" algn="l" defTabSz="914400" rtl="0" eaLnBrk="1" fontAlgn="auto" latinLnBrk="0" hangingPunct="0">
              <a:lnSpc>
                <a:spcPct val="100000"/>
              </a:lnSpc>
              <a:spcBef>
                <a:spcPts val="0"/>
              </a:spcBef>
              <a:spcAft>
                <a:spcPts val="0"/>
              </a:spcAft>
              <a:buClrTx/>
              <a:buSzTx/>
              <a:buFontTx/>
              <a:buNone/>
              <a:tabLst/>
              <a:defRPr/>
            </a:pPr>
            <a:r>
              <a:rPr lang="en-US" altLang="zh-CN" sz="1800" b="0" i="0" u="none" strike="noStrike" cap="none" spc="0" baseline="0" dirty="0">
                <a:ln>
                  <a:noFill/>
                </a:ln>
                <a:solidFill>
                  <a:srgbClr val="000000"/>
                </a:solidFill>
                <a:effectLst/>
                <a:uFillTx/>
                <a:latin typeface="Roboto" panose="02000000000000000000" pitchFamily="2" charset="0"/>
                <a:ea typeface="微软雅黑" panose="020B0503020204020204" pitchFamily="34" charset="-122"/>
                <a:cs typeface="Times New Roman" panose="02020603050405020304" pitchFamily="18" charset="0"/>
                <a:sym typeface="微软雅黑 Light"/>
              </a:rPr>
              <a:t>2.The font size of the second level title is 16 points</a:t>
            </a:r>
          </a:p>
        </p:txBody>
      </p:sp>
      <p:pic>
        <p:nvPicPr>
          <p:cNvPr id="6" name="图片 5">
            <a:extLst>
              <a:ext uri="{FF2B5EF4-FFF2-40B4-BE49-F238E27FC236}">
                <a16:creationId xmlns:a16="http://schemas.microsoft.com/office/drawing/2014/main" id="{8768C643-9504-1CFF-3909-CECA76E775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4999" y="388605"/>
            <a:ext cx="1360511" cy="1225685"/>
          </a:xfrm>
          <a:prstGeom prst="rect">
            <a:avLst/>
          </a:prstGeom>
        </p:spPr>
      </p:pic>
      <p:pic>
        <p:nvPicPr>
          <p:cNvPr id="10" name="图片 9">
            <a:extLst>
              <a:ext uri="{FF2B5EF4-FFF2-40B4-BE49-F238E27FC236}">
                <a16:creationId xmlns:a16="http://schemas.microsoft.com/office/drawing/2014/main" id="{CB1083B9-EB25-6D29-4CC3-81617F0C843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7427" y="794827"/>
            <a:ext cx="1914525" cy="819463"/>
          </a:xfrm>
          <a:prstGeom prst="rect">
            <a:avLst/>
          </a:prstGeom>
        </p:spPr>
      </p:pic>
      <p:pic>
        <p:nvPicPr>
          <p:cNvPr id="12" name="图片 11">
            <a:extLst>
              <a:ext uri="{FF2B5EF4-FFF2-40B4-BE49-F238E27FC236}">
                <a16:creationId xmlns:a16="http://schemas.microsoft.com/office/drawing/2014/main" id="{465C6919-A783-2C54-3EE1-39D3A313BAF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7174" y="835217"/>
            <a:ext cx="2449818" cy="779073"/>
          </a:xfrm>
          <a:prstGeom prst="rect">
            <a:avLst/>
          </a:prstGeom>
        </p:spPr>
      </p:pic>
      <p:pic>
        <p:nvPicPr>
          <p:cNvPr id="14" name="图片 13">
            <a:extLst>
              <a:ext uri="{FF2B5EF4-FFF2-40B4-BE49-F238E27FC236}">
                <a16:creationId xmlns:a16="http://schemas.microsoft.com/office/drawing/2014/main" id="{579B7164-F7AB-D7B0-7439-7F68877FCB5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2964" y="388605"/>
            <a:ext cx="977711" cy="1225685"/>
          </a:xfrm>
          <a:prstGeom prst="rect">
            <a:avLst/>
          </a:prstGeom>
        </p:spPr>
      </p:pic>
      <p:sp>
        <p:nvSpPr>
          <p:cNvPr id="18" name="文本框 17">
            <a:extLst>
              <a:ext uri="{FF2B5EF4-FFF2-40B4-BE49-F238E27FC236}">
                <a16:creationId xmlns:a16="http://schemas.microsoft.com/office/drawing/2014/main" id="{F97949A9-3808-0BBD-F913-43CA848C19FC}"/>
              </a:ext>
            </a:extLst>
          </p:cNvPr>
          <p:cNvSpPr txBox="1"/>
          <p:nvPr userDrawn="1"/>
        </p:nvSpPr>
        <p:spPr>
          <a:xfrm>
            <a:off x="830360" y="1796512"/>
            <a:ext cx="85387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latin typeface="Times New Roman" panose="02020603050405020304" pitchFamily="18" charset="0"/>
                <a:cs typeface="Times New Roman" panose="02020603050405020304" pitchFamily="18" charset="0"/>
              </a:rPr>
              <a:t>Fig1.</a:t>
            </a:r>
            <a:r>
              <a:rPr lang="en-US" altLang="zh-CN" b="0" i="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D07A9C7D-294B-36AF-54ED-B64966511741}"/>
              </a:ext>
            </a:extLst>
          </p:cNvPr>
          <p:cNvSpPr txBox="1"/>
          <p:nvPr userDrawn="1"/>
        </p:nvSpPr>
        <p:spPr>
          <a:xfrm>
            <a:off x="2878231" y="1798368"/>
            <a:ext cx="169376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latin typeface="Times New Roman" panose="02020603050405020304" pitchFamily="18" charset="0"/>
                <a:cs typeface="Times New Roman" panose="02020603050405020304" pitchFamily="18" charset="0"/>
              </a:rPr>
              <a:t>Fig 2.</a:t>
            </a:r>
            <a:r>
              <a:rPr lang="en-US" altLang="zh-CN" b="0" i="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EBB4DD7-738B-7F89-4730-42059E82A7E6}"/>
              </a:ext>
            </a:extLst>
          </p:cNvPr>
          <p:cNvSpPr txBox="1"/>
          <p:nvPr userDrawn="1"/>
        </p:nvSpPr>
        <p:spPr>
          <a:xfrm>
            <a:off x="4981860" y="1765793"/>
            <a:ext cx="169376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latin typeface="Times New Roman" panose="02020603050405020304" pitchFamily="18" charset="0"/>
                <a:cs typeface="Times New Roman" panose="02020603050405020304" pitchFamily="18" charset="0"/>
              </a:rPr>
              <a:t>Fig 3.</a:t>
            </a:r>
            <a:r>
              <a:rPr lang="en-US" altLang="zh-CN" b="0" i="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2BAF564-6961-7CD8-2E9F-11BFC8F72BF1}"/>
              </a:ext>
            </a:extLst>
          </p:cNvPr>
          <p:cNvSpPr txBox="1"/>
          <p:nvPr userDrawn="1"/>
        </p:nvSpPr>
        <p:spPr>
          <a:xfrm>
            <a:off x="7553610" y="1798368"/>
            <a:ext cx="169376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latin typeface="Times New Roman" panose="02020603050405020304" pitchFamily="18" charset="0"/>
                <a:cs typeface="Times New Roman" panose="02020603050405020304" pitchFamily="18" charset="0"/>
              </a:rPr>
              <a:t>Fig 4.</a:t>
            </a:r>
            <a:r>
              <a:rPr lang="en-US" altLang="zh-CN" b="0" i="0" dirty="0">
                <a:solidFill>
                  <a:srgbClr val="000000"/>
                </a:solidFill>
                <a:effectLst/>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5979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幻灯片编号"/>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98989"/>
                </a:solidFill>
                <a:latin typeface="微软雅黑 Light"/>
                <a:ea typeface="微软雅黑 Light"/>
                <a:cs typeface="微软雅黑 Light"/>
                <a:sym typeface="微软雅黑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2" r:id="rId1"/>
    <p:sldLayoutId id="2147483654" r:id="rId2"/>
    <p:sldLayoutId id="2147483657" r:id="rId3"/>
    <p:sldLayoutId id="2147483651" r:id="rId4"/>
    <p:sldLayoutId id="2147483653" r:id="rId5"/>
    <p:sldLayoutId id="2147483660" r:id="rId6"/>
    <p:sldLayoutId id="2147483658" r:id="rId7"/>
  </p:sldLayoutIdLst>
  <p:transition spd="med"/>
  <p:hf hdr="0" ftr="0"/>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5pPr>
      <a:lvl6pPr marL="0" marR="0" indent="45720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6pPr>
      <a:lvl7pPr marL="0" marR="0" indent="91440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7pPr>
      <a:lvl8pPr marL="0" marR="0" indent="137160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8pPr>
      <a:lvl9pPr marL="0" marR="0" indent="1828800" algn="l" defTabSz="9144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微软雅黑"/>
          <a:ea typeface="微软雅黑"/>
          <a:cs typeface="微软雅黑"/>
          <a:sym typeface="微软雅黑"/>
        </a:defRPr>
      </a:lvl9pPr>
    </p:titleStyle>
    <p:bodyStyle>
      <a:lvl1pPr marL="457200" marR="0" indent="-4572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1pPr>
      <a:lvl2pPr marL="764930" marR="0" indent="-30773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2pPr>
      <a:lvl3pPr marL="1181100" marR="0" indent="-2667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3pPr>
      <a:lvl4pPr marL="1662545" marR="0" indent="-290945"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4pPr>
      <a:lvl5pPr marL="21488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5pPr>
      <a:lvl6pPr marL="26060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6pPr>
      <a:lvl7pPr marL="30632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7pPr>
      <a:lvl8pPr marL="35204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8pPr>
      <a:lvl9pPr marL="39776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微软雅黑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3.xml"/><Relationship Id="rId7" Type="http://schemas.openxmlformats.org/officeDocument/2006/relationships/slide" Target="slide3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71.xml"/><Relationship Id="rId5" Type="http://schemas.openxmlformats.org/officeDocument/2006/relationships/slide" Target="slide15.xml"/><Relationship Id="rId10" Type="http://schemas.openxmlformats.org/officeDocument/2006/relationships/slide" Target="slide60.xml"/><Relationship Id="rId4" Type="http://schemas.openxmlformats.org/officeDocument/2006/relationships/slide" Target="slide8.xml"/><Relationship Id="rId9" Type="http://schemas.openxmlformats.org/officeDocument/2006/relationships/slide" Target="slide5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0.png"/><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sv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90.png"/><Relationship Id="rId1" Type="http://schemas.openxmlformats.org/officeDocument/2006/relationships/slideLayout" Target="../slideLayouts/slideLayout4.xml"/><Relationship Id="rId6" Type="http://schemas.openxmlformats.org/officeDocument/2006/relationships/image" Target="../media/image790.png"/><Relationship Id="rId5" Type="http://schemas.openxmlformats.org/officeDocument/2006/relationships/image" Target="../media/image610.png"/><Relationship Id="rId4" Type="http://schemas.openxmlformats.org/officeDocument/2006/relationships/image" Target="../media/image6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1.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0.pn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2.png"/><Relationship Id="rId9" Type="http://schemas.openxmlformats.org/officeDocument/2006/relationships/image" Target="../media/image88.png"/><Relationship Id="rId1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830.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035D3-55DF-43AC-97E7-E1AC04554680}"/>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时间序列数据挖掘</a:t>
            </a:r>
          </a:p>
        </p:txBody>
      </p:sp>
      <p:sp>
        <p:nvSpPr>
          <p:cNvPr id="3" name="文本框 2">
            <a:extLst>
              <a:ext uri="{FF2B5EF4-FFF2-40B4-BE49-F238E27FC236}">
                <a16:creationId xmlns:a16="http://schemas.microsoft.com/office/drawing/2014/main" id="{90BEF70E-2EE4-C27A-2582-33E349E4CF16}"/>
              </a:ext>
            </a:extLst>
          </p:cNvPr>
          <p:cNvSpPr txBox="1"/>
          <p:nvPr/>
        </p:nvSpPr>
        <p:spPr>
          <a:xfrm>
            <a:off x="6319520" y="4341273"/>
            <a:ext cx="19304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1"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Arial"/>
              </a:rPr>
              <a:t>汇报人：刘世喆</a:t>
            </a:r>
          </a:p>
        </p:txBody>
      </p:sp>
    </p:spTree>
    <p:extLst>
      <p:ext uri="{BB962C8B-B14F-4D97-AF65-F5344CB8AC3E}">
        <p14:creationId xmlns:p14="http://schemas.microsoft.com/office/powerpoint/2010/main" val="22387785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FFF3F-C07E-DB11-533E-D2AC58C85A6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时间序列相似性度量方法</a:t>
            </a:r>
          </a:p>
        </p:txBody>
      </p:sp>
      <p:sp>
        <p:nvSpPr>
          <p:cNvPr id="3" name="灯片编号占位符 2">
            <a:extLst>
              <a:ext uri="{FF2B5EF4-FFF2-40B4-BE49-F238E27FC236}">
                <a16:creationId xmlns:a16="http://schemas.microsoft.com/office/drawing/2014/main" id="{9449FEBF-F014-E17A-29ED-5F886203D327}"/>
              </a:ext>
            </a:extLst>
          </p:cNvPr>
          <p:cNvSpPr>
            <a:spLocks noGrp="1"/>
          </p:cNvSpPr>
          <p:nvPr>
            <p:ph type="sldNum" sz="quarter" idx="2"/>
          </p:nvPr>
        </p:nvSpPr>
        <p:spPr/>
        <p:txBody>
          <a:bodyPr/>
          <a:lstStyle/>
          <a:p>
            <a:fld id="{86CB4B4D-7CA3-9044-876B-883B54F8677D}" type="slidenum">
              <a:rPr lang="en-US" altLang="zh-CN" smtClean="0"/>
              <a:t>10</a:t>
            </a:fld>
            <a:endParaRPr lang="zh-CN" altLang="en-US" dirty="0"/>
          </a:p>
        </p:txBody>
      </p:sp>
      <p:sp>
        <p:nvSpPr>
          <p:cNvPr id="5" name="文本框 4">
            <a:extLst>
              <a:ext uri="{FF2B5EF4-FFF2-40B4-BE49-F238E27FC236}">
                <a16:creationId xmlns:a16="http://schemas.microsoft.com/office/drawing/2014/main" id="{51F39EFA-3B96-A081-43E3-293BF49579C7}"/>
              </a:ext>
            </a:extLst>
          </p:cNvPr>
          <p:cNvSpPr txBox="1"/>
          <p:nvPr/>
        </p:nvSpPr>
        <p:spPr>
          <a:xfrm>
            <a:off x="457200" y="969750"/>
            <a:ext cx="8229600" cy="1705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闵可夫</a:t>
            </a:r>
            <a:r>
              <a:rPr lang="zh-CN" altLang="en-US" dirty="0">
                <a:solidFill>
                  <a:srgbClr val="111111"/>
                </a:solidFill>
                <a:latin typeface="华文宋体" panose="02010600040101010101" pitchFamily="2" charset="-122"/>
                <a:ea typeface="华文宋体" panose="02010600040101010101" pitchFamily="2" charset="-122"/>
              </a:rPr>
              <a:t>斯基距离</a:t>
            </a:r>
            <a:r>
              <a:rPr lang="en-US" altLang="zh-CN" dirty="0">
                <a:solidFill>
                  <a:srgbClr val="111111"/>
                </a:solidFill>
                <a:latin typeface="华文宋体" panose="02010600040101010101" pitchFamily="2" charset="-122"/>
                <a:ea typeface="华文宋体" panose="02010600040101010101" pitchFamily="2" charset="-122"/>
              </a:rPr>
              <a:t>(</a:t>
            </a:r>
            <a:r>
              <a:rPr lang="en-US" altLang="zh-CN" dirty="0" err="1">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Minkowski</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 distance</a:t>
            </a:r>
            <a:r>
              <a:rPr lang="en-US" altLang="zh-CN" dirty="0">
                <a:solidFill>
                  <a:srgbClr val="111111"/>
                </a:solidFill>
                <a:latin typeface="华文宋体" panose="02010600040101010101" pitchFamily="2" charset="-122"/>
                <a:ea typeface="华文宋体" panose="02010600040101010101" pitchFamily="2" charset="-122"/>
              </a:rPr>
              <a:t>)</a:t>
            </a:r>
            <a:endPar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a:p>
            <a:pPr marL="342900" indent="-342900">
              <a:lnSpc>
                <a:spcPct val="150000"/>
              </a:lnSpc>
              <a:buFont typeface="Wingdings" panose="05000000000000000000" pitchFamily="2" charset="2"/>
              <a:buChar char="p"/>
            </a:pP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余</a:t>
            </a:r>
            <a:r>
              <a:rPr lang="zh-CN" altLang="en-US" dirty="0">
                <a:solidFill>
                  <a:srgbClr val="111111"/>
                </a:solidFill>
                <a:latin typeface="华文宋体" panose="02010600040101010101" pitchFamily="2" charset="-122"/>
                <a:ea typeface="华文宋体" panose="02010600040101010101" pitchFamily="2" charset="-122"/>
              </a:rPr>
              <a:t>弦相似度</a:t>
            </a:r>
            <a:r>
              <a:rPr lang="en-US" altLang="zh-CN" dirty="0">
                <a:solidFill>
                  <a:srgbClr val="111111"/>
                </a:solidFill>
                <a:latin typeface="华文宋体" panose="02010600040101010101" pitchFamily="2" charset="-122"/>
                <a:ea typeface="华文宋体" panose="02010600040101010101" pitchFamily="2" charset="-122"/>
              </a:rPr>
              <a:t>(</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Cosine Similarity</a:t>
            </a:r>
            <a:r>
              <a:rPr lang="en-US" altLang="zh-CN" dirty="0">
                <a:solidFill>
                  <a:srgbClr val="111111"/>
                </a:solidFill>
                <a:latin typeface="华文宋体" panose="02010600040101010101" pitchFamily="2" charset="-122"/>
                <a:ea typeface="华文宋体" panose="02010600040101010101" pitchFamily="2" charset="-122"/>
              </a:rPr>
              <a:t>)</a:t>
            </a:r>
            <a:endPar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a:p>
            <a:pPr marL="342900" indent="-342900">
              <a:lnSpc>
                <a:spcPct val="150000"/>
              </a:lnSpc>
              <a:buFont typeface="Wingdings" panose="05000000000000000000" pitchFamily="2" charset="2"/>
              <a:buChar char="p"/>
            </a:pP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马氏距离</a:t>
            </a:r>
            <a:r>
              <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a:t>
            </a:r>
            <a:r>
              <a:rPr lang="en-US" altLang="zh-CN" dirty="0" err="1">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Mahalanobis</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 distance</a:t>
            </a:r>
            <a:r>
              <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a:t>
            </a:r>
          </a:p>
          <a:p>
            <a:pPr marL="342900" indent="-342900">
              <a:lnSpc>
                <a:spcPct val="150000"/>
              </a:lnSpc>
              <a:buFont typeface="Wingdings" panose="05000000000000000000" pitchFamily="2" charset="2"/>
              <a:buChar char="p"/>
            </a:pP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动态时间规整（</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sym typeface="Wingdings" panose="05000000000000000000" pitchFamily="2" charset="2"/>
              </a:rPr>
              <a:t>Dynamic Time Warping, DTW</a:t>
            </a: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a:t>
            </a:r>
            <a:endPar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p:txBody>
      </p:sp>
      <p:graphicFrame>
        <p:nvGraphicFramePr>
          <p:cNvPr id="4" name="表格 4">
            <a:extLst>
              <a:ext uri="{FF2B5EF4-FFF2-40B4-BE49-F238E27FC236}">
                <a16:creationId xmlns:a16="http://schemas.microsoft.com/office/drawing/2014/main" id="{10B80F21-E420-ADFD-FE2D-245D8282330B}"/>
              </a:ext>
            </a:extLst>
          </p:cNvPr>
          <p:cNvGraphicFramePr>
            <a:graphicFrameLocks noGrp="1"/>
          </p:cNvGraphicFramePr>
          <p:nvPr>
            <p:extLst>
              <p:ext uri="{D42A27DB-BD31-4B8C-83A1-F6EECF244321}">
                <p14:modId xmlns:p14="http://schemas.microsoft.com/office/powerpoint/2010/main" val="3288100818"/>
              </p:ext>
            </p:extLst>
          </p:nvPr>
        </p:nvGraphicFramePr>
        <p:xfrm>
          <a:off x="457202" y="3508801"/>
          <a:ext cx="8229599" cy="1905000"/>
        </p:xfrm>
        <a:graphic>
          <a:graphicData uri="http://schemas.openxmlformats.org/drawingml/2006/table">
            <a:tbl>
              <a:tblPr firstRow="1" bandRow="1">
                <a:tableStyleId>{5940675A-B579-460E-94D1-54222C63F5DA}</a:tableStyleId>
              </a:tblPr>
              <a:tblGrid>
                <a:gridCol w="1454727">
                  <a:extLst>
                    <a:ext uri="{9D8B030D-6E8A-4147-A177-3AD203B41FA5}">
                      <a16:colId xmlns:a16="http://schemas.microsoft.com/office/drawing/2014/main" val="4156239294"/>
                    </a:ext>
                  </a:extLst>
                </a:gridCol>
                <a:gridCol w="904009">
                  <a:extLst>
                    <a:ext uri="{9D8B030D-6E8A-4147-A177-3AD203B41FA5}">
                      <a16:colId xmlns:a16="http://schemas.microsoft.com/office/drawing/2014/main" val="4136283685"/>
                    </a:ext>
                  </a:extLst>
                </a:gridCol>
                <a:gridCol w="2639291">
                  <a:extLst>
                    <a:ext uri="{9D8B030D-6E8A-4147-A177-3AD203B41FA5}">
                      <a16:colId xmlns:a16="http://schemas.microsoft.com/office/drawing/2014/main" val="4020906736"/>
                    </a:ext>
                  </a:extLst>
                </a:gridCol>
                <a:gridCol w="3231572">
                  <a:extLst>
                    <a:ext uri="{9D8B030D-6E8A-4147-A177-3AD203B41FA5}">
                      <a16:colId xmlns:a16="http://schemas.microsoft.com/office/drawing/2014/main" val="1413939340"/>
                    </a:ext>
                  </a:extLst>
                </a:gridCol>
              </a:tblGrid>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度量方法</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计算开销</a:t>
                      </a:r>
                    </a:p>
                  </a:txBody>
                  <a:tcP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优点</a:t>
                      </a:r>
                    </a:p>
                  </a:txBody>
                  <a:tcP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缺点</a:t>
                      </a:r>
                    </a:p>
                  </a:txBody>
                  <a:tcPr/>
                </a:tc>
                <a:extLst>
                  <a:ext uri="{0D108BD9-81ED-4DB2-BD59-A6C34878D82A}">
                    <a16:rowId xmlns:a16="http://schemas.microsoft.com/office/drawing/2014/main" val="1187595175"/>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1"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闵可夫斯基距离</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低</a:t>
                      </a:r>
                    </a:p>
                  </a:txBody>
                  <a:tcP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实现简单，易拓展</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不能辨别形状，易受异常值影响</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tc>
                <a:extLst>
                  <a:ext uri="{0D108BD9-81ED-4DB2-BD59-A6C34878D82A}">
                    <a16:rowId xmlns:a16="http://schemas.microsoft.com/office/drawing/2014/main" val="867430514"/>
                  </a:ext>
                </a:extLst>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余弦相似性</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低</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能体现方向上的相对差异</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不能衡量每个维数值的差异</a:t>
                      </a:r>
                    </a:p>
                  </a:txBody>
                  <a:tcPr/>
                </a:tc>
                <a:extLst>
                  <a:ext uri="{0D108BD9-81ED-4DB2-BD59-A6C34878D82A}">
                    <a16:rowId xmlns:a16="http://schemas.microsoft.com/office/drawing/2014/main" val="313600844"/>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马氏距离</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高</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能排除变量之间相关性的干扰</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计算不稳定</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受协方差矩阵不稳定影响</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tc>
                <a:extLst>
                  <a:ext uri="{0D108BD9-81ED-4DB2-BD59-A6C34878D82A}">
                    <a16:rowId xmlns:a16="http://schemas.microsoft.com/office/drawing/2014/main" val="3839387537"/>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1"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动态时间规整</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高</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不要求数据等频等长</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计算复杂度大</a:t>
                      </a:r>
                    </a:p>
                  </a:txBody>
                  <a:tcPr/>
                </a:tc>
                <a:extLst>
                  <a:ext uri="{0D108BD9-81ED-4DB2-BD59-A6C34878D82A}">
                    <a16:rowId xmlns:a16="http://schemas.microsoft.com/office/drawing/2014/main" val="303608238"/>
                  </a:ext>
                </a:extLst>
              </a:tr>
            </a:tbl>
          </a:graphicData>
        </a:graphic>
      </p:graphicFrame>
      <p:sp>
        <p:nvSpPr>
          <p:cNvPr id="7" name="文本框 6">
            <a:extLst>
              <a:ext uri="{FF2B5EF4-FFF2-40B4-BE49-F238E27FC236}">
                <a16:creationId xmlns:a16="http://schemas.microsoft.com/office/drawing/2014/main" id="{B29F95D0-0DC9-3794-379E-CEDEF435B3CB}"/>
              </a:ext>
            </a:extLst>
          </p:cNvPr>
          <p:cNvSpPr txBox="1"/>
          <p:nvPr/>
        </p:nvSpPr>
        <p:spPr>
          <a:xfrm>
            <a:off x="2464523" y="3102805"/>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表</a:t>
            </a:r>
            <a:r>
              <a:rPr lang="en-US" altLang="zh-CN" sz="1400" dirty="0">
                <a:latin typeface="华文宋体" panose="02010600040101010101" pitchFamily="2" charset="-122"/>
                <a:ea typeface="华文宋体" panose="02010600040101010101" pitchFamily="2" charset="-122"/>
              </a:rPr>
              <a:t>1</a:t>
            </a:r>
            <a:r>
              <a:rPr lang="zh-CN" altLang="en-US" sz="1400" dirty="0">
                <a:latin typeface="华文宋体" panose="02010600040101010101" pitchFamily="2" charset="-122"/>
                <a:ea typeface="华文宋体" panose="02010600040101010101" pitchFamily="2" charset="-122"/>
              </a:rPr>
              <a:t>：时间序列相似性度量方法对比</a:t>
            </a:r>
          </a:p>
        </p:txBody>
      </p:sp>
    </p:spTree>
    <p:extLst>
      <p:ext uri="{BB962C8B-B14F-4D97-AF65-F5344CB8AC3E}">
        <p14:creationId xmlns:p14="http://schemas.microsoft.com/office/powerpoint/2010/main" val="29402961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58325-B35A-5F73-DEBF-F600F1059F50}"/>
              </a:ext>
            </a:extLst>
          </p:cNvPr>
          <p:cNvSpPr>
            <a:spLocks noGrp="1"/>
          </p:cNvSpPr>
          <p:nvPr>
            <p:ph type="title"/>
          </p:nvPr>
        </p:nvSpPr>
        <p:spPr/>
        <p:txBody>
          <a:bodyPr>
            <a:normAutofit fontScale="90000"/>
          </a:bodyPr>
          <a:lstStyle/>
          <a:p>
            <a:r>
              <a:rPr lang="zh-CN" altLang="en-US" sz="3200" b="1" dirty="0">
                <a:latin typeface="华文宋体" panose="02010600040101010101" pitchFamily="2" charset="-122"/>
                <a:ea typeface="华文宋体" panose="02010600040101010101" pitchFamily="2" charset="-122"/>
                <a:cs typeface="Arial"/>
              </a:rPr>
              <a:t>相似性度量方法计算公式</a:t>
            </a:r>
          </a:p>
        </p:txBody>
      </p:sp>
      <p:sp>
        <p:nvSpPr>
          <p:cNvPr id="3" name="灯片编号占位符 2">
            <a:extLst>
              <a:ext uri="{FF2B5EF4-FFF2-40B4-BE49-F238E27FC236}">
                <a16:creationId xmlns:a16="http://schemas.microsoft.com/office/drawing/2014/main" id="{D8F94FB6-966D-C74E-4BEE-4A11349BF61B}"/>
              </a:ext>
            </a:extLst>
          </p:cNvPr>
          <p:cNvSpPr>
            <a:spLocks noGrp="1"/>
          </p:cNvSpPr>
          <p:nvPr>
            <p:ph type="sldNum" sz="quarter" idx="2"/>
          </p:nvPr>
        </p:nvSpPr>
        <p:spPr/>
        <p:txBody>
          <a:bodyPr/>
          <a:lstStyle/>
          <a:p>
            <a:fld id="{86CB4B4D-7CA3-9044-876B-883B54F8677D}" type="slidenum">
              <a:rPr lang="en-US" altLang="zh-CN" smtClean="0"/>
              <a:t>11</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1166FFE-7746-3704-DD2F-58E47B871E9B}"/>
                  </a:ext>
                </a:extLst>
              </p:cNvPr>
              <p:cNvSpPr txBox="1"/>
              <p:nvPr/>
            </p:nvSpPr>
            <p:spPr>
              <a:xfrm>
                <a:off x="457201" y="915168"/>
                <a:ext cx="8229600" cy="4028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假设两个一元时间序列数据为</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𝑋</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𝑌</m:t>
                    </m:r>
                  </m:oMath>
                </a14:m>
                <a:r>
                  <a:rPr lang="zh-CN" altLang="en-US" dirty="0">
                    <a:latin typeface="华文宋体" panose="02010600040101010101" pitchFamily="2" charset="-122"/>
                    <a:ea typeface="华文宋体" panose="02010600040101010101" pitchFamily="2" charset="-122"/>
                  </a:rPr>
                  <a:t>，其中</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𝑋</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e>
                      </m:d>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𝑛</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𝑛</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 </m:t>
                          </m:r>
                        </m:e>
                      </m:d>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oMath>
                  </m:oMathPara>
                </a14:m>
                <a:endParaRPr kumimoji="0" lang="en-US" altLang="zh-CN" sz="1800" b="0" i="1"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𝑌</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1</m:t>
                              </m:r>
                            </m:sub>
                          </m:sSub>
                        </m:e>
                      </m:d>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𝑚</m:t>
                              </m:r>
                            </m:sub>
                          </m:s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𝑚</m:t>
                              </m:r>
                            </m:sub>
                          </m:sSub>
                        </m:e>
                      </m:d>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oMath>
                  </m:oMathPara>
                </a14:m>
                <a:endParaRPr lang="en-US" altLang="zh-CN" dirty="0">
                  <a:latin typeface="华文宋体" panose="02010600040101010101" pitchFamily="2" charset="-122"/>
                  <a:ea typeface="华文宋体" panose="02010600040101010101" pitchFamily="2" charset="-122"/>
                  <a:sym typeface="微软雅黑 Light"/>
                </a:endParaRPr>
              </a:p>
              <a:p>
                <a:pPr>
                  <a:lnSpc>
                    <a:spcPct val="150000"/>
                  </a:lnSpc>
                </a:pPr>
                <a:r>
                  <a:rPr lang="zh-CN" altLang="en-US" dirty="0">
                    <a:latin typeface="华文宋体" panose="02010600040101010101" pitchFamily="2" charset="-122"/>
                    <a:ea typeface="华文宋体" panose="02010600040101010101" pitchFamily="2" charset="-122"/>
                    <a:sym typeface="微软雅黑 Light"/>
                  </a:rPr>
                  <a:t>于是两者闵可夫斯基距离：</a:t>
                </a:r>
                <a14:m>
                  <m:oMath xmlns:m="http://schemas.openxmlformats.org/officeDocument/2006/math">
                    <m:r>
                      <a:rPr lang="en-US" altLang="zh-CN" b="0" i="1" smtClean="0">
                        <a:latin typeface="Cambria Math" panose="02040503050406030204" pitchFamily="18" charset="0"/>
                      </a:rPr>
                      <m:t>𝑀𝑘</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sSup>
                          <m:sSupPr>
                            <m:ctrlPr>
                              <a:rPr lang="en-US" altLang="zh-CN" b="0" i="1" smtClean="0">
                                <a:latin typeface="Cambria Math" panose="02040503050406030204" pitchFamily="18" charset="0"/>
                              </a:rPr>
                            </m:ctrlPr>
                          </m:sSupPr>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𝑝</m:t>
                                </m:r>
                              </m:sup>
                            </m:sSup>
                            <m:r>
                              <a:rPr lang="en-US" altLang="zh-CN" b="0" i="1" smtClean="0">
                                <a:latin typeface="Cambria Math" panose="02040503050406030204" pitchFamily="18" charset="0"/>
                              </a:rPr>
                              <m:t>)</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𝑝</m:t>
                                </m:r>
                              </m:den>
                            </m:f>
                          </m:sup>
                        </m:sSup>
                      </m:e>
                    </m:nary>
                    <m:r>
                      <a:rPr lang="zh-CN" altLang="en-US" i="1">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当</a:t>
                </a:r>
                <a14:m>
                  <m:oMath xmlns:m="http://schemas.openxmlformats.org/officeDocument/2006/math">
                    <m:r>
                      <a:rPr lang="en-US" altLang="zh-CN" dirty="0">
                        <a:latin typeface="Cambria Math" panose="02040503050406030204" pitchFamily="18" charset="0"/>
                        <a:ea typeface="华文宋体" panose="02010600040101010101" pitchFamily="2" charset="-122"/>
                      </a:rPr>
                      <m:t>𝑝</m:t>
                    </m:r>
                    <m:r>
                      <a:rPr lang="en-US" altLang="zh-CN" dirty="0">
                        <a:latin typeface="Cambria Math" panose="02040503050406030204" pitchFamily="18" charset="0"/>
                        <a:ea typeface="华文宋体" panose="02010600040101010101" pitchFamily="2" charset="-122"/>
                      </a:rPr>
                      <m:t>=2</m:t>
                    </m:r>
                  </m:oMath>
                </a14:m>
                <a:r>
                  <a:rPr lang="zh-CN" altLang="en-US" dirty="0">
                    <a:latin typeface="华文宋体" panose="02010600040101010101" pitchFamily="2" charset="-122"/>
                    <a:ea typeface="华文宋体" panose="02010600040101010101" pitchFamily="2" charset="-122"/>
                  </a:rPr>
                  <a:t>时，为欧式距离。</a:t>
                </a: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余弦相似性：</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𝑐𝑜𝑠</m:t>
                    </m:r>
                    <m:r>
                      <a:rPr lang="en-US" altLang="zh-CN" b="0" i="1" smtClean="0">
                        <a:latin typeface="Cambria Math" panose="02040503050406030204" pitchFamily="18" charset="0"/>
                        <a:ea typeface="微软雅黑" panose="020B0503020204020204" pitchFamily="34" charset="-122"/>
                      </a:rPr>
                      <m:t>&lt;</m:t>
                    </m:r>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r>
                      <a:rPr lang="en-US" altLang="zh-CN" b="0" i="1" smtClean="0">
                        <a:latin typeface="Cambria Math" panose="02040503050406030204" pitchFamily="18" charset="0"/>
                        <a:ea typeface="微软雅黑" panose="020B0503020204020204" pitchFamily="34" charset="-122"/>
                      </a:rPr>
                      <m:t>&gt; =</m:t>
                    </m:r>
                    <m:f>
                      <m:fPr>
                        <m:ctrlPr>
                          <a:rPr lang="en-US" altLang="zh-CN" b="0" i="1" smtClean="0">
                            <a:latin typeface="Cambria Math" panose="02040503050406030204" pitchFamily="18" charset="0"/>
                            <a:ea typeface="微软雅黑" panose="020B0503020204020204" pitchFamily="34" charset="-122"/>
                          </a:rPr>
                        </m:ctrlPr>
                      </m:fPr>
                      <m:num>
                        <m:nary>
                          <m:naryPr>
                            <m:chr m:val="∑"/>
                            <m:ctrlPr>
                              <a:rPr lang="en-US" altLang="zh-CN" b="0" i="1" smtClean="0">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𝑚</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e>
                        </m:nary>
                      </m:num>
                      <m:den>
                        <m:d>
                          <m:dPr>
                            <m:begChr m:val="|"/>
                            <m:endChr m:val="|"/>
                            <m:ctrlPr>
                              <a:rPr lang="en-US" altLang="zh-CN" b="0" i="1" smtClean="0">
                                <a:latin typeface="Cambria Math" panose="02040503050406030204" pitchFamily="18" charset="0"/>
                                <a:ea typeface="微软雅黑" panose="020B0503020204020204" pitchFamily="34" charset="-122"/>
                              </a:rPr>
                            </m:ctrlPr>
                          </m:dPr>
                          <m:e>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𝑋</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r>
                          <a:rPr lang="en-US" altLang="zh-CN" b="0" i="1" smtClean="0">
                            <a:latin typeface="Cambria Math" panose="02040503050406030204" pitchFamily="18" charset="0"/>
                            <a:ea typeface="微软雅黑" panose="020B0503020204020204" pitchFamily="34" charset="-122"/>
                          </a:rPr>
                          <m:t>||</m:t>
                        </m:r>
                      </m:den>
                    </m:f>
                  </m:oMath>
                </a14:m>
                <a:endParaRPr lang="en-US" altLang="zh-CN" b="0"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马氏距离：</a:t>
                </a:r>
                <a:r>
                  <a:rPr lang="en-US" altLang="zh-CN" b="0" dirty="0">
                    <a:solidFill>
                      <a:srgbClr val="FF0000"/>
                    </a:solidFill>
                    <a:latin typeface="华文宋体" panose="02010600040101010101" pitchFamily="2" charset="-122"/>
                    <a:ea typeface="华文宋体" panose="02010600040101010101" pitchFamily="2" charset="-122"/>
                  </a:rPr>
                  <a:t> </a:t>
                </a:r>
                <a14:m>
                  <m:oMath xmlns:m="http://schemas.openxmlformats.org/officeDocument/2006/math">
                    <m:r>
                      <a:rPr lang="en-US" altLang="zh-CN" b="0" i="1" smtClean="0">
                        <a:solidFill>
                          <a:schemeClr val="tx1"/>
                        </a:solidFill>
                        <a:latin typeface="Cambria Math" panose="02040503050406030204" pitchFamily="18" charset="0"/>
                      </a:rPr>
                      <m:t>𝑀𝑎</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𝑌</m:t>
                        </m:r>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𝑋</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𝑌</m:t>
                                </m:r>
                              </m:e>
                            </m:d>
                          </m:e>
                          <m:sup>
                            <m:r>
                              <a:rPr lang="en-US" altLang="zh-CN" i="1">
                                <a:solidFill>
                                  <a:schemeClr val="tx1"/>
                                </a:solidFill>
                                <a:latin typeface="Cambria Math" panose="02040503050406030204" pitchFamily="18" charset="0"/>
                              </a:rPr>
                              <m:t>𝑇</m:t>
                            </m:r>
                          </m:sup>
                        </m:sSup>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𝛴</m:t>
                            </m:r>
                          </m:e>
                          <m:sup>
                            <m:r>
                              <a:rPr lang="en-US" altLang="zh-CN" i="1">
                                <a:solidFill>
                                  <a:schemeClr val="tx1"/>
                                </a:solidFill>
                                <a:latin typeface="Cambria Math" panose="02040503050406030204" pitchFamily="18" charset="0"/>
                              </a:rPr>
                              <m:t>−1</m:t>
                            </m:r>
                          </m:sup>
                        </m:s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𝑋</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𝑌</m:t>
                        </m:r>
                        <m:r>
                          <a:rPr lang="en-US" altLang="zh-CN" i="1">
                            <a:solidFill>
                              <a:schemeClr val="tx1"/>
                            </a:solidFill>
                            <a:latin typeface="Cambria Math" panose="02040503050406030204" pitchFamily="18" charset="0"/>
                          </a:rPr>
                          <m:t>)</m:t>
                        </m:r>
                      </m:e>
                    </m:rad>
                  </m:oMath>
                </a14:m>
                <a:r>
                  <a:rPr lang="zh-CN" altLang="en-US" b="0" dirty="0">
                    <a:latin typeface="华文宋体" panose="02010600040101010101" pitchFamily="2" charset="-122"/>
                    <a:ea typeface="华文宋体" panose="02010600040101010101" pitchFamily="2" charset="-122"/>
                  </a:rPr>
                  <a:t>，其中</a:t>
                </a:r>
                <a14:m>
                  <m:oMath xmlns:m="http://schemas.openxmlformats.org/officeDocument/2006/math">
                    <m:r>
                      <a:rPr lang="en-US" altLang="zh-CN" i="1">
                        <a:solidFill>
                          <a:schemeClr val="tx1"/>
                        </a:solidFill>
                        <a:latin typeface="Cambria Math" panose="02040503050406030204" pitchFamily="18" charset="0"/>
                      </a:rPr>
                      <m:t>𝛴</m:t>
                    </m:r>
                  </m:oMath>
                </a14:m>
                <a:r>
                  <a:rPr lang="zh-CN" altLang="en-US" dirty="0">
                    <a:latin typeface="华文宋体" panose="02010600040101010101" pitchFamily="2" charset="-122"/>
                    <a:ea typeface="华文宋体" panose="02010600040101010101" pitchFamily="2" charset="-122"/>
                  </a:rPr>
                  <a:t>是多维随机变量的协方差矩阵</a:t>
                </a:r>
                <a:endParaRPr lang="en-US" altLang="zh-CN" b="0" dirty="0">
                  <a:latin typeface="华文宋体" panose="02010600040101010101" pitchFamily="2" charset="-122"/>
                  <a:ea typeface="华文宋体" panose="02010600040101010101" pitchFamily="2" charset="-122"/>
                </a:endParaRPr>
              </a:p>
            </p:txBody>
          </p:sp>
        </mc:Choice>
        <mc:Fallback xmlns="">
          <p:sp>
            <p:nvSpPr>
              <p:cNvPr id="4" name="文本框 3">
                <a:extLst>
                  <a:ext uri="{FF2B5EF4-FFF2-40B4-BE49-F238E27FC236}">
                    <a16:creationId xmlns:a16="http://schemas.microsoft.com/office/drawing/2014/main" id="{F1166FFE-7746-3704-DD2F-58E47B871E9B}"/>
                  </a:ext>
                </a:extLst>
              </p:cNvPr>
              <p:cNvSpPr txBox="1">
                <a:spLocks noRot="1" noChangeAspect="1" noMove="1" noResize="1" noEditPoints="1" noAdjustHandles="1" noChangeArrowheads="1" noChangeShapeType="1" noTextEdit="1"/>
              </p:cNvSpPr>
              <p:nvPr/>
            </p:nvSpPr>
            <p:spPr>
              <a:xfrm>
                <a:off x="457201" y="915168"/>
                <a:ext cx="8229600" cy="4028408"/>
              </a:xfrm>
              <a:prstGeom prst="rect">
                <a:avLst/>
              </a:prstGeom>
              <a:blipFill>
                <a:blip r:embed="rId3"/>
                <a:stretch>
                  <a:fillRect l="-1185" b="-60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D52FC4B-6798-A169-BB98-57FC1B7D9554}"/>
                  </a:ext>
                </a:extLst>
              </p:cNvPr>
              <p:cNvSpPr txBox="1"/>
              <p:nvPr/>
            </p:nvSpPr>
            <p:spPr>
              <a:xfrm>
                <a:off x="3282696" y="5266944"/>
                <a:ext cx="25786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𝑋</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𝑌</m:t>
                    </m:r>
                  </m:oMath>
                </a14:m>
                <a:r>
                  <a:rPr lang="zh-CN" altLang="en-US" dirty="0">
                    <a:latin typeface="华文宋体" panose="02010600040101010101" pitchFamily="2" charset="-122"/>
                    <a:ea typeface="华文宋体" panose="02010600040101010101" pitchFamily="2" charset="-122"/>
                  </a:rPr>
                  <a:t>等频等长！</a:t>
                </a:r>
              </a:p>
            </p:txBody>
          </p:sp>
        </mc:Choice>
        <mc:Fallback xmlns="">
          <p:sp>
            <p:nvSpPr>
              <p:cNvPr id="5" name="文本框 4">
                <a:extLst>
                  <a:ext uri="{FF2B5EF4-FFF2-40B4-BE49-F238E27FC236}">
                    <a16:creationId xmlns:a16="http://schemas.microsoft.com/office/drawing/2014/main" id="{AD52FC4B-6798-A169-BB98-57FC1B7D9554}"/>
                  </a:ext>
                </a:extLst>
              </p:cNvPr>
              <p:cNvSpPr txBox="1">
                <a:spLocks noRot="1" noChangeAspect="1" noMove="1" noResize="1" noEditPoints="1" noAdjustHandles="1" noChangeArrowheads="1" noChangeShapeType="1" noTextEdit="1"/>
              </p:cNvSpPr>
              <p:nvPr/>
            </p:nvSpPr>
            <p:spPr>
              <a:xfrm>
                <a:off x="3282696" y="5266944"/>
                <a:ext cx="2578608" cy="369330"/>
              </a:xfrm>
              <a:prstGeom prst="rect">
                <a:avLst/>
              </a:prstGeom>
              <a:blipFill>
                <a:blip r:embed="rId4"/>
                <a:stretch>
                  <a:fillRect t="-6557" b="-26230"/>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63004024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CF2A2-8767-6F2A-06E2-20E0EC90377E}"/>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动态时间规整</a:t>
            </a:r>
            <a:r>
              <a:rPr lang="en-US" altLang="zh-CN" dirty="0">
                <a:latin typeface="华文宋体" panose="02010600040101010101" pitchFamily="2" charset="-122"/>
                <a:ea typeface="华文宋体" panose="02010600040101010101" pitchFamily="2" charset="-122"/>
              </a:rPr>
              <a:t>(</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sym typeface="Arial"/>
              </a:rPr>
              <a:t>DTW</a:t>
            </a:r>
            <a:r>
              <a:rPr lang="en-US" altLang="zh-CN"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方法介绍</a:t>
            </a:r>
          </a:p>
        </p:txBody>
      </p:sp>
      <p:sp>
        <p:nvSpPr>
          <p:cNvPr id="3" name="灯片编号占位符 2">
            <a:extLst>
              <a:ext uri="{FF2B5EF4-FFF2-40B4-BE49-F238E27FC236}">
                <a16:creationId xmlns:a16="http://schemas.microsoft.com/office/drawing/2014/main" id="{C21E835E-8AB1-46C9-C057-D62CD84249F6}"/>
              </a:ext>
            </a:extLst>
          </p:cNvPr>
          <p:cNvSpPr>
            <a:spLocks noGrp="1"/>
          </p:cNvSpPr>
          <p:nvPr>
            <p:ph type="sldNum" sz="quarter" idx="2"/>
          </p:nvPr>
        </p:nvSpPr>
        <p:spPr/>
        <p:txBody>
          <a:bodyPr/>
          <a:lstStyle/>
          <a:p>
            <a:fld id="{86CB4B4D-7CA3-9044-876B-883B54F8677D}" type="slidenum">
              <a:rPr lang="en-US" altLang="zh-CN" smtClean="0"/>
              <a:t>12</a:t>
            </a:fld>
            <a:endParaRPr lang="zh-CN" altLang="en-US" dirty="0"/>
          </a:p>
        </p:txBody>
      </p:sp>
      <p:pic>
        <p:nvPicPr>
          <p:cNvPr id="5" name="图片 4">
            <a:extLst>
              <a:ext uri="{FF2B5EF4-FFF2-40B4-BE49-F238E27FC236}">
                <a16:creationId xmlns:a16="http://schemas.microsoft.com/office/drawing/2014/main" id="{0BB8BBAB-5E2E-24E0-6D0A-EA5867019230}"/>
              </a:ext>
            </a:extLst>
          </p:cNvPr>
          <p:cNvPicPr>
            <a:picLocks noChangeAspect="1"/>
          </p:cNvPicPr>
          <p:nvPr/>
        </p:nvPicPr>
        <p:blipFill>
          <a:blip r:embed="rId2"/>
          <a:stretch>
            <a:fillRect/>
          </a:stretch>
        </p:blipFill>
        <p:spPr>
          <a:xfrm>
            <a:off x="1236758" y="2430665"/>
            <a:ext cx="6438900" cy="3537391"/>
          </a:xfrm>
          <a:prstGeom prst="rect">
            <a:avLst/>
          </a:prstGeom>
        </p:spPr>
      </p:pic>
      <p:sp>
        <p:nvSpPr>
          <p:cNvPr id="7" name="文本框 6">
            <a:extLst>
              <a:ext uri="{FF2B5EF4-FFF2-40B4-BE49-F238E27FC236}">
                <a16:creationId xmlns:a16="http://schemas.microsoft.com/office/drawing/2014/main" id="{72E65BA5-F3F9-4CD4-9432-57BEAC1EB69A}"/>
              </a:ext>
            </a:extLst>
          </p:cNvPr>
          <p:cNvSpPr txBox="1"/>
          <p:nvPr/>
        </p:nvSpPr>
        <p:spPr>
          <a:xfrm>
            <a:off x="457201" y="1046555"/>
            <a:ext cx="8229600" cy="12894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DTW</a:t>
            </a:r>
            <a:r>
              <a:rPr lang="zh-CN" altLang="en-US" dirty="0">
                <a:solidFill>
                  <a:srgbClr val="111111"/>
                </a:solidFill>
                <a:latin typeface="华文宋体" panose="02010600040101010101" pitchFamily="2" charset="-122"/>
                <a:ea typeface="华文宋体" panose="02010600040101010101" pitchFamily="2" charset="-122"/>
              </a:rPr>
              <a:t>是一种将时间规整和距离测度相结合的一种非线性规整技术。主要思想是把未知量均匀地伸长或者缩短，直到与参考模式的长度一致，在这一过程中，未知量的时间轴要不均匀地扭曲或弯折，以使其特征与参考模式特征对正。</a:t>
            </a:r>
          </a:p>
        </p:txBody>
      </p:sp>
      <p:sp>
        <p:nvSpPr>
          <p:cNvPr id="4" name="文本框 3">
            <a:extLst>
              <a:ext uri="{FF2B5EF4-FFF2-40B4-BE49-F238E27FC236}">
                <a16:creationId xmlns:a16="http://schemas.microsoft.com/office/drawing/2014/main" id="{3410CD32-C3FA-9E9D-8B53-8D9FF1FBEF2A}"/>
              </a:ext>
            </a:extLst>
          </p:cNvPr>
          <p:cNvSpPr txBox="1"/>
          <p:nvPr/>
        </p:nvSpPr>
        <p:spPr>
          <a:xfrm>
            <a:off x="2822758" y="5968056"/>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4</a:t>
            </a:r>
            <a:r>
              <a:rPr lang="zh-CN" altLang="en-US" sz="1400" dirty="0">
                <a:latin typeface="华文宋体" panose="02010600040101010101" pitchFamily="2" charset="-122"/>
                <a:ea typeface="华文宋体" panose="02010600040101010101" pitchFamily="2" charset="-122"/>
              </a:rPr>
              <a:t>：动态时间规整示意图</a:t>
            </a:r>
          </a:p>
        </p:txBody>
      </p:sp>
    </p:spTree>
    <p:extLst>
      <p:ext uri="{BB962C8B-B14F-4D97-AF65-F5344CB8AC3E}">
        <p14:creationId xmlns:p14="http://schemas.microsoft.com/office/powerpoint/2010/main" val="28316493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2C4FD-4944-2BD5-A940-5E0ACDFE493C}"/>
              </a:ext>
            </a:extLst>
          </p:cNvPr>
          <p:cNvSpPr>
            <a:spLocks noGrp="1"/>
          </p:cNvSpPr>
          <p:nvPr>
            <p:ph type="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DTW</a:t>
            </a:r>
            <a:r>
              <a:rPr lang="zh-CN" altLang="en-US" b="1" dirty="0">
                <a:latin typeface="华文宋体" panose="02010600040101010101" pitchFamily="2" charset="-122"/>
                <a:ea typeface="华文宋体" panose="02010600040101010101" pitchFamily="2" charset="-122"/>
              </a:rPr>
              <a:t>计算过程（一）</a:t>
            </a:r>
          </a:p>
        </p:txBody>
      </p:sp>
      <p:sp>
        <p:nvSpPr>
          <p:cNvPr id="3" name="灯片编号占位符 2">
            <a:extLst>
              <a:ext uri="{FF2B5EF4-FFF2-40B4-BE49-F238E27FC236}">
                <a16:creationId xmlns:a16="http://schemas.microsoft.com/office/drawing/2014/main" id="{4C07C4F2-2D68-D119-88E5-B14B2FA02B46}"/>
              </a:ext>
            </a:extLst>
          </p:cNvPr>
          <p:cNvSpPr>
            <a:spLocks noGrp="1"/>
          </p:cNvSpPr>
          <p:nvPr>
            <p:ph type="sldNum" sz="quarter" idx="2"/>
          </p:nvPr>
        </p:nvSpPr>
        <p:spPr/>
        <p:txBody>
          <a:bodyPr/>
          <a:lstStyle/>
          <a:p>
            <a:fld id="{86CB4B4D-7CA3-9044-876B-883B54F8677D}" type="slidenum">
              <a:rPr lang="en-US" altLang="zh-CN" smtClean="0"/>
              <a:t>13</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2A6326-91F2-A744-B43D-96B63C14A088}"/>
                  </a:ext>
                </a:extLst>
              </p:cNvPr>
              <p:cNvSpPr txBox="1"/>
              <p:nvPr/>
            </p:nvSpPr>
            <p:spPr>
              <a:xfrm>
                <a:off x="457200" y="1017146"/>
                <a:ext cx="8229600" cy="47104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假设两个时间序列数据</a:t>
                </a:r>
                <a14:m>
                  <m:oMath xmlns:m="http://schemas.openxmlformats.org/officeDocument/2006/math">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𝑋</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e>
                    </m:d>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𝑛</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𝑛</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 </m:t>
                        </m:r>
                      </m:e>
                    </m:d>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𝑌</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1</m:t>
                            </m:r>
                          </m:sub>
                        </m:sSub>
                      </m:e>
                    </m:d>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d>
                      <m:d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𝑡</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𝑚</m:t>
                            </m:r>
                          </m:sub>
                        </m:s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𝑚</m:t>
                            </m:r>
                          </m:sub>
                        </m:sSub>
                      </m:e>
                    </m:d>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oMath>
                </a14:m>
                <a:r>
                  <a:rPr kumimoji="0" lang="en-US" altLang="zh-CN" sz="1800" b="0" i="1"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t>
                </a: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构造一个</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kumimoji="0" lang="zh-CN" altLang="en-US"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矩阵</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𝐴</m:t>
                    </m:r>
                  </m:oMath>
                </a14:m>
                <a:r>
                  <a:rPr kumimoji="0" lang="zh-CN" altLang="en-US"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t>
                </a:r>
                <a14:m>
                  <m:oMath xmlns:m="http://schemas.openxmlformats.org/officeDocument/2006/math">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𝑖𝑗</m:t>
                        </m:r>
                      </m:sub>
                    </m:sSub>
                  </m:oMath>
                </a14:m>
                <a:r>
                  <a:rPr kumimoji="0" lang="zh-CN" altLang="en-US"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记录两个点 </a:t>
                </a:r>
                <a14:m>
                  <m:oMath xmlns:m="http://schemas.openxmlformats.org/officeDocument/2006/math">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sub>
                    </m:sSub>
                  </m:oMath>
                </a14:m>
                <a:r>
                  <a:rPr kumimoji="0" lang="zh-CN" altLang="en-US"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和</a:t>
                </a:r>
                <a14:m>
                  <m:oMath xmlns:m="http://schemas.openxmlformats.org/officeDocument/2006/math">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𝑗</m:t>
                        </m:r>
                      </m:sub>
                    </m:sSub>
                  </m:oMath>
                </a14:m>
                <a:r>
                  <a:rPr kumimoji="0" lang="zh-CN" altLang="en-US"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之间的欧式距离，即</a:t>
                </a:r>
                <a:endParaRPr kumimoji="0" lang="en-US" altLang="zh-CN" sz="1800" b="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𝑖𝑗</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𝑑</m:t>
                      </m:r>
                      <m:d>
                        <m:d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dPr>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𝑗</m:t>
                              </m:r>
                            </m:sub>
                          </m:sSub>
                        </m:e>
                      </m:d>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𝑥</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𝑗</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oMath>
                  </m:oMathPara>
                </a14:m>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𝑋</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𝑌</m:t>
                    </m:r>
                  </m:oMath>
                </a14:m>
                <a:r>
                  <a:rPr lang="zh-CN" altLang="en-US" dirty="0">
                    <a:latin typeface="华文宋体" panose="02010600040101010101" pitchFamily="2" charset="-122"/>
                    <a:ea typeface="华文宋体" panose="02010600040101010101" pitchFamily="2" charset="-122"/>
                  </a:rPr>
                  <a:t>的距离由一条弯折的路径</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𝑊</m:t>
                    </m:r>
                  </m:oMath>
                </a14:m>
                <a:r>
                  <a:rPr lang="zh-CN" altLang="en-US" dirty="0">
                    <a:latin typeface="华文宋体" panose="02010600040101010101" pitchFamily="2" charset="-122"/>
                    <a:ea typeface="华文宋体" panose="02010600040101010101" pitchFamily="2" charset="-122"/>
                  </a:rPr>
                  <a:t>表示，</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𝑊</m:t>
                    </m:r>
                  </m:oMath>
                </a14:m>
                <a:r>
                  <a:rPr lang="zh-CN" altLang="en-US" dirty="0">
                    <a:latin typeface="华文宋体" panose="02010600040101010101" pitchFamily="2" charset="-122"/>
                    <a:ea typeface="华文宋体" panose="02010600040101010101" pitchFamily="2" charset="-122"/>
                  </a:rPr>
                  <a:t>由若干个彼此相连的矩阵单元构成，这条路径描述了</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𝑋</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𝑌</m:t>
                    </m:r>
                  </m:oMath>
                </a14:m>
                <a:r>
                  <a:rPr lang="zh-CN" altLang="en-US" dirty="0">
                    <a:latin typeface="华文宋体" panose="02010600040101010101" pitchFamily="2" charset="-122"/>
                    <a:ea typeface="华文宋体" panose="02010600040101010101" pitchFamily="2" charset="-122"/>
                  </a:rPr>
                  <a:t>之间的一种映射。设第</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𝑘</m:t>
                    </m:r>
                  </m:oMath>
                </a14:m>
                <a:r>
                  <a:rPr lang="zh-CN" altLang="en-US" dirty="0">
                    <a:latin typeface="华文宋体" panose="02010600040101010101" pitchFamily="2" charset="-122"/>
                    <a:ea typeface="华文宋体" panose="02010600040101010101" pitchFamily="2" charset="-122"/>
                  </a:rPr>
                  <a:t>个单元定义为</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e>
                      <m:sub>
                        <m:r>
                          <a:rPr lang="en-US" altLang="zh-CN" b="0" i="1" smtClean="0">
                            <a:latin typeface="Cambria Math" panose="02040503050406030204" pitchFamily="18" charset="0"/>
                            <a:ea typeface="微软雅黑" panose="020B0503020204020204" pitchFamily="34" charset="-122"/>
                          </a:rPr>
                          <m:t>𝑘</m:t>
                        </m:r>
                      </m:sub>
                    </m:sSub>
                  </m:oMath>
                </a14:m>
                <a:r>
                  <a:rPr lang="zh-CN" altLang="en-US" dirty="0">
                    <a:latin typeface="华文宋体" panose="02010600040101010101" pitchFamily="2" charset="-122"/>
                    <a:ea typeface="华文宋体" panose="02010600040101010101" pitchFamily="2" charset="-122"/>
                  </a:rPr>
                  <a:t>，则</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lang="en-US" altLang="zh-CN" b="0" i="1" dirty="0">
                          <a:latin typeface="Cambria Math" panose="02040503050406030204" pitchFamily="18" charset="0"/>
                          <a:ea typeface="微软雅黑" panose="020B0503020204020204" pitchFamily="34" charset="-122"/>
                        </a:rPr>
                        <m:t>W</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𝐾</m:t>
                          </m:r>
                        </m:sub>
                      </m:sSub>
                    </m:oMath>
                  </m:oMathPara>
                </a14:m>
                <a:endParaRPr lang="en-US" altLang="zh-CN" b="0"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其中</a:t>
                </a:r>
                <a14:m>
                  <m:oMath xmlns:m="http://schemas.openxmlformats.org/officeDocument/2006/math">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max</m:t>
                        </m:r>
                      </m:fName>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m:t>
                            </m:r>
                          </m:e>
                        </m:d>
                      </m:e>
                    </m:fun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𝐾</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华文宋体" panose="02010600040101010101" pitchFamily="2" charset="-122"/>
                    <a:ea typeface="华文宋体" panose="02010600040101010101" pitchFamily="2" charset="-122"/>
                  </a:rPr>
                  <a:t>.</a:t>
                </a: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这条弯折的路径满足如下的条件：</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华文宋体" panose="02010600040101010101" pitchFamily="2" charset="-122"/>
                    <a:ea typeface="华文宋体" panose="02010600040101010101" pitchFamily="2" charset="-122"/>
                  </a:rPr>
                  <a:t>1) </a:t>
                </a:r>
                <a:r>
                  <a:rPr lang="zh-CN" altLang="en-US" dirty="0">
                    <a:latin typeface="华文宋体" panose="02010600040101010101" pitchFamily="2" charset="-122"/>
                    <a:ea typeface="华文宋体" panose="02010600040101010101" pitchFamily="2" charset="-122"/>
                  </a:rPr>
                  <a:t>边界条件：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1</m:t>
                        </m:r>
                      </m:sub>
                    </m:sSub>
                    <m:r>
                      <a:rPr lang="en-US" altLang="zh-CN">
                        <a:latin typeface="Cambria Math" panose="02040503050406030204" pitchFamily="18" charset="0"/>
                      </a:rPr>
                      <m:t>=(1,1)</m:t>
                    </m:r>
                    <m:r>
                      <a:rPr lang="zh-CN" altLang="en-US">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且</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𝑤</m:t>
                        </m:r>
                      </m:e>
                      <m:sub>
                        <m:r>
                          <a:rPr lang="en-US" altLang="zh-CN" dirty="0">
                            <a:latin typeface="Cambria Math" panose="02040503050406030204" pitchFamily="18" charset="0"/>
                          </a:rPr>
                          <m:t>𝑘</m:t>
                        </m:r>
                      </m:sub>
                    </m:sSub>
                    <m:r>
                      <a:rPr lang="en-US" altLang="zh-CN" dirty="0">
                        <a:latin typeface="Cambria Math" panose="02040503050406030204" pitchFamily="18" charset="0"/>
                      </a:rPr>
                      <m:t>=</m:t>
                    </m:r>
                    <m:d>
                      <m:dPr>
                        <m:ctrlPr>
                          <a:rPr lang="en-US" altLang="zh-CN" i="1" dirty="0">
                            <a:latin typeface="Cambria Math" panose="02040503050406030204" pitchFamily="18" charset="0"/>
                          </a:rPr>
                        </m:ctrlPr>
                      </m:dPr>
                      <m:e>
                        <m:r>
                          <a:rPr lang="en-US" altLang="zh-CN" dirty="0">
                            <a:latin typeface="Cambria Math" panose="02040503050406030204" pitchFamily="18" charset="0"/>
                          </a:rPr>
                          <m:t>𝑛</m:t>
                        </m:r>
                        <m:r>
                          <a:rPr lang="en-US" altLang="zh-CN" dirty="0">
                            <a:latin typeface="Cambria Math" panose="02040503050406030204" pitchFamily="18" charset="0"/>
                          </a:rPr>
                          <m:t>,</m:t>
                        </m:r>
                        <m:r>
                          <a:rPr lang="en-US" altLang="zh-CN" dirty="0">
                            <a:latin typeface="Cambria Math" panose="02040503050406030204" pitchFamily="18" charset="0"/>
                          </a:rPr>
                          <m:t>𝑚</m:t>
                        </m:r>
                      </m:e>
                    </m:d>
                  </m:oMath>
                </a14:m>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华文宋体" panose="02010600040101010101" pitchFamily="2" charset="-122"/>
                    <a:ea typeface="华文宋体" panose="02010600040101010101" pitchFamily="2" charset="-122"/>
                  </a:rPr>
                  <a:t>2) </a:t>
                </a:r>
                <a:r>
                  <a:rPr lang="zh-CN" altLang="en-US" dirty="0">
                    <a:latin typeface="华文宋体" panose="02010600040101010101" pitchFamily="2" charset="-122"/>
                    <a:ea typeface="华文宋体" panose="02010600040101010101" pitchFamily="2" charset="-122"/>
                  </a:rPr>
                  <a:t>连续性：设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，那么</a:t>
                </a:r>
                <a14:m>
                  <m:oMath xmlns:m="http://schemas.openxmlformats.org/officeDocument/2006/math">
                    <m:r>
                      <a:rPr lang="en-US" altLang="zh-CN">
                        <a:latin typeface="Cambria Math" panose="02040503050406030204" pitchFamily="18" charset="0"/>
                      </a:rPr>
                      <m:t>𝑎</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𝑎</m:t>
                        </m:r>
                      </m:e>
                      <m:sup>
                        <m:r>
                          <a:rPr lang="en-US" altLang="zh-CN">
                            <a:latin typeface="Cambria Math" panose="02040503050406030204" pitchFamily="18" charset="0"/>
                          </a:rPr>
                          <m:t>′</m:t>
                        </m:r>
                      </m:sup>
                    </m:sSup>
                    <m:r>
                      <a:rPr lang="en-US" altLang="zh-CN" b="0" i="0" smtClean="0">
                        <a:latin typeface="Cambria Math" panose="02040503050406030204" pitchFamily="18" charset="0"/>
                      </a:rPr>
                      <m:t>≤1</m:t>
                    </m:r>
                  </m:oMath>
                </a14:m>
                <a:r>
                  <a:rPr lang="zh-CN" altLang="en-US" dirty="0">
                    <a:latin typeface="华文宋体" panose="02010600040101010101" pitchFamily="2" charset="-122"/>
                    <a:ea typeface="华文宋体" panose="02010600040101010101" pitchFamily="2" charset="-122"/>
                  </a:rPr>
                  <a:t>，</a:t>
                </a:r>
                <a14:m>
                  <m:oMath xmlns:m="http://schemas.openxmlformats.org/officeDocument/2006/math">
                    <m:r>
                      <a:rPr lang="en-US" altLang="zh-CN" dirty="0">
                        <a:latin typeface="Cambria Math" panose="02040503050406030204" pitchFamily="18" charset="0"/>
                      </a:rPr>
                      <m:t>𝑏</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𝑏</m:t>
                        </m:r>
                      </m:e>
                      <m:sup>
                        <m:r>
                          <a:rPr lang="en-US" altLang="zh-CN" dirty="0">
                            <a:latin typeface="Cambria Math" panose="02040503050406030204" pitchFamily="18" charset="0"/>
                          </a:rPr>
                          <m:t>′</m:t>
                        </m:r>
                      </m:sup>
                    </m:sSup>
                    <m:r>
                      <a:rPr lang="en-US" altLang="zh-CN" b="0" i="0" dirty="0" smtClean="0">
                        <a:latin typeface="Cambria Math" panose="02040503050406030204" pitchFamily="18" charset="0"/>
                      </a:rPr>
                      <m:t>≤1</m:t>
                    </m:r>
                  </m:oMath>
                </a14:m>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华文宋体" panose="02010600040101010101" pitchFamily="2" charset="-122"/>
                    <a:ea typeface="华文宋体" panose="02010600040101010101" pitchFamily="2" charset="-122"/>
                  </a:rPr>
                  <a:t>3)</a:t>
                </a:r>
                <a:r>
                  <a:rPr lang="zh-CN" altLang="en-US" dirty="0">
                    <a:latin typeface="华文宋体" panose="02010600040101010101" pitchFamily="2" charset="-122"/>
                    <a:ea typeface="华文宋体" panose="02010600040101010101" pitchFamily="2" charset="-122"/>
                  </a:rPr>
                  <a:t> 单调性：设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r>
                      <a:rPr lang="zh-CN" altLang="en-US">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r>
                          <a:rPr lang="en-US" altLang="zh-CN">
                            <a:latin typeface="Cambria Math" panose="02040503050406030204" pitchFamily="18" charset="0"/>
                          </a:rPr>
                          <m:t>−1</m:t>
                        </m:r>
                      </m:sub>
                    </m:sSub>
                    <m:r>
                      <a:rPr lang="en-US" altLang="zh-CN">
                        <a:latin typeface="Cambria Math" panose="02040503050406030204" pitchFamily="18" charset="0"/>
                      </a:rPr>
                      <m:t>=(</m:t>
                    </m:r>
                    <m:r>
                      <a:rPr lang="en-US" altLang="zh-CN">
                        <a:latin typeface="Cambria Math" panose="02040503050406030204" pitchFamily="18" charset="0"/>
                      </a:rPr>
                      <m:t>𝑎</m:t>
                    </m:r>
                    <m:r>
                      <a:rPr lang="en-US" altLang="zh-CN">
                        <a:latin typeface="Cambria Math" panose="02040503050406030204" pitchFamily="18" charset="0"/>
                      </a:rPr>
                      <m:t>′,</m:t>
                    </m:r>
                    <m:r>
                      <a:rPr lang="en-US" altLang="zh-CN">
                        <a:latin typeface="Cambria Math" panose="02040503050406030204" pitchFamily="18" charset="0"/>
                      </a:rPr>
                      <m:t>𝑏</m:t>
                    </m:r>
                    <m:r>
                      <a:rPr lang="en-US" altLang="zh-CN">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，那么</a:t>
                </a:r>
                <a14:m>
                  <m:oMath xmlns:m="http://schemas.openxmlformats.org/officeDocument/2006/math">
                    <m:r>
                      <a:rPr lang="en-US" altLang="zh-CN">
                        <a:latin typeface="Cambria Math" panose="02040503050406030204" pitchFamily="18" charset="0"/>
                      </a:rPr>
                      <m:t>𝑎</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𝑎</m:t>
                        </m:r>
                      </m:e>
                      <m:sup>
                        <m:r>
                          <a:rPr lang="en-US" altLang="zh-CN">
                            <a:latin typeface="Cambria Math" panose="02040503050406030204" pitchFamily="18" charset="0"/>
                          </a:rPr>
                          <m:t>′</m:t>
                        </m:r>
                      </m:sup>
                    </m:sSup>
                    <m:r>
                      <a:rPr lang="en-US" altLang="zh-CN">
                        <a:latin typeface="Cambria Math" panose="02040503050406030204" pitchFamily="18" charset="0"/>
                      </a:rPr>
                      <m:t>≥0</m:t>
                    </m:r>
                  </m:oMath>
                </a14:m>
                <a:r>
                  <a:rPr lang="zh-CN" altLang="en-US" dirty="0">
                    <a:latin typeface="华文宋体" panose="02010600040101010101" pitchFamily="2" charset="-122"/>
                    <a:ea typeface="华文宋体" panose="02010600040101010101" pitchFamily="2" charset="-122"/>
                  </a:rPr>
                  <a:t>，</a:t>
                </a:r>
                <a14:m>
                  <m:oMath xmlns:m="http://schemas.openxmlformats.org/officeDocument/2006/math">
                    <m:r>
                      <a:rPr lang="en-US" altLang="zh-CN" dirty="0">
                        <a:latin typeface="Cambria Math" panose="02040503050406030204" pitchFamily="18" charset="0"/>
                      </a:rPr>
                      <m:t>𝑏</m:t>
                    </m:r>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𝑏</m:t>
                        </m:r>
                      </m:e>
                      <m:sup>
                        <m:r>
                          <a:rPr lang="en-US" altLang="zh-CN" dirty="0">
                            <a:latin typeface="Cambria Math" panose="02040503050406030204" pitchFamily="18" charset="0"/>
                          </a:rPr>
                          <m:t>′</m:t>
                        </m:r>
                      </m:sup>
                    </m:sSup>
                    <m:r>
                      <a:rPr lang="en-US" altLang="zh-CN" dirty="0">
                        <a:latin typeface="Cambria Math" panose="02040503050406030204" pitchFamily="18" charset="0"/>
                      </a:rPr>
                      <m:t>≥0</m:t>
                    </m:r>
                  </m:oMath>
                </a14:m>
                <a:endParaRPr lang="en-US" altLang="zh-CN" dirty="0">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862A6326-91F2-A744-B43D-96B63C14A088}"/>
                  </a:ext>
                </a:extLst>
              </p:cNvPr>
              <p:cNvSpPr txBox="1">
                <a:spLocks noRot="1" noChangeAspect="1" noMove="1" noResize="1" noEditPoints="1" noAdjustHandles="1" noChangeArrowheads="1" noChangeShapeType="1" noTextEdit="1"/>
              </p:cNvSpPr>
              <p:nvPr/>
            </p:nvSpPr>
            <p:spPr>
              <a:xfrm>
                <a:off x="457200" y="1017146"/>
                <a:ext cx="8229600" cy="4710457"/>
              </a:xfrm>
              <a:prstGeom prst="rect">
                <a:avLst/>
              </a:prstGeom>
              <a:blipFill>
                <a:blip r:embed="rId2"/>
                <a:stretch>
                  <a:fillRect l="-593" b="-1294"/>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0150737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2C4FD-4944-2BD5-A940-5E0ACDFE493C}"/>
              </a:ext>
            </a:extLst>
          </p:cNvPr>
          <p:cNvSpPr>
            <a:spLocks noGrp="1"/>
          </p:cNvSpPr>
          <p:nvPr>
            <p:ph type="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DTW</a:t>
            </a:r>
            <a:r>
              <a:rPr lang="zh-CN" altLang="en-US" b="1" dirty="0">
                <a:latin typeface="华文宋体" panose="02010600040101010101" pitchFamily="2" charset="-122"/>
                <a:ea typeface="华文宋体" panose="02010600040101010101" pitchFamily="2" charset="-122"/>
              </a:rPr>
              <a:t>计算过程（二）</a:t>
            </a:r>
            <a:endParaRPr lang="zh-CN" altLang="en-US" dirty="0"/>
          </a:p>
        </p:txBody>
      </p:sp>
      <p:sp>
        <p:nvSpPr>
          <p:cNvPr id="3" name="灯片编号占位符 2">
            <a:extLst>
              <a:ext uri="{FF2B5EF4-FFF2-40B4-BE49-F238E27FC236}">
                <a16:creationId xmlns:a16="http://schemas.microsoft.com/office/drawing/2014/main" id="{4C07C4F2-2D68-D119-88E5-B14B2FA02B46}"/>
              </a:ext>
            </a:extLst>
          </p:cNvPr>
          <p:cNvSpPr>
            <a:spLocks noGrp="1"/>
          </p:cNvSpPr>
          <p:nvPr>
            <p:ph type="sldNum" sz="quarter" idx="2"/>
          </p:nvPr>
        </p:nvSpPr>
        <p:spPr/>
        <p:txBody>
          <a:bodyPr/>
          <a:lstStyle/>
          <a:p>
            <a:fld id="{86CB4B4D-7CA3-9044-876B-883B54F8677D}" type="slidenum">
              <a:rPr lang="en-US" altLang="zh-CN" smtClean="0"/>
              <a:t>14</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2A6326-91F2-A744-B43D-96B63C14A088}"/>
                  </a:ext>
                </a:extLst>
              </p:cNvPr>
              <p:cNvSpPr txBox="1"/>
              <p:nvPr/>
            </p:nvSpPr>
            <p:spPr>
              <a:xfrm>
                <a:off x="457200" y="1017146"/>
                <a:ext cx="8229600" cy="2572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在满足上述条件的多条路径中，最短的，花费最少的一条路径是：</a:t>
                </a:r>
                <a:endParaRPr lang="en-US" altLang="zh-CN" dirty="0">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𝐷𝑇𝑊</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𝑋</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𝑌</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𝑚𝑖𝑛</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𝐾</m:t>
                          </m:r>
                        </m:den>
                      </m:f>
                      <m:rad>
                        <m:radPr>
                          <m:degHide m:val="on"/>
                          <m:ctrlPr>
                            <a:rPr lang="en-US" altLang="zh-CN" b="0" i="1" smtClean="0">
                              <a:latin typeface="Cambria Math" panose="02040503050406030204" pitchFamily="18" charset="0"/>
                              <a:ea typeface="微软雅黑" panose="020B0503020204020204" pitchFamily="34" charset="-122"/>
                            </a:rPr>
                          </m:ctrlPr>
                        </m:radPr>
                        <m:deg/>
                        <m:e>
                          <m:nary>
                            <m:naryPr>
                              <m:chr m:val="∑"/>
                              <m:limLoc m:val="subSup"/>
                              <m:ctrlPr>
                                <a:rPr lang="en-US" altLang="zh-CN" b="0" i="1" smtClean="0">
                                  <a:latin typeface="Cambria Math" panose="02040503050406030204" pitchFamily="18" charset="0"/>
                                  <a:ea typeface="微软雅黑" panose="020B0503020204020204" pitchFamily="34" charset="-122"/>
                                </a:rPr>
                              </m:ctrlPr>
                            </m:naryPr>
                            <m:sub>
                              <m:r>
                                <m:rPr>
                                  <m:brk m:alnAt="25"/>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𝐾</m:t>
                              </m:r>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𝑤</m:t>
                                  </m:r>
                                </m:e>
                                <m:sub>
                                  <m:r>
                                    <a:rPr lang="en-US" altLang="zh-CN" b="0" i="1" smtClean="0">
                                      <a:latin typeface="Cambria Math" panose="02040503050406030204" pitchFamily="18" charset="0"/>
                                      <a:ea typeface="微软雅黑" panose="020B0503020204020204" pitchFamily="34" charset="-122"/>
                                    </a:rPr>
                                    <m:t>𝑘</m:t>
                                  </m:r>
                                </m:sub>
                              </m:sSub>
                            </m:e>
                          </m:nary>
                        </m:e>
                      </m:rad>
                    </m:oMath>
                  </m:oMathPara>
                </a14:m>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DTW</a:t>
                </a:r>
                <a:r>
                  <a:rPr lang="zh-CN" altLang="en-US" dirty="0">
                    <a:latin typeface="华文宋体" panose="02010600040101010101" pitchFamily="2" charset="-122"/>
                    <a:ea typeface="华文宋体" panose="02010600040101010101" pitchFamily="2" charset="-122"/>
                  </a:rPr>
                  <a:t>距离的计算过程是一个动态规划过程，先用欧式距离初始化矩阵，然后使用如下递推公式进行求解：</a:t>
                </a:r>
                <a:endParaRPr lang="en-US" altLang="zh-CN" dirty="0">
                  <a:latin typeface="华文宋体" panose="02010600040101010101" pitchFamily="2" charset="-122"/>
                  <a:ea typeface="华文宋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𝑟</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𝑑</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m:rPr>
                          <m:sty m:val="p"/>
                        </m:rPr>
                        <a:rPr lang="en-US" altLang="zh-CN" b="0" i="0" smtClean="0">
                          <a:latin typeface="Cambria Math" panose="02040503050406030204" pitchFamily="18" charset="0"/>
                          <a:ea typeface="微软雅黑" panose="020B0503020204020204" pitchFamily="34" charset="-122"/>
                        </a:rPr>
                        <m:t>min</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𝑟</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𝑟</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𝑟</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−1)}</m:t>
                      </m:r>
                    </m:oMath>
                  </m:oMathPara>
                </a14:m>
                <a:endParaRPr lang="en-US" altLang="zh-CN" dirty="0">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862A6326-91F2-A744-B43D-96B63C14A088}"/>
                  </a:ext>
                </a:extLst>
              </p:cNvPr>
              <p:cNvSpPr txBox="1">
                <a:spLocks noRot="1" noChangeAspect="1" noMove="1" noResize="1" noEditPoints="1" noAdjustHandles="1" noChangeArrowheads="1" noChangeShapeType="1" noTextEdit="1"/>
              </p:cNvSpPr>
              <p:nvPr/>
            </p:nvSpPr>
            <p:spPr>
              <a:xfrm>
                <a:off x="457200" y="1017146"/>
                <a:ext cx="8229600" cy="2572692"/>
              </a:xfrm>
              <a:prstGeom prst="rect">
                <a:avLst/>
              </a:prstGeom>
              <a:blipFill>
                <a:blip r:embed="rId2"/>
                <a:stretch>
                  <a:fillRect l="-593"/>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9957658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B100A97-930B-D1ED-8C2B-45357ED32326}"/>
              </a:ext>
            </a:extLst>
          </p:cNvPr>
          <p:cNvSpPr>
            <a:spLocks noGrp="1"/>
          </p:cNvSpPr>
          <p:nvPr>
            <p:ph type="sldNum" sz="quarter" idx="2"/>
          </p:nvPr>
        </p:nvSpPr>
        <p:spPr/>
        <p:txBody>
          <a:bodyPr/>
          <a:lstStyle/>
          <a:p>
            <a:fld id="{86CB4B4D-7CA3-9044-876B-883B54F8677D}" type="slidenum">
              <a:rPr lang="en-US" altLang="zh-CN" smtClean="0"/>
              <a:t>15</a:t>
            </a:fld>
            <a:endParaRPr lang="zh-CN" altLang="en-US" dirty="0"/>
          </a:p>
        </p:txBody>
      </p:sp>
      <p:sp>
        <p:nvSpPr>
          <p:cNvPr id="3" name="标题 2">
            <a:extLst>
              <a:ext uri="{FF2B5EF4-FFF2-40B4-BE49-F238E27FC236}">
                <a16:creationId xmlns:a16="http://schemas.microsoft.com/office/drawing/2014/main" id="{3427EE74-3A33-EB94-F9C2-FC24240B57AF}"/>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时间序列查找</a:t>
            </a:r>
          </a:p>
        </p:txBody>
      </p:sp>
    </p:spTree>
    <p:extLst>
      <p:ext uri="{BB962C8B-B14F-4D97-AF65-F5344CB8AC3E}">
        <p14:creationId xmlns:p14="http://schemas.microsoft.com/office/powerpoint/2010/main" val="17065570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65AF0-BB46-426F-B969-CBAF36AA8480}"/>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时间序列查找介绍</a:t>
            </a:r>
          </a:p>
        </p:txBody>
      </p:sp>
      <p:sp>
        <p:nvSpPr>
          <p:cNvPr id="3" name="灯片编号占位符 2">
            <a:extLst>
              <a:ext uri="{FF2B5EF4-FFF2-40B4-BE49-F238E27FC236}">
                <a16:creationId xmlns:a16="http://schemas.microsoft.com/office/drawing/2014/main" id="{BA5DA323-AA2C-48D4-8DED-75B4CE907AE8}"/>
              </a:ext>
            </a:extLst>
          </p:cNvPr>
          <p:cNvSpPr>
            <a:spLocks noGrp="1"/>
          </p:cNvSpPr>
          <p:nvPr>
            <p:ph type="sldNum" sz="quarter" idx="2"/>
          </p:nvPr>
        </p:nvSpPr>
        <p:spPr/>
        <p:txBody>
          <a:bodyPr/>
          <a:lstStyle/>
          <a:p>
            <a:fld id="{86CB4B4D-7CA3-9044-876B-883B54F8677D}" type="slidenum">
              <a:rPr lang="en-US" altLang="zh-CN" smtClean="0"/>
              <a:t>16</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40E7E48-B20B-33D9-ED5A-475A77C41F23}"/>
                  </a:ext>
                </a:extLst>
              </p:cNvPr>
              <p:cNvSpPr txBox="1"/>
              <p:nvPr/>
            </p:nvSpPr>
            <p:spPr>
              <a:xfrm>
                <a:off x="457201" y="1011438"/>
                <a:ext cx="82296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给定一个时间序列数据片段</a:t>
                </a:r>
                <a14:m>
                  <m:oMath xmlns:m="http://schemas.openxmlformats.org/officeDocument/2006/math">
                    <m:r>
                      <a:rPr lang="en-US" altLang="zh-CN" dirty="0">
                        <a:solidFill>
                          <a:srgbClr val="111111"/>
                        </a:solidFill>
                        <a:latin typeface="Cambria Math" panose="02040503050406030204" pitchFamily="18" charset="0"/>
                        <a:ea typeface="华文宋体" panose="02010600040101010101" pitchFamily="2" charset="-122"/>
                      </a:rPr>
                      <m:t>𝑄</m:t>
                    </m:r>
                    <m:r>
                      <a:rPr lang="en-US" altLang="zh-CN" dirty="0">
                        <a:solidFill>
                          <a:srgbClr val="111111"/>
                        </a:solidFill>
                        <a:latin typeface="Cambria Math" panose="02040503050406030204" pitchFamily="18" charset="0"/>
                        <a:ea typeface="华文宋体" panose="02010600040101010101" pitchFamily="2" charset="-122"/>
                      </a:rPr>
                      <m:t>={</m:t>
                    </m:r>
                    <m:d>
                      <m:dPr>
                        <m:ctrlPr>
                          <a:rPr lang="en-US" altLang="zh-CN" i="1" dirty="0">
                            <a:solidFill>
                              <a:srgbClr val="111111"/>
                            </a:solidFill>
                            <a:latin typeface="Cambria Math" panose="02040503050406030204" pitchFamily="18" charset="0"/>
                            <a:ea typeface="华文宋体" panose="02010600040101010101" pitchFamily="2" charset="-122"/>
                          </a:rPr>
                        </m:ctrlPr>
                      </m:dPr>
                      <m:e>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dirty="0">
                                <a:solidFill>
                                  <a:srgbClr val="111111"/>
                                </a:solidFill>
                                <a:latin typeface="Cambria Math" panose="02040503050406030204" pitchFamily="18" charset="0"/>
                                <a:ea typeface="华文宋体" panose="02010600040101010101" pitchFamily="2" charset="-122"/>
                              </a:rPr>
                              <m:t>𝑡</m:t>
                            </m:r>
                          </m:e>
                          <m:sub>
                            <m:r>
                              <a:rPr lang="en-US" altLang="zh-CN" dirty="0">
                                <a:solidFill>
                                  <a:srgbClr val="111111"/>
                                </a:solidFill>
                                <a:latin typeface="Cambria Math" panose="02040503050406030204" pitchFamily="18" charset="0"/>
                                <a:ea typeface="华文宋体" panose="02010600040101010101" pitchFamily="2" charset="-122"/>
                              </a:rPr>
                              <m:t>1</m:t>
                            </m:r>
                          </m:sub>
                        </m:sSub>
                        <m:r>
                          <a:rPr lang="en-US" altLang="zh-CN"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dirty="0">
                                <a:solidFill>
                                  <a:srgbClr val="111111"/>
                                </a:solidFill>
                                <a:latin typeface="Cambria Math" panose="02040503050406030204" pitchFamily="18" charset="0"/>
                                <a:ea typeface="华文宋体" panose="02010600040101010101" pitchFamily="2" charset="-122"/>
                              </a:rPr>
                              <m:t>𝑣</m:t>
                            </m:r>
                          </m:e>
                          <m:sub>
                            <m:r>
                              <a:rPr lang="en-US" altLang="zh-CN" dirty="0">
                                <a:solidFill>
                                  <a:srgbClr val="111111"/>
                                </a:solidFill>
                                <a:latin typeface="Cambria Math" panose="02040503050406030204" pitchFamily="18" charset="0"/>
                                <a:ea typeface="华文宋体" panose="02010600040101010101" pitchFamily="2" charset="-122"/>
                              </a:rPr>
                              <m:t>1</m:t>
                            </m:r>
                          </m:sub>
                        </m:sSub>
                      </m:e>
                    </m:d>
                    <m:r>
                      <a:rPr lang="en-US" altLang="zh-CN"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dirty="0">
                            <a:solidFill>
                              <a:srgbClr val="111111"/>
                            </a:solidFill>
                            <a:latin typeface="Cambria Math" panose="02040503050406030204" pitchFamily="18" charset="0"/>
                            <a:ea typeface="华文宋体" panose="02010600040101010101" pitchFamily="2" charset="-122"/>
                          </a:rPr>
                          <m:t>𝑡</m:t>
                        </m:r>
                      </m:e>
                      <m:sub>
                        <m:r>
                          <a:rPr lang="en-US" altLang="zh-CN" dirty="0">
                            <a:solidFill>
                              <a:srgbClr val="111111"/>
                            </a:solidFill>
                            <a:latin typeface="Cambria Math" panose="02040503050406030204" pitchFamily="18" charset="0"/>
                            <a:ea typeface="华文宋体" panose="02010600040101010101" pitchFamily="2" charset="-122"/>
                          </a:rPr>
                          <m:t>𝑙</m:t>
                        </m:r>
                      </m:sub>
                    </m:sSub>
                    <m:r>
                      <a:rPr lang="en-US" altLang="zh-CN"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dirty="0">
                            <a:solidFill>
                              <a:srgbClr val="111111"/>
                            </a:solidFill>
                            <a:latin typeface="Cambria Math" panose="02040503050406030204" pitchFamily="18" charset="0"/>
                            <a:ea typeface="华文宋体" panose="02010600040101010101" pitchFamily="2" charset="-122"/>
                          </a:rPr>
                          <m:t>𝑣</m:t>
                        </m:r>
                      </m:e>
                      <m:sub>
                        <m:r>
                          <a:rPr lang="en-US" altLang="zh-CN" dirty="0">
                            <a:solidFill>
                              <a:srgbClr val="111111"/>
                            </a:solidFill>
                            <a:latin typeface="Cambria Math" panose="02040503050406030204" pitchFamily="18" charset="0"/>
                            <a:ea typeface="华文宋体" panose="02010600040101010101" pitchFamily="2" charset="-122"/>
                          </a:rPr>
                          <m:t>𝑙</m:t>
                        </m:r>
                      </m:sub>
                    </m:sSub>
                    <m:r>
                      <a:rPr lang="en-US" altLang="zh-CN" dirty="0">
                        <a:solidFill>
                          <a:srgbClr val="111111"/>
                        </a:solidFill>
                        <a:latin typeface="Cambria Math" panose="02040503050406030204" pitchFamily="18" charset="0"/>
                        <a:ea typeface="华文宋体" panose="02010600040101010101" pitchFamily="2" charset="-122"/>
                      </a:rPr>
                      <m:t>)} </m:t>
                    </m:r>
                    <m:r>
                      <a:rPr lang="zh-CN" altLang="en-US" dirty="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如何快速查询在整个时间序列数据中与</a:t>
                </a:r>
                <a14:m>
                  <m:oMath xmlns:m="http://schemas.openxmlformats.org/officeDocument/2006/math">
                    <m:r>
                      <a:rPr lang="en-US" altLang="zh-CN" i="1" dirty="0" smtClean="0">
                        <a:solidFill>
                          <a:srgbClr val="111111"/>
                        </a:solidFill>
                        <a:latin typeface="Cambria Math" panose="02040503050406030204" pitchFamily="18" charset="0"/>
                        <a:ea typeface="微软雅黑" panose="020B0503020204020204" pitchFamily="34" charset="-122"/>
                      </a:rPr>
                      <m:t>𝑄</m:t>
                    </m:r>
                  </m:oMath>
                </a14:m>
                <a:r>
                  <a:rPr lang="zh-CN" altLang="en-US" dirty="0">
                    <a:solidFill>
                      <a:srgbClr val="111111"/>
                    </a:solidFill>
                    <a:latin typeface="华文宋体" panose="02010600040101010101" pitchFamily="2" charset="-122"/>
                    <a:ea typeface="华文宋体" panose="02010600040101010101" pitchFamily="2" charset="-122"/>
                  </a:rPr>
                  <a:t>最相似的</a:t>
                </a:r>
                <a14:m>
                  <m:oMath xmlns:m="http://schemas.openxmlformats.org/officeDocument/2006/math">
                    <m:r>
                      <a:rPr lang="en-US" altLang="zh-CN" b="0" i="1" smtClean="0">
                        <a:solidFill>
                          <a:srgbClr val="111111"/>
                        </a:solidFill>
                        <a:latin typeface="Cambria Math" panose="02040503050406030204" pitchFamily="18" charset="0"/>
                        <a:ea typeface="华文宋体" panose="02010600040101010101" pitchFamily="2" charset="-122"/>
                      </a:rPr>
                      <m:t>𝑘</m:t>
                    </m:r>
                    <m:r>
                      <a:rPr lang="zh-CN" altLang="en-US" i="1">
                        <a:solidFill>
                          <a:srgbClr val="111111"/>
                        </a:solidFill>
                        <a:latin typeface="Cambria Math" panose="02040503050406030204" pitchFamily="18" charset="0"/>
                        <a:ea typeface="华文宋体" panose="02010600040101010101" pitchFamily="2" charset="-122"/>
                      </a:rPr>
                      <m:t>个</m:t>
                    </m:r>
                  </m:oMath>
                </a14:m>
                <a:r>
                  <a:rPr lang="zh-CN" altLang="en-US" dirty="0">
                    <a:solidFill>
                      <a:srgbClr val="111111"/>
                    </a:solidFill>
                    <a:latin typeface="华文宋体" panose="02010600040101010101" pitchFamily="2" charset="-122"/>
                    <a:ea typeface="华文宋体" panose="02010600040101010101" pitchFamily="2" charset="-122"/>
                  </a:rPr>
                  <a:t>数据段（假设数据产生速率是恒定的）？</a:t>
                </a:r>
                <a:endParaRPr lang="en-US" altLang="zh-CN" dirty="0">
                  <a:solidFill>
                    <a:srgbClr val="111111"/>
                  </a:solidFill>
                  <a:latin typeface="华文宋体" panose="02010600040101010101" pitchFamily="2" charset="-122"/>
                  <a:ea typeface="华文宋体" panose="02010600040101010101" pitchFamily="2" charset="-122"/>
                </a:endParaRPr>
              </a:p>
            </p:txBody>
          </p:sp>
        </mc:Choice>
        <mc:Fallback xmlns="">
          <p:sp>
            <p:nvSpPr>
              <p:cNvPr id="4" name="文本框 3">
                <a:extLst>
                  <a:ext uri="{FF2B5EF4-FFF2-40B4-BE49-F238E27FC236}">
                    <a16:creationId xmlns:a16="http://schemas.microsoft.com/office/drawing/2014/main" id="{D40E7E48-B20B-33D9-ED5A-475A77C41F23}"/>
                  </a:ext>
                </a:extLst>
              </p:cNvPr>
              <p:cNvSpPr txBox="1">
                <a:spLocks noRot="1" noChangeAspect="1" noMove="1" noResize="1" noEditPoints="1" noAdjustHandles="1" noChangeArrowheads="1" noChangeShapeType="1" noTextEdit="1"/>
              </p:cNvSpPr>
              <p:nvPr/>
            </p:nvSpPr>
            <p:spPr>
              <a:xfrm>
                <a:off x="457201" y="1011438"/>
                <a:ext cx="8229600" cy="923328"/>
              </a:xfrm>
              <a:prstGeom prst="rect">
                <a:avLst/>
              </a:prstGeom>
              <a:blipFill>
                <a:blip r:embed="rId2"/>
                <a:stretch>
                  <a:fillRect l="-1185" r="-963" b="-5960"/>
                </a:stretch>
              </a:blipFill>
              <a:ln w="12700" cap="flat">
                <a:noFill/>
                <a:miter lim="400000"/>
              </a:ln>
              <a:effectLst/>
            </p:spPr>
            <p:txBody>
              <a:bodyPr/>
              <a:lstStyle/>
              <a:p>
                <a:r>
                  <a:rPr lang="zh-CN" altLang="en-US">
                    <a:noFill/>
                  </a:rPr>
                  <a:t> </a:t>
                </a:r>
              </a:p>
            </p:txBody>
          </p:sp>
        </mc:Fallback>
      </mc:AlternateContent>
      <p:graphicFrame>
        <p:nvGraphicFramePr>
          <p:cNvPr id="7" name="表格 7">
            <a:extLst>
              <a:ext uri="{FF2B5EF4-FFF2-40B4-BE49-F238E27FC236}">
                <a16:creationId xmlns:a16="http://schemas.microsoft.com/office/drawing/2014/main" id="{E760A65E-CA42-7239-D75E-F886B759AF48}"/>
              </a:ext>
            </a:extLst>
          </p:cNvPr>
          <p:cNvGraphicFramePr>
            <a:graphicFrameLocks noGrp="1"/>
          </p:cNvGraphicFramePr>
          <p:nvPr>
            <p:extLst>
              <p:ext uri="{D42A27DB-BD31-4B8C-83A1-F6EECF244321}">
                <p14:modId xmlns:p14="http://schemas.microsoft.com/office/powerpoint/2010/main" val="3897602905"/>
              </p:ext>
            </p:extLst>
          </p:nvPr>
        </p:nvGraphicFramePr>
        <p:xfrm>
          <a:off x="457201" y="2456328"/>
          <a:ext cx="8229600" cy="3852016"/>
        </p:xfrm>
        <a:graphic>
          <a:graphicData uri="http://schemas.openxmlformats.org/drawingml/2006/table">
            <a:tbl>
              <a:tblPr firstRow="1" bandRow="1">
                <a:tableStyleId>{5940675A-B579-460E-94D1-54222C63F5DA}</a:tableStyleId>
              </a:tblPr>
              <a:tblGrid>
                <a:gridCol w="1609343">
                  <a:extLst>
                    <a:ext uri="{9D8B030D-6E8A-4147-A177-3AD203B41FA5}">
                      <a16:colId xmlns:a16="http://schemas.microsoft.com/office/drawing/2014/main" val="3911068037"/>
                    </a:ext>
                  </a:extLst>
                </a:gridCol>
                <a:gridCol w="2478024">
                  <a:extLst>
                    <a:ext uri="{9D8B030D-6E8A-4147-A177-3AD203B41FA5}">
                      <a16:colId xmlns:a16="http://schemas.microsoft.com/office/drawing/2014/main" val="1750846195"/>
                    </a:ext>
                  </a:extLst>
                </a:gridCol>
                <a:gridCol w="1033272">
                  <a:extLst>
                    <a:ext uri="{9D8B030D-6E8A-4147-A177-3AD203B41FA5}">
                      <a16:colId xmlns:a16="http://schemas.microsoft.com/office/drawing/2014/main" val="2013630955"/>
                    </a:ext>
                  </a:extLst>
                </a:gridCol>
                <a:gridCol w="3108961">
                  <a:extLst>
                    <a:ext uri="{9D8B030D-6E8A-4147-A177-3AD203B41FA5}">
                      <a16:colId xmlns:a16="http://schemas.microsoft.com/office/drawing/2014/main" val="1837751093"/>
                    </a:ext>
                  </a:extLst>
                </a:gridCol>
              </a:tblGrid>
              <a:tr h="370840">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方法</a:t>
                      </a: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概述</a:t>
                      </a: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是否可行</a:t>
                      </a: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理由</a:t>
                      </a:r>
                    </a:p>
                  </a:txBody>
                  <a:tcPr anchor="ctr"/>
                </a:tc>
                <a:extLst>
                  <a:ext uri="{0D108BD9-81ED-4DB2-BD59-A6C34878D82A}">
                    <a16:rowId xmlns:a16="http://schemas.microsoft.com/office/drawing/2014/main" val="3926620077"/>
                  </a:ext>
                </a:extLst>
              </a:tr>
              <a:tr h="727816">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暴力搜索</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Brute-Force Search</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顺序遍历整个数据集查找相似序列</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否</a:t>
                      </a:r>
                    </a:p>
                  </a:txBody>
                  <a:tcPr anchor="ct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时间序列数据量大，查找开销大</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nchor="ctr"/>
                </a:tc>
                <a:extLst>
                  <a:ext uri="{0D108BD9-81ED-4DB2-BD59-A6C34878D82A}">
                    <a16:rowId xmlns:a16="http://schemas.microsoft.com/office/drawing/2014/main" val="246290954"/>
                  </a:ext>
                </a:extLst>
              </a:tr>
              <a:tr h="370840">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聚类</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Clustering</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nchor="ct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将相似的序列聚到一起以便查找</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是</a:t>
                      </a:r>
                    </a:p>
                  </a:txBody>
                  <a:tcPr anchor="ct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聚类可以将相似数据聚在一起，但需多次遍历整个数据集，构造开销大</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nchor="ctr"/>
                </a:tc>
                <a:extLst>
                  <a:ext uri="{0D108BD9-81ED-4DB2-BD59-A6C34878D82A}">
                    <a16:rowId xmlns:a16="http://schemas.microsoft.com/office/drawing/2014/main" val="16943618"/>
                  </a:ext>
                </a:extLst>
              </a:tr>
              <a:tr h="370840">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1"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摘要法</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Summarization</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使用</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降维技术</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如</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PAA</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SAX</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将时间序列数据转换为摘要</a:t>
                      </a: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是</a:t>
                      </a:r>
                    </a:p>
                  </a:txBody>
                  <a:tcPr anchor="ct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可</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近似估算数据序列之间的相似性，以便过滤掉大部分不相关时间序列</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nchor="ctr"/>
                </a:tc>
                <a:extLst>
                  <a:ext uri="{0D108BD9-81ED-4DB2-BD59-A6C34878D82A}">
                    <a16:rowId xmlns:a16="http://schemas.microsoft.com/office/drawing/2014/main" val="2021918933"/>
                  </a:ext>
                </a:extLst>
              </a:tr>
              <a:tr h="370840">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1"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局部敏感哈希</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Locality-Sensitive Hashing, LSH</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endParaRP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相邻的高维数据投影到低维空间大概率仍相邻，不相邻的高维数据投影到低维空间大概率不相邻</a:t>
                      </a:r>
                    </a:p>
                  </a:txBody>
                  <a:tcPr anchor="ctr"/>
                </a:tc>
                <a:tc>
                  <a:txBody>
                    <a:bodyPr/>
                    <a:lstStyle/>
                    <a:p>
                      <a:pPr marL="0" marR="0" lvl="2"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是</a:t>
                      </a:r>
                    </a:p>
                  </a:txBody>
                  <a:tcPr anchor="ctr"/>
                </a:tc>
                <a:tc>
                  <a:txBody>
                    <a:bodyPr/>
                    <a:lstStyle/>
                    <a:p>
                      <a:pPr marL="0" marR="0" lvl="2"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高纬度数据映射到低纬度空间中，相邻关系仍能大概率保持下来，于是可以从低维空间中去查找相似数据，从而过滤掉大部分不相关的时间序列</a:t>
                      </a:r>
                      <a:endPar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endParaRPr>
                    </a:p>
                  </a:txBody>
                  <a:tcPr anchor="ctr"/>
                </a:tc>
                <a:extLst>
                  <a:ext uri="{0D108BD9-81ED-4DB2-BD59-A6C34878D82A}">
                    <a16:rowId xmlns:a16="http://schemas.microsoft.com/office/drawing/2014/main" val="4260946088"/>
                  </a:ext>
                </a:extLst>
              </a:tr>
            </a:tbl>
          </a:graphicData>
        </a:graphic>
      </p:graphicFrame>
      <p:sp>
        <p:nvSpPr>
          <p:cNvPr id="5" name="文本框 4">
            <a:extLst>
              <a:ext uri="{FF2B5EF4-FFF2-40B4-BE49-F238E27FC236}">
                <a16:creationId xmlns:a16="http://schemas.microsoft.com/office/drawing/2014/main" id="{14D5838A-AF8E-F366-1840-8C156E184D67}"/>
              </a:ext>
            </a:extLst>
          </p:cNvPr>
          <p:cNvSpPr txBox="1"/>
          <p:nvPr/>
        </p:nvSpPr>
        <p:spPr>
          <a:xfrm>
            <a:off x="2464523" y="2148553"/>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表</a:t>
            </a:r>
            <a:r>
              <a:rPr lang="en-US" altLang="zh-CN" sz="1400" dirty="0">
                <a:latin typeface="华文宋体" panose="02010600040101010101" pitchFamily="2" charset="-122"/>
                <a:ea typeface="华文宋体" panose="02010600040101010101" pitchFamily="2" charset="-122"/>
              </a:rPr>
              <a:t>2</a:t>
            </a:r>
            <a:r>
              <a:rPr lang="zh-CN" altLang="en-US" sz="1400" dirty="0">
                <a:latin typeface="华文宋体" panose="02010600040101010101" pitchFamily="2" charset="-122"/>
                <a:ea typeface="华文宋体" panose="02010600040101010101" pitchFamily="2" charset="-122"/>
              </a:rPr>
              <a:t>：时间序列查找方法对比</a:t>
            </a:r>
          </a:p>
        </p:txBody>
      </p:sp>
    </p:spTree>
    <p:extLst>
      <p:ext uri="{BB962C8B-B14F-4D97-AF65-F5344CB8AC3E}">
        <p14:creationId xmlns:p14="http://schemas.microsoft.com/office/powerpoint/2010/main" val="20569537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71620-938D-4ED9-07D1-E322B4FCF3F5}"/>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数据降维：符号聚合近似</a:t>
            </a:r>
            <a:r>
              <a:rPr lang="en-US" altLang="zh-CN" sz="2700" b="1" dirty="0">
                <a:latin typeface="华文宋体" panose="02010600040101010101" pitchFamily="2" charset="-122"/>
                <a:ea typeface="华文宋体" panose="02010600040101010101" pitchFamily="2" charset="-122"/>
              </a:rPr>
              <a:t>(</a:t>
            </a:r>
            <a:r>
              <a:rPr lang="en-US" altLang="zh-CN" sz="2700" dirty="0">
                <a:latin typeface="Times New Roman" panose="02020603050405020304" pitchFamily="18" charset="0"/>
                <a:ea typeface="华文宋体" panose="02010600040101010101" pitchFamily="2" charset="-122"/>
                <a:cs typeface="Times New Roman" panose="02020603050405020304" pitchFamily="18" charset="0"/>
              </a:rPr>
              <a:t>SAX</a:t>
            </a:r>
            <a:r>
              <a:rPr lang="en-US" altLang="zh-CN" sz="2700" b="1" dirty="0">
                <a:latin typeface="华文宋体" panose="02010600040101010101" pitchFamily="2" charset="-122"/>
                <a:ea typeface="华文宋体" panose="02010600040101010101" pitchFamily="2" charset="-122"/>
              </a:rPr>
              <a:t>)</a:t>
            </a:r>
            <a:r>
              <a:rPr lang="zh-CN" altLang="en-US" sz="2700" b="1" dirty="0">
                <a:latin typeface="华文宋体" panose="02010600040101010101" pitchFamily="2" charset="-122"/>
                <a:ea typeface="华文宋体" panose="02010600040101010101" pitchFamily="2" charset="-122"/>
              </a:rPr>
              <a:t>技术</a:t>
            </a:r>
          </a:p>
        </p:txBody>
      </p:sp>
      <p:sp>
        <p:nvSpPr>
          <p:cNvPr id="3" name="灯片编号占位符 2">
            <a:extLst>
              <a:ext uri="{FF2B5EF4-FFF2-40B4-BE49-F238E27FC236}">
                <a16:creationId xmlns:a16="http://schemas.microsoft.com/office/drawing/2014/main" id="{F9E6A5B4-CDF3-3D28-C67B-1DE8566F5ED1}"/>
              </a:ext>
            </a:extLst>
          </p:cNvPr>
          <p:cNvSpPr>
            <a:spLocks noGrp="1"/>
          </p:cNvSpPr>
          <p:nvPr>
            <p:ph type="sldNum" sz="quarter" idx="2"/>
          </p:nvPr>
        </p:nvSpPr>
        <p:spPr/>
        <p:txBody>
          <a:bodyPr/>
          <a:lstStyle/>
          <a:p>
            <a:fld id="{86CB4B4D-7CA3-9044-876B-883B54F8677D}" type="slidenum">
              <a:rPr lang="en-US" altLang="zh-CN" smtClean="0"/>
              <a:t>17</a:t>
            </a:fld>
            <a:endParaRPr lang="zh-CN" altLang="en-US" dirty="0"/>
          </a:p>
        </p:txBody>
      </p:sp>
      <p:pic>
        <p:nvPicPr>
          <p:cNvPr id="5" name="图片 4">
            <a:extLst>
              <a:ext uri="{FF2B5EF4-FFF2-40B4-BE49-F238E27FC236}">
                <a16:creationId xmlns:a16="http://schemas.microsoft.com/office/drawing/2014/main" id="{8B878C02-EF8A-3FB6-85FE-2B3F36F95451}"/>
              </a:ext>
            </a:extLst>
          </p:cNvPr>
          <p:cNvPicPr>
            <a:picLocks noChangeAspect="1"/>
          </p:cNvPicPr>
          <p:nvPr/>
        </p:nvPicPr>
        <p:blipFill>
          <a:blip r:embed="rId2"/>
          <a:stretch>
            <a:fillRect/>
          </a:stretch>
        </p:blipFill>
        <p:spPr>
          <a:xfrm>
            <a:off x="594934" y="3949713"/>
            <a:ext cx="2067473" cy="1863571"/>
          </a:xfrm>
          <a:prstGeom prst="rect">
            <a:avLst/>
          </a:prstGeom>
        </p:spPr>
      </p:pic>
      <p:pic>
        <p:nvPicPr>
          <p:cNvPr id="7" name="图片 6">
            <a:extLst>
              <a:ext uri="{FF2B5EF4-FFF2-40B4-BE49-F238E27FC236}">
                <a16:creationId xmlns:a16="http://schemas.microsoft.com/office/drawing/2014/main" id="{F9024800-6983-7958-8A24-10D5899D75AF}"/>
              </a:ext>
            </a:extLst>
          </p:cNvPr>
          <p:cNvPicPr>
            <a:picLocks noChangeAspect="1"/>
          </p:cNvPicPr>
          <p:nvPr/>
        </p:nvPicPr>
        <p:blipFill>
          <a:blip r:embed="rId3"/>
          <a:stretch>
            <a:fillRect/>
          </a:stretch>
        </p:blipFill>
        <p:spPr>
          <a:xfrm>
            <a:off x="3092663" y="3864431"/>
            <a:ext cx="2151207" cy="1933614"/>
          </a:xfrm>
          <a:prstGeom prst="rect">
            <a:avLst/>
          </a:prstGeom>
        </p:spPr>
      </p:pic>
      <p:pic>
        <p:nvPicPr>
          <p:cNvPr id="9" name="图片 8">
            <a:extLst>
              <a:ext uri="{FF2B5EF4-FFF2-40B4-BE49-F238E27FC236}">
                <a16:creationId xmlns:a16="http://schemas.microsoft.com/office/drawing/2014/main" id="{56CB94C4-11E1-4FEE-7F87-3C3840448CC5}"/>
              </a:ext>
            </a:extLst>
          </p:cNvPr>
          <p:cNvPicPr>
            <a:picLocks noChangeAspect="1"/>
          </p:cNvPicPr>
          <p:nvPr/>
        </p:nvPicPr>
        <p:blipFill rotWithShape="1">
          <a:blip r:embed="rId4"/>
          <a:srcRect b="3656"/>
          <a:stretch/>
        </p:blipFill>
        <p:spPr>
          <a:xfrm>
            <a:off x="5674126" y="3864431"/>
            <a:ext cx="2691393" cy="1863572"/>
          </a:xfrm>
          <a:prstGeom prst="rect">
            <a:avLst/>
          </a:prstGeom>
        </p:spPr>
      </p:pic>
      <p:sp>
        <p:nvSpPr>
          <p:cNvPr id="10" name="箭头: 右 9">
            <a:extLst>
              <a:ext uri="{FF2B5EF4-FFF2-40B4-BE49-F238E27FC236}">
                <a16:creationId xmlns:a16="http://schemas.microsoft.com/office/drawing/2014/main" id="{1209A4A9-A2E9-C1A1-53A6-16A2341DDA19}"/>
              </a:ext>
            </a:extLst>
          </p:cNvPr>
          <p:cNvSpPr/>
          <p:nvPr/>
        </p:nvSpPr>
        <p:spPr>
          <a:xfrm>
            <a:off x="2662407" y="4743282"/>
            <a:ext cx="356595" cy="251460"/>
          </a:xfrm>
          <a:prstGeom prst="rightArrow">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箭头: 右 10">
            <a:extLst>
              <a:ext uri="{FF2B5EF4-FFF2-40B4-BE49-F238E27FC236}">
                <a16:creationId xmlns:a16="http://schemas.microsoft.com/office/drawing/2014/main" id="{663A30D8-0E2D-FEA7-7D10-9A736A3BCA3D}"/>
              </a:ext>
            </a:extLst>
          </p:cNvPr>
          <p:cNvSpPr/>
          <p:nvPr/>
        </p:nvSpPr>
        <p:spPr>
          <a:xfrm>
            <a:off x="5317531" y="4743282"/>
            <a:ext cx="356595" cy="251460"/>
          </a:xfrm>
          <a:prstGeom prst="rightArrow">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817FF4E-7FD0-5EC0-A1B9-86B4F4234207}"/>
                  </a:ext>
                </a:extLst>
              </p:cNvPr>
              <p:cNvSpPr txBox="1"/>
              <p:nvPr/>
            </p:nvSpPr>
            <p:spPr>
              <a:xfrm>
                <a:off x="457200" y="903171"/>
                <a:ext cx="8362949" cy="29612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算法步骤：</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1</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分段聚合近似</a:t>
                </a:r>
                <a:r>
                  <a:rPr lang="en-US" altLang="zh-CN" dirty="0">
                    <a:solidFill>
                      <a:srgbClr val="111111"/>
                    </a:solidFill>
                    <a:latin typeface="华文宋体" panose="02010600040101010101" pitchFamily="2" charset="-122"/>
                    <a:ea typeface="华文宋体" panose="02010600040101010101" pitchFamily="2" charset="-122"/>
                  </a:rPr>
                  <a:t>(</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PAA</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。将时间序列数据划分为</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𝑤</m:t>
                    </m:r>
                  </m:oMath>
                </a14:m>
                <a:r>
                  <a:rPr lang="zh-CN" altLang="en-US" dirty="0">
                    <a:solidFill>
                      <a:srgbClr val="111111"/>
                    </a:solidFill>
                    <a:latin typeface="华文宋体" panose="02010600040101010101" pitchFamily="2" charset="-122"/>
                    <a:ea typeface="华文宋体" panose="02010600040101010101" pitchFamily="2" charset="-122"/>
                  </a:rPr>
                  <a:t>个大小相等的段，并为每个段计算其平均值；</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离散化值空间并为每段分配一个符号。为不同范围的值划分空间区域</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区域划分遵循正态分布</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，以便让原始数据序列值在各个区域之间的分布概率大致相等</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假设已经将数据归一化</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，将二进制串</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符号</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分配给每个区域。 根据这一段序列数据的</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PAA </a:t>
                </a:r>
                <a:r>
                  <a:rPr lang="zh-CN" altLang="en-US" dirty="0">
                    <a:solidFill>
                      <a:srgbClr val="111111"/>
                    </a:solidFill>
                    <a:latin typeface="华文宋体" panose="02010600040101010101" pitchFamily="2" charset="-122"/>
                    <a:ea typeface="华文宋体" panose="02010600040101010101" pitchFamily="2" charset="-122"/>
                  </a:rPr>
                  <a:t>值所在区域的符号作为这段的数据摘要。</a:t>
                </a:r>
              </a:p>
            </p:txBody>
          </p:sp>
        </mc:Choice>
        <mc:Fallback xmlns="">
          <p:sp>
            <p:nvSpPr>
              <p:cNvPr id="13" name="文本框 12">
                <a:extLst>
                  <a:ext uri="{FF2B5EF4-FFF2-40B4-BE49-F238E27FC236}">
                    <a16:creationId xmlns:a16="http://schemas.microsoft.com/office/drawing/2014/main" id="{C817FF4E-7FD0-5EC0-A1B9-86B4F4234207}"/>
                  </a:ext>
                </a:extLst>
              </p:cNvPr>
              <p:cNvSpPr txBox="1">
                <a:spLocks noRot="1" noChangeAspect="1" noMove="1" noResize="1" noEditPoints="1" noAdjustHandles="1" noChangeArrowheads="1" noChangeShapeType="1" noTextEdit="1"/>
              </p:cNvSpPr>
              <p:nvPr/>
            </p:nvSpPr>
            <p:spPr>
              <a:xfrm>
                <a:off x="457200" y="903171"/>
                <a:ext cx="8362949" cy="2961260"/>
              </a:xfrm>
              <a:prstGeom prst="rect">
                <a:avLst/>
              </a:prstGeom>
              <a:blipFill>
                <a:blip r:embed="rId5"/>
                <a:stretch>
                  <a:fillRect l="-583" b="-2469"/>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E84FF54-82F4-CC81-C6B6-BC3A756DC942}"/>
                  </a:ext>
                </a:extLst>
              </p:cNvPr>
              <p:cNvSpPr txBox="1"/>
              <p:nvPr/>
            </p:nvSpPr>
            <p:spPr>
              <a:xfrm>
                <a:off x="2157411" y="5813284"/>
                <a:ext cx="49625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𝑆𝐴𝑋</m:t>
                      </m:r>
                      <m:d>
                        <m:dPr>
                          <m:ctrlP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ctrlPr>
                        </m:dPr>
                        <m:e>
                          <m:sSub>
                            <m:sSubPr>
                              <m:ctrlP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ctrlPr>
                            </m:sSubPr>
                            <m:e>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𝑆</m:t>
                              </m:r>
                            </m:e>
                            <m:sub>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1</m:t>
                              </m:r>
                            </m:sub>
                          </m:sSub>
                        </m:e>
                      </m:d>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m:t>
                      </m:r>
                      <m:d>
                        <m:dPr>
                          <m:ctrlP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ctrlPr>
                        </m:dPr>
                        <m:e>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𝑓</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𝑐</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𝑓</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m:t>
                          </m:r>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𝑑</m:t>
                          </m:r>
                        </m:e>
                      </m:d>
                      <m:r>
                        <a:rPr kumimoji="0" lang="en-US" altLang="zh-CN" sz="1400" b="0" i="1" u="none" strike="noStrike" cap="none" spc="0" normalizeH="0" baseline="0" smtClean="0">
                          <a:ln>
                            <a:noFill/>
                          </a:ln>
                          <a:solidFill>
                            <a:srgbClr val="000000"/>
                          </a:solidFill>
                          <a:effectLst/>
                          <a:uFillTx/>
                          <a:latin typeface="Cambria Math" panose="02040503050406030204" pitchFamily="18" charset="0"/>
                          <a:ea typeface="Arial"/>
                          <a:cs typeface="Arial"/>
                          <a:sym typeface="Arial"/>
                        </a:rPr>
                        <m:t>=(101,010,101,011)</m:t>
                      </m:r>
                    </m:oMath>
                  </m:oMathPara>
                </a14:m>
                <a:endParaRPr kumimoji="0" lang="zh-CN" altLang="en-US" sz="1400" b="0" i="0" u="none" strike="noStrike" cap="none" spc="0" normalizeH="0" baseline="0" dirty="0">
                  <a:ln>
                    <a:noFill/>
                  </a:ln>
                  <a:solidFill>
                    <a:srgbClr val="000000"/>
                  </a:solidFill>
                  <a:effectLst/>
                  <a:uFillTx/>
                  <a:ea typeface="Arial"/>
                  <a:cs typeface="Arial"/>
                  <a:sym typeface="Arial"/>
                </a:endParaRPr>
              </a:p>
            </p:txBody>
          </p:sp>
        </mc:Choice>
        <mc:Fallback xmlns="">
          <p:sp>
            <p:nvSpPr>
              <p:cNvPr id="14" name="文本框 13">
                <a:extLst>
                  <a:ext uri="{FF2B5EF4-FFF2-40B4-BE49-F238E27FC236}">
                    <a16:creationId xmlns:a16="http://schemas.microsoft.com/office/drawing/2014/main" id="{4E84FF54-82F4-CC81-C6B6-BC3A756DC942}"/>
                  </a:ext>
                </a:extLst>
              </p:cNvPr>
              <p:cNvSpPr txBox="1">
                <a:spLocks noRot="1" noChangeAspect="1" noMove="1" noResize="1" noEditPoints="1" noAdjustHandles="1" noChangeArrowheads="1" noChangeShapeType="1" noTextEdit="1"/>
              </p:cNvSpPr>
              <p:nvPr/>
            </p:nvSpPr>
            <p:spPr>
              <a:xfrm>
                <a:off x="2157411" y="5813284"/>
                <a:ext cx="4962525" cy="307775"/>
              </a:xfrm>
              <a:prstGeom prst="rect">
                <a:avLst/>
              </a:prstGeom>
              <a:blipFill>
                <a:blip r:embed="rId6"/>
                <a:stretch>
                  <a:fillRect b="-10000"/>
                </a:stretch>
              </a:blipFill>
              <a:ln w="12700" cap="flat">
                <a:noFill/>
                <a:miter lim="400000"/>
              </a:ln>
              <a:effectLst/>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8C4D01B-4413-7F93-570B-9352889A86E3}"/>
              </a:ext>
            </a:extLst>
          </p:cNvPr>
          <p:cNvSpPr txBox="1"/>
          <p:nvPr/>
        </p:nvSpPr>
        <p:spPr>
          <a:xfrm>
            <a:off x="2804809" y="6121059"/>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5</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PAA</a:t>
            </a:r>
            <a:r>
              <a:rPr lang="zh-CN" altLang="en-US" sz="1400" dirty="0">
                <a:latin typeface="华文宋体" panose="02010600040101010101" pitchFamily="2" charset="-122"/>
                <a:ea typeface="华文宋体" panose="02010600040101010101" pitchFamily="2" charset="-122"/>
              </a:rPr>
              <a:t>和</a:t>
            </a:r>
            <a:r>
              <a:rPr lang="en-US" altLang="zh-CN" sz="1400" dirty="0">
                <a:latin typeface="华文宋体" panose="02010600040101010101" pitchFamily="2" charset="-122"/>
                <a:ea typeface="华文宋体" panose="02010600040101010101" pitchFamily="2" charset="-122"/>
              </a:rPr>
              <a:t>SAX</a:t>
            </a:r>
            <a:r>
              <a:rPr lang="zh-CN" altLang="en-US" sz="1400" dirty="0">
                <a:latin typeface="华文宋体" panose="02010600040101010101" pitchFamily="2" charset="-122"/>
                <a:ea typeface="华文宋体" panose="02010600040101010101" pitchFamily="2" charset="-122"/>
              </a:rPr>
              <a:t>摘要</a:t>
            </a:r>
          </a:p>
        </p:txBody>
      </p:sp>
    </p:spTree>
    <p:extLst>
      <p:ext uri="{BB962C8B-B14F-4D97-AF65-F5344CB8AC3E}">
        <p14:creationId xmlns:p14="http://schemas.microsoft.com/office/powerpoint/2010/main" val="9254285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05119-E5F4-69AE-C33F-5B94B3F93B98}"/>
              </a:ext>
            </a:extLst>
          </p:cNvPr>
          <p:cNvSpPr>
            <a:spLocks noGrp="1"/>
          </p:cNvSpPr>
          <p:nvPr>
            <p:ph type="title"/>
          </p:nvPr>
        </p:nvSpPr>
        <p:spPr/>
        <p:txBody>
          <a:bodyPr>
            <a:normAutofit/>
          </a:bodyPr>
          <a:lstStyle/>
          <a:p>
            <a:r>
              <a:rPr lang="en-US" altLang="zh-CN" sz="2700" dirty="0">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sz="2700" b="1" dirty="0">
                <a:latin typeface="华文宋体" panose="02010600040101010101" pitchFamily="2" charset="-122"/>
                <a:ea typeface="华文宋体" panose="02010600040101010101" pitchFamily="2" charset="-122"/>
              </a:rPr>
              <a:t>相似性度量</a:t>
            </a:r>
          </a:p>
        </p:txBody>
      </p:sp>
      <p:sp>
        <p:nvSpPr>
          <p:cNvPr id="3" name="灯片编号占位符 2">
            <a:extLst>
              <a:ext uri="{FF2B5EF4-FFF2-40B4-BE49-F238E27FC236}">
                <a16:creationId xmlns:a16="http://schemas.microsoft.com/office/drawing/2014/main" id="{B0F2D3E4-A126-648A-26BD-19BAA44A073A}"/>
              </a:ext>
            </a:extLst>
          </p:cNvPr>
          <p:cNvSpPr>
            <a:spLocks noGrp="1"/>
          </p:cNvSpPr>
          <p:nvPr>
            <p:ph type="sldNum" sz="quarter" idx="2"/>
          </p:nvPr>
        </p:nvSpPr>
        <p:spPr/>
        <p:txBody>
          <a:bodyPr/>
          <a:lstStyle/>
          <a:p>
            <a:fld id="{86CB4B4D-7CA3-9044-876B-883B54F8677D}" type="slidenum">
              <a:rPr lang="en-US" altLang="zh-CN" smtClean="0"/>
              <a:t>18</a:t>
            </a:fld>
            <a:endParaRPr lang="zh-CN" altLang="en-US" dirty="0"/>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1137E486-5846-580E-4B61-6EDBC3EF6827}"/>
                  </a:ext>
                </a:extLst>
              </p:cNvPr>
              <p:cNvGraphicFramePr>
                <a:graphicFrameLocks noGrp="1"/>
              </p:cNvGraphicFramePr>
              <p:nvPr>
                <p:extLst>
                  <p:ext uri="{D42A27DB-BD31-4B8C-83A1-F6EECF244321}">
                    <p14:modId xmlns:p14="http://schemas.microsoft.com/office/powerpoint/2010/main" val="4143383572"/>
                  </p:ext>
                </p:extLst>
              </p:nvPr>
            </p:nvGraphicFramePr>
            <p:xfrm>
              <a:off x="457201" y="3874695"/>
              <a:ext cx="3947602" cy="2562440"/>
            </p:xfrm>
            <a:graphic>
              <a:graphicData uri="http://schemas.openxmlformats.org/drawingml/2006/table">
                <a:tbl>
                  <a:tblPr firstRow="1" bandRow="1">
                    <a:tableStyleId>{5940675A-B579-460E-94D1-54222C63F5DA}</a:tableStyleId>
                  </a:tblPr>
                  <a:tblGrid>
                    <a:gridCol w="435191">
                      <a:extLst>
                        <a:ext uri="{9D8B030D-6E8A-4147-A177-3AD203B41FA5}">
                          <a16:colId xmlns:a16="http://schemas.microsoft.com/office/drawing/2014/main" val="1402547324"/>
                        </a:ext>
                      </a:extLst>
                    </a:gridCol>
                    <a:gridCol w="501773">
                      <a:extLst>
                        <a:ext uri="{9D8B030D-6E8A-4147-A177-3AD203B41FA5}">
                          <a16:colId xmlns:a16="http://schemas.microsoft.com/office/drawing/2014/main" val="3753433867"/>
                        </a:ext>
                      </a:extLst>
                    </a:gridCol>
                    <a:gridCol w="501773">
                      <a:extLst>
                        <a:ext uri="{9D8B030D-6E8A-4147-A177-3AD203B41FA5}">
                          <a16:colId xmlns:a16="http://schemas.microsoft.com/office/drawing/2014/main" val="3593477040"/>
                        </a:ext>
                      </a:extLst>
                    </a:gridCol>
                    <a:gridCol w="501773">
                      <a:extLst>
                        <a:ext uri="{9D8B030D-6E8A-4147-A177-3AD203B41FA5}">
                          <a16:colId xmlns:a16="http://schemas.microsoft.com/office/drawing/2014/main" val="433016360"/>
                        </a:ext>
                      </a:extLst>
                    </a:gridCol>
                    <a:gridCol w="501773">
                      <a:extLst>
                        <a:ext uri="{9D8B030D-6E8A-4147-A177-3AD203B41FA5}">
                          <a16:colId xmlns:a16="http://schemas.microsoft.com/office/drawing/2014/main" val="3697874495"/>
                        </a:ext>
                      </a:extLst>
                    </a:gridCol>
                    <a:gridCol w="501773">
                      <a:extLst>
                        <a:ext uri="{9D8B030D-6E8A-4147-A177-3AD203B41FA5}">
                          <a16:colId xmlns:a16="http://schemas.microsoft.com/office/drawing/2014/main" val="3531149015"/>
                        </a:ext>
                      </a:extLst>
                    </a:gridCol>
                    <a:gridCol w="501773">
                      <a:extLst>
                        <a:ext uri="{9D8B030D-6E8A-4147-A177-3AD203B41FA5}">
                          <a16:colId xmlns:a16="http://schemas.microsoft.com/office/drawing/2014/main" val="3250288440"/>
                        </a:ext>
                      </a:extLst>
                    </a:gridCol>
                    <a:gridCol w="501773">
                      <a:extLst>
                        <a:ext uri="{9D8B030D-6E8A-4147-A177-3AD203B41FA5}">
                          <a16:colId xmlns:a16="http://schemas.microsoft.com/office/drawing/2014/main" val="3657088834"/>
                        </a:ext>
                      </a:extLst>
                    </a:gridCol>
                  </a:tblGrid>
                  <a:tr h="320305">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6</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8</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1278967"/>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-0.84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-0.97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-1.07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6705704"/>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-0.25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-0.57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1818117"/>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3</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0.25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-0.18</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3806160"/>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4</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0.84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0.18</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1566842"/>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5</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0.97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0.57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3697935"/>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6</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1.07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2242463"/>
                      </a:ext>
                    </a:extLst>
                  </a:tr>
                  <a:tr h="320305">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𝛽</m:t>
                                    </m:r>
                                  </m:e>
                                  <m:sub>
                                    <m:r>
                                      <a:rPr lang="en-US" altLang="zh-CN" sz="1200" b="0" i="1" smtClean="0">
                                        <a:latin typeface="Cambria Math" panose="02040503050406030204" pitchFamily="18" charset="0"/>
                                      </a:rPr>
                                      <m:t>7</m:t>
                                    </m:r>
                                  </m:sub>
                                </m:sSub>
                              </m:oMath>
                            </m:oMathPara>
                          </a14:m>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76333361"/>
                      </a:ext>
                    </a:extLst>
                  </a:tr>
                </a:tbl>
              </a:graphicData>
            </a:graphic>
          </p:graphicFrame>
        </mc:Choice>
        <mc:Fallback xmlns="">
          <p:graphicFrame>
            <p:nvGraphicFramePr>
              <p:cNvPr id="5" name="表格 5">
                <a:extLst>
                  <a:ext uri="{FF2B5EF4-FFF2-40B4-BE49-F238E27FC236}">
                    <a16:creationId xmlns:a16="http://schemas.microsoft.com/office/drawing/2014/main" id="{1137E486-5846-580E-4B61-6EDBC3EF6827}"/>
                  </a:ext>
                </a:extLst>
              </p:cNvPr>
              <p:cNvGraphicFramePr>
                <a:graphicFrameLocks noGrp="1"/>
              </p:cNvGraphicFramePr>
              <p:nvPr>
                <p:extLst>
                  <p:ext uri="{D42A27DB-BD31-4B8C-83A1-F6EECF244321}">
                    <p14:modId xmlns:p14="http://schemas.microsoft.com/office/powerpoint/2010/main" val="4143383572"/>
                  </p:ext>
                </p:extLst>
              </p:nvPr>
            </p:nvGraphicFramePr>
            <p:xfrm>
              <a:off x="457201" y="3874695"/>
              <a:ext cx="3947602" cy="2562440"/>
            </p:xfrm>
            <a:graphic>
              <a:graphicData uri="http://schemas.openxmlformats.org/drawingml/2006/table">
                <a:tbl>
                  <a:tblPr firstRow="1" bandRow="1">
                    <a:tableStyleId>{5940675A-B579-460E-94D1-54222C63F5DA}</a:tableStyleId>
                  </a:tblPr>
                  <a:tblGrid>
                    <a:gridCol w="435191">
                      <a:extLst>
                        <a:ext uri="{9D8B030D-6E8A-4147-A177-3AD203B41FA5}">
                          <a16:colId xmlns:a16="http://schemas.microsoft.com/office/drawing/2014/main" val="1402547324"/>
                        </a:ext>
                      </a:extLst>
                    </a:gridCol>
                    <a:gridCol w="501773">
                      <a:extLst>
                        <a:ext uri="{9D8B030D-6E8A-4147-A177-3AD203B41FA5}">
                          <a16:colId xmlns:a16="http://schemas.microsoft.com/office/drawing/2014/main" val="3753433867"/>
                        </a:ext>
                      </a:extLst>
                    </a:gridCol>
                    <a:gridCol w="501773">
                      <a:extLst>
                        <a:ext uri="{9D8B030D-6E8A-4147-A177-3AD203B41FA5}">
                          <a16:colId xmlns:a16="http://schemas.microsoft.com/office/drawing/2014/main" val="3593477040"/>
                        </a:ext>
                      </a:extLst>
                    </a:gridCol>
                    <a:gridCol w="501773">
                      <a:extLst>
                        <a:ext uri="{9D8B030D-6E8A-4147-A177-3AD203B41FA5}">
                          <a16:colId xmlns:a16="http://schemas.microsoft.com/office/drawing/2014/main" val="433016360"/>
                        </a:ext>
                      </a:extLst>
                    </a:gridCol>
                    <a:gridCol w="501773">
                      <a:extLst>
                        <a:ext uri="{9D8B030D-6E8A-4147-A177-3AD203B41FA5}">
                          <a16:colId xmlns:a16="http://schemas.microsoft.com/office/drawing/2014/main" val="3697874495"/>
                        </a:ext>
                      </a:extLst>
                    </a:gridCol>
                    <a:gridCol w="501773">
                      <a:extLst>
                        <a:ext uri="{9D8B030D-6E8A-4147-A177-3AD203B41FA5}">
                          <a16:colId xmlns:a16="http://schemas.microsoft.com/office/drawing/2014/main" val="3531149015"/>
                        </a:ext>
                      </a:extLst>
                    </a:gridCol>
                    <a:gridCol w="501773">
                      <a:extLst>
                        <a:ext uri="{9D8B030D-6E8A-4147-A177-3AD203B41FA5}">
                          <a16:colId xmlns:a16="http://schemas.microsoft.com/office/drawing/2014/main" val="3250288440"/>
                        </a:ext>
                      </a:extLst>
                    </a:gridCol>
                    <a:gridCol w="501773">
                      <a:extLst>
                        <a:ext uri="{9D8B030D-6E8A-4147-A177-3AD203B41FA5}">
                          <a16:colId xmlns:a16="http://schemas.microsoft.com/office/drawing/2014/main" val="3657088834"/>
                        </a:ext>
                      </a:extLst>
                    </a:gridCol>
                  </a:tblGrid>
                  <a:tr h="320305">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6</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8</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1278967"/>
                      </a:ext>
                    </a:extLst>
                  </a:tr>
                  <a:tr h="320305">
                    <a:tc>
                      <a:txBody>
                        <a:bodyPr/>
                        <a:lstStyle/>
                        <a:p>
                          <a:endParaRPr lang="zh-CN"/>
                        </a:p>
                      </a:txBody>
                      <a:tcPr>
                        <a:blipFill>
                          <a:blip r:embed="rId2"/>
                          <a:stretch>
                            <a:fillRect l="-2817" t="-103846" r="-815493" b="-613462"/>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-0.84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-0.97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-1.07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6705704"/>
                      </a:ext>
                    </a:extLst>
                  </a:tr>
                  <a:tr h="320305">
                    <a:tc>
                      <a:txBody>
                        <a:bodyPr/>
                        <a:lstStyle/>
                        <a:p>
                          <a:endParaRPr lang="zh-CN"/>
                        </a:p>
                      </a:txBody>
                      <a:tcPr>
                        <a:blipFill>
                          <a:blip r:embed="rId2"/>
                          <a:stretch>
                            <a:fillRect l="-2817" t="-200000" r="-815493" b="-501887"/>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-0.25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-0.57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1818117"/>
                      </a:ext>
                    </a:extLst>
                  </a:tr>
                  <a:tr h="320305">
                    <a:tc>
                      <a:txBody>
                        <a:bodyPr/>
                        <a:lstStyle/>
                        <a:p>
                          <a:endParaRPr lang="zh-CN"/>
                        </a:p>
                      </a:txBody>
                      <a:tcPr>
                        <a:blipFill>
                          <a:blip r:embed="rId2"/>
                          <a:stretch>
                            <a:fillRect l="-2817" t="-300000" r="-815493" b="-401887"/>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0.25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-0.18</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3806160"/>
                      </a:ext>
                    </a:extLst>
                  </a:tr>
                  <a:tr h="320305">
                    <a:tc>
                      <a:txBody>
                        <a:bodyPr/>
                        <a:lstStyle/>
                        <a:p>
                          <a:endParaRPr lang="zh-CN"/>
                        </a:p>
                      </a:txBody>
                      <a:tcPr>
                        <a:blipFill>
                          <a:blip r:embed="rId2"/>
                          <a:stretch>
                            <a:fillRect l="-2817" t="-407692" r="-815493" b="-309615"/>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0.84</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0.18</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1566842"/>
                      </a:ext>
                    </a:extLst>
                  </a:tr>
                  <a:tr h="320305">
                    <a:tc>
                      <a:txBody>
                        <a:bodyPr/>
                        <a:lstStyle/>
                        <a:p>
                          <a:endParaRPr lang="zh-CN"/>
                        </a:p>
                      </a:txBody>
                      <a:tcPr>
                        <a:blipFill>
                          <a:blip r:embed="rId2"/>
                          <a:stretch>
                            <a:fillRect l="-2817" t="-498113" r="-815493" b="-203774"/>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0.97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0.57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3697935"/>
                      </a:ext>
                    </a:extLst>
                  </a:tr>
                  <a:tr h="320305">
                    <a:tc>
                      <a:txBody>
                        <a:bodyPr/>
                        <a:lstStyle/>
                        <a:p>
                          <a:endParaRPr lang="zh-CN"/>
                        </a:p>
                      </a:txBody>
                      <a:tcPr>
                        <a:blipFill>
                          <a:blip r:embed="rId2"/>
                          <a:stretch>
                            <a:fillRect l="-2817" t="-609615" r="-815493" b="-107692"/>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1.07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2242463"/>
                      </a:ext>
                    </a:extLst>
                  </a:tr>
                  <a:tr h="320305">
                    <a:tc>
                      <a:txBody>
                        <a:bodyPr/>
                        <a:lstStyle/>
                        <a:p>
                          <a:endParaRPr lang="zh-CN"/>
                        </a:p>
                      </a:txBody>
                      <a:tcPr>
                        <a:blipFill>
                          <a:blip r:embed="rId2"/>
                          <a:stretch>
                            <a:fillRect l="-2817" t="-696226" r="-815493" b="-5660"/>
                          </a:stretch>
                        </a:blip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endParaRPr lang="zh-CN" altLang="en-US" sz="120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76333361"/>
                      </a:ext>
                    </a:extLst>
                  </a:tr>
                </a:tbl>
              </a:graphicData>
            </a:graphic>
          </p:graphicFrame>
        </mc:Fallback>
      </mc:AlternateContent>
      <p:graphicFrame>
        <p:nvGraphicFramePr>
          <p:cNvPr id="9" name="表格 5">
            <a:extLst>
              <a:ext uri="{FF2B5EF4-FFF2-40B4-BE49-F238E27FC236}">
                <a16:creationId xmlns:a16="http://schemas.microsoft.com/office/drawing/2014/main" id="{E5356E3E-C72C-9590-2CB6-9C3FB6FDDC0D}"/>
              </a:ext>
            </a:extLst>
          </p:cNvPr>
          <p:cNvGraphicFramePr>
            <a:graphicFrameLocks noGrp="1"/>
          </p:cNvGraphicFramePr>
          <p:nvPr>
            <p:extLst>
              <p:ext uri="{D42A27DB-BD31-4B8C-83A1-F6EECF244321}">
                <p14:modId xmlns:p14="http://schemas.microsoft.com/office/powerpoint/2010/main" val="2943870337"/>
              </p:ext>
            </p:extLst>
          </p:nvPr>
        </p:nvGraphicFramePr>
        <p:xfrm>
          <a:off x="4685190" y="3874695"/>
          <a:ext cx="4114800" cy="2562435"/>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1402547324"/>
                    </a:ext>
                  </a:extLst>
                </a:gridCol>
                <a:gridCol w="457200">
                  <a:extLst>
                    <a:ext uri="{9D8B030D-6E8A-4147-A177-3AD203B41FA5}">
                      <a16:colId xmlns:a16="http://schemas.microsoft.com/office/drawing/2014/main" val="3753433867"/>
                    </a:ext>
                  </a:extLst>
                </a:gridCol>
                <a:gridCol w="457200">
                  <a:extLst>
                    <a:ext uri="{9D8B030D-6E8A-4147-A177-3AD203B41FA5}">
                      <a16:colId xmlns:a16="http://schemas.microsoft.com/office/drawing/2014/main" val="3593477040"/>
                    </a:ext>
                  </a:extLst>
                </a:gridCol>
                <a:gridCol w="457200">
                  <a:extLst>
                    <a:ext uri="{9D8B030D-6E8A-4147-A177-3AD203B41FA5}">
                      <a16:colId xmlns:a16="http://schemas.microsoft.com/office/drawing/2014/main" val="433016360"/>
                    </a:ext>
                  </a:extLst>
                </a:gridCol>
                <a:gridCol w="457200">
                  <a:extLst>
                    <a:ext uri="{9D8B030D-6E8A-4147-A177-3AD203B41FA5}">
                      <a16:colId xmlns:a16="http://schemas.microsoft.com/office/drawing/2014/main" val="3697874495"/>
                    </a:ext>
                  </a:extLst>
                </a:gridCol>
                <a:gridCol w="457200">
                  <a:extLst>
                    <a:ext uri="{9D8B030D-6E8A-4147-A177-3AD203B41FA5}">
                      <a16:colId xmlns:a16="http://schemas.microsoft.com/office/drawing/2014/main" val="3531149015"/>
                    </a:ext>
                  </a:extLst>
                </a:gridCol>
                <a:gridCol w="457200">
                  <a:extLst>
                    <a:ext uri="{9D8B030D-6E8A-4147-A177-3AD203B41FA5}">
                      <a16:colId xmlns:a16="http://schemas.microsoft.com/office/drawing/2014/main" val="3250288440"/>
                    </a:ext>
                  </a:extLst>
                </a:gridCol>
                <a:gridCol w="457200">
                  <a:extLst>
                    <a:ext uri="{9D8B030D-6E8A-4147-A177-3AD203B41FA5}">
                      <a16:colId xmlns:a16="http://schemas.microsoft.com/office/drawing/2014/main" val="3657088834"/>
                    </a:ext>
                  </a:extLst>
                </a:gridCol>
                <a:gridCol w="457200">
                  <a:extLst>
                    <a:ext uri="{9D8B030D-6E8A-4147-A177-3AD203B41FA5}">
                      <a16:colId xmlns:a16="http://schemas.microsoft.com/office/drawing/2014/main" val="1823570067"/>
                    </a:ext>
                  </a:extLst>
                </a:gridCol>
              </a:tblGrid>
              <a:tr h="284715">
                <a:tc>
                  <a:txBody>
                    <a:bodyPr/>
                    <a:lstStyle/>
                    <a:p>
                      <a:pPr algn="ct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001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011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101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111</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1278967"/>
                  </a:ext>
                </a:extLst>
              </a:tr>
              <a:tr h="2847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0.48</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0.83</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1.47</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1.82</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2.30</a:t>
                      </a: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56705704"/>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001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0.99</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1.34</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1.82</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161818117"/>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010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0.48</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0.64</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0.99</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1.47</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483806160"/>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011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0.83</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331566842"/>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100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0.83</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523697935"/>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101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1.47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0.99</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0.64</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0.48</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82242463"/>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110</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1.82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1.34</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0.99</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0.67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0.35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76333361"/>
                  </a:ext>
                </a:extLst>
              </a:tr>
              <a:tr h="284715">
                <a:tc>
                  <a:txBody>
                    <a:bodyPr/>
                    <a:lstStyle/>
                    <a:p>
                      <a:pPr algn="ctr"/>
                      <a:r>
                        <a:rPr lang="en-US" altLang="zh-CN" sz="1200" dirty="0">
                          <a:latin typeface="Times New Roman" panose="02020603050405020304" pitchFamily="18" charset="0"/>
                          <a:cs typeface="Times New Roman" panose="02020603050405020304" pitchFamily="18" charset="0"/>
                        </a:rPr>
                        <a:t>111</a:t>
                      </a:r>
                      <a:endParaRPr lang="zh-CN" altLang="en-US" sz="12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200" dirty="0">
                          <a:latin typeface="Times New Roman" panose="02020603050405020304" pitchFamily="18" charset="0"/>
                          <a:cs typeface="Times New Roman" panose="02020603050405020304" pitchFamily="18" charset="0"/>
                        </a:rPr>
                        <a:t>2.30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1.82</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1.47</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1.15</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0.83</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0.48</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tc>
                  <a:txBody>
                    <a:bodyPr/>
                    <a:lstStyle/>
                    <a:p>
                      <a:pPr algn="ctr"/>
                      <a:r>
                        <a:rPr lang="en-US" altLang="zh-CN" sz="1200" dirty="0">
                          <a:latin typeface="Times New Roman" panose="02020603050405020304" pitchFamily="18" charset="0"/>
                          <a:cs typeface="Times New Roman" panose="02020603050405020304" pitchFamily="18" charset="0"/>
                        </a:rPr>
                        <a:t>0</a:t>
                      </a:r>
                      <a:endParaRPr lang="zh-CN" altLang="en-US" sz="12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804314964"/>
                  </a:ext>
                </a:extLst>
              </a:tr>
            </a:tbl>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010786A-88BD-662F-04FA-94A1A077200F}"/>
                  </a:ext>
                </a:extLst>
              </p:cNvPr>
              <p:cNvSpPr txBox="1"/>
              <p:nvPr/>
            </p:nvSpPr>
            <p:spPr>
              <a:xfrm>
                <a:off x="428394" y="3541569"/>
                <a:ext cx="40985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表</a:t>
                </a:r>
                <a:r>
                  <a:rPr lang="en-US" altLang="zh-CN" sz="1400" dirty="0">
                    <a:solidFill>
                      <a:srgbClr val="111111"/>
                    </a:solidFill>
                    <a:latin typeface="华文宋体" panose="02010600040101010101" pitchFamily="2" charset="-122"/>
                    <a:ea typeface="华文宋体" panose="02010600040101010101" pitchFamily="2" charset="-122"/>
                  </a:rPr>
                  <a:t>3</a:t>
                </a:r>
                <a:r>
                  <a:rPr lang="zh-CN" altLang="en-US" sz="1400" dirty="0">
                    <a:solidFill>
                      <a:srgbClr val="111111"/>
                    </a:solidFill>
                    <a:latin typeface="华文宋体" panose="02010600040101010101" pitchFamily="2" charset="-122"/>
                    <a:ea typeface="华文宋体" panose="02010600040101010101" pitchFamily="2" charset="-122"/>
                  </a:rPr>
                  <a:t>：断点表</a:t>
                </a:r>
                <a:r>
                  <a:rPr lang="en-US" altLang="zh-CN" sz="1400" dirty="0">
                    <a:solidFill>
                      <a:srgbClr val="111111"/>
                    </a:solidFill>
                    <a:latin typeface="华文宋体" panose="02010600040101010101" pitchFamily="2" charset="-122"/>
                    <a:ea typeface="华文宋体" panose="02010600040101010101" pitchFamily="2" charset="-122"/>
                  </a:rPr>
                  <a:t>(</a:t>
                </a:r>
                <a14:m>
                  <m:oMath xmlns:m="http://schemas.openxmlformats.org/officeDocument/2006/math">
                    <m:r>
                      <a:rPr lang="en-US" altLang="zh-CN" sz="1400" b="0" i="1" smtClean="0">
                        <a:solidFill>
                          <a:srgbClr val="111111"/>
                        </a:solidFill>
                        <a:latin typeface="Cambria Math" panose="02040503050406030204" pitchFamily="18" charset="0"/>
                        <a:ea typeface="华文宋体" panose="02010600040101010101" pitchFamily="2" charset="-122"/>
                      </a:rPr>
                      <m:t>𝑎</m:t>
                    </m:r>
                  </m:oMath>
                </a14:m>
                <a:r>
                  <a:rPr lang="zh-CN" altLang="en-US" sz="1400" dirty="0">
                    <a:solidFill>
                      <a:srgbClr val="111111"/>
                    </a:solidFill>
                    <a:latin typeface="华文宋体" panose="02010600040101010101" pitchFamily="2" charset="-122"/>
                    <a:ea typeface="华文宋体" panose="02010600040101010101" pitchFamily="2" charset="-122"/>
                  </a:rPr>
                  <a:t>表示使用符号数量，</a:t>
                </a:r>
                <a14:m>
                  <m:oMath xmlns:m="http://schemas.openxmlformats.org/officeDocument/2006/math">
                    <m:sSub>
                      <m:sSubPr>
                        <m:ctrlPr>
                          <a:rPr lang="en-US" altLang="zh-CN" sz="1400" b="0" i="1" dirty="0" smtClean="0">
                            <a:solidFill>
                              <a:srgbClr val="111111"/>
                            </a:solidFill>
                            <a:latin typeface="Cambria Math" panose="02040503050406030204" pitchFamily="18" charset="0"/>
                            <a:ea typeface="华文宋体" panose="02010600040101010101" pitchFamily="2" charset="-122"/>
                          </a:rPr>
                        </m:ctrlPr>
                      </m:sSubPr>
                      <m:e>
                        <m:r>
                          <a:rPr lang="en-US" altLang="zh-CN" sz="1400" b="0" i="1" dirty="0" smtClean="0">
                            <a:solidFill>
                              <a:srgbClr val="111111"/>
                            </a:solidFill>
                            <a:latin typeface="Cambria Math" panose="02040503050406030204" pitchFamily="18" charset="0"/>
                            <a:ea typeface="华文宋体" panose="02010600040101010101" pitchFamily="2" charset="-122"/>
                          </a:rPr>
                          <m:t>𝛽</m:t>
                        </m:r>
                      </m:e>
                      <m:sub>
                        <m:r>
                          <a:rPr lang="en-US" altLang="zh-CN" sz="1400" b="0" i="1" dirty="0" smtClean="0">
                            <a:solidFill>
                              <a:srgbClr val="111111"/>
                            </a:solidFill>
                            <a:latin typeface="Cambria Math" panose="02040503050406030204" pitchFamily="18" charset="0"/>
                            <a:ea typeface="华文宋体" panose="02010600040101010101" pitchFamily="2" charset="-122"/>
                          </a:rPr>
                          <m:t>𝑖</m:t>
                        </m:r>
                      </m:sub>
                    </m:sSub>
                  </m:oMath>
                </a14:m>
                <a:r>
                  <a:rPr lang="zh-CN" altLang="en-US" sz="1400" dirty="0">
                    <a:solidFill>
                      <a:srgbClr val="111111"/>
                    </a:solidFill>
                    <a:latin typeface="华文宋体" panose="02010600040101010101" pitchFamily="2" charset="-122"/>
                    <a:ea typeface="华文宋体" panose="02010600040101010101" pitchFamily="2" charset="-122"/>
                  </a:rPr>
                  <a:t>表示断点位置</a:t>
                </a:r>
                <a:r>
                  <a:rPr lang="en-US" altLang="zh-CN" sz="1400" dirty="0">
                    <a:solidFill>
                      <a:srgbClr val="111111"/>
                    </a:solidFill>
                    <a:latin typeface="华文宋体" panose="02010600040101010101" pitchFamily="2" charset="-122"/>
                    <a:ea typeface="华文宋体" panose="02010600040101010101" pitchFamily="2" charset="-122"/>
                  </a:rPr>
                  <a:t>)</a:t>
                </a:r>
                <a:endParaRPr lang="zh-CN" altLang="en-US" sz="1400" dirty="0">
                  <a:solidFill>
                    <a:srgbClr val="111111"/>
                  </a:solidFill>
                  <a:latin typeface="华文宋体" panose="02010600040101010101" pitchFamily="2" charset="-122"/>
                  <a:ea typeface="华文宋体" panose="02010600040101010101" pitchFamily="2" charset="-122"/>
                </a:endParaRPr>
              </a:p>
            </p:txBody>
          </p:sp>
        </mc:Choice>
        <mc:Fallback xmlns="">
          <p:sp>
            <p:nvSpPr>
              <p:cNvPr id="11" name="文本框 10">
                <a:extLst>
                  <a:ext uri="{FF2B5EF4-FFF2-40B4-BE49-F238E27FC236}">
                    <a16:creationId xmlns:a16="http://schemas.microsoft.com/office/drawing/2014/main" id="{0010786A-88BD-662F-04FA-94A1A077200F}"/>
                  </a:ext>
                </a:extLst>
              </p:cNvPr>
              <p:cNvSpPr txBox="1">
                <a:spLocks noRot="1" noChangeAspect="1" noMove="1" noResize="1" noEditPoints="1" noAdjustHandles="1" noChangeArrowheads="1" noChangeShapeType="1" noTextEdit="1"/>
              </p:cNvSpPr>
              <p:nvPr/>
            </p:nvSpPr>
            <p:spPr>
              <a:xfrm>
                <a:off x="428394" y="3541569"/>
                <a:ext cx="4098525" cy="307775"/>
              </a:xfrm>
              <a:prstGeom prst="rect">
                <a:avLst/>
              </a:prstGeom>
              <a:blipFill>
                <a:blip r:embed="rId3"/>
                <a:stretch>
                  <a:fillRect l="-1189" t="-4000" r="-1040" b="-200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17AA1C1-39B0-D45C-141A-6E73EEA7B4D9}"/>
                  </a:ext>
                </a:extLst>
              </p:cNvPr>
              <p:cNvSpPr txBox="1"/>
              <p:nvPr/>
            </p:nvSpPr>
            <p:spPr>
              <a:xfrm>
                <a:off x="344009" y="1457840"/>
                <a:ext cx="8455981" cy="1841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solidFill>
                      <a:srgbClr val="111111"/>
                    </a:solidFill>
                    <a:latin typeface="华文宋体" panose="02010600040101010101" pitchFamily="2" charset="-122"/>
                    <a:ea typeface="华文宋体" panose="02010600040101010101" pitchFamily="2" charset="-122"/>
                  </a:rPr>
                  <a:t>给定两个时间序列数据</a:t>
                </a:r>
                <a14:m>
                  <m:oMath xmlns:m="http://schemas.openxmlformats.org/officeDocument/2006/math">
                    <m:r>
                      <a:rPr lang="en-US" altLang="zh-CN">
                        <a:solidFill>
                          <a:srgbClr val="111111"/>
                        </a:solidFill>
                        <a:latin typeface="Cambria Math" panose="02040503050406030204" pitchFamily="18" charset="0"/>
                        <a:ea typeface="华文宋体" panose="02010600040101010101" pitchFamily="2" charset="-122"/>
                      </a:rPr>
                      <m:t>𝑇</m:t>
                    </m:r>
                  </m:oMath>
                </a14:m>
                <a:r>
                  <a:rPr lang="zh-CN" altLang="en-US" dirty="0">
                    <a:solidFill>
                      <a:srgbClr val="111111"/>
                    </a:solidFill>
                    <a:latin typeface="华文宋体" panose="02010600040101010101" pitchFamily="2" charset="-122"/>
                    <a:ea typeface="华文宋体" panose="02010600040101010101" pitchFamily="2" charset="-122"/>
                  </a:rPr>
                  <a:t>和</a:t>
                </a:r>
                <a:r>
                  <a:rPr lang="en-US" altLang="zh-CN" dirty="0">
                    <a:solidFill>
                      <a:srgbClr val="111111"/>
                    </a:solidFill>
                    <a:latin typeface="华文宋体" panose="02010600040101010101" pitchFamily="2" charset="-122"/>
                    <a:ea typeface="华文宋体" panose="02010600040101010101" pitchFamily="2" charset="-122"/>
                  </a:rPr>
                  <a:t>S(</a:t>
                </a:r>
                <a:r>
                  <a:rPr lang="zh-CN" altLang="en-US" dirty="0">
                    <a:solidFill>
                      <a:srgbClr val="111111"/>
                    </a:solidFill>
                    <a:latin typeface="华文宋体" panose="02010600040101010101" pitchFamily="2" charset="-122"/>
                    <a:ea typeface="华文宋体" panose="02010600040101010101" pitchFamily="2" charset="-122"/>
                  </a:rPr>
                  <a:t>等频等长</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的</a:t>
                </a:r>
                <a:r>
                  <a:rPr lang="en-US" altLang="zh-CN" dirty="0">
                    <a:solidFill>
                      <a:srgbClr val="111111"/>
                    </a:solidFill>
                    <a:latin typeface="华文宋体" panose="02010600040101010101" pitchFamily="2" charset="-122"/>
                    <a:ea typeface="华文宋体" panose="02010600040101010101" pitchFamily="2" charset="-122"/>
                  </a:rPr>
                  <a:t>SAX</a:t>
                </a:r>
                <a:r>
                  <a:rPr lang="zh-CN" altLang="en-US" dirty="0">
                    <a:solidFill>
                      <a:srgbClr val="111111"/>
                    </a:solidFill>
                    <a:latin typeface="华文宋体" panose="02010600040101010101" pitchFamily="2" charset="-122"/>
                    <a:ea typeface="华文宋体" panose="02010600040101010101" pitchFamily="2" charset="-122"/>
                  </a:rPr>
                  <a:t>表示为</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𝑆𝐴</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𝑋</m:t>
                        </m:r>
                      </m:e>
                      <m:sub>
                        <m:r>
                          <a:rPr lang="en-US" altLang="zh-CN" b="0" i="1" dirty="0" smtClean="0">
                            <a:solidFill>
                              <a:srgbClr val="111111"/>
                            </a:solidFill>
                            <a:latin typeface="Cambria Math" panose="02040503050406030204" pitchFamily="18" charset="0"/>
                            <a:ea typeface="华文宋体" panose="02010600040101010101" pitchFamily="2" charset="-122"/>
                          </a:rPr>
                          <m:t>𝑇</m:t>
                        </m:r>
                      </m:sub>
                    </m:sSub>
                    <m:r>
                      <a:rPr lang="zh-CN" altLang="en-US" i="1" dirty="0">
                        <a:solidFill>
                          <a:srgbClr val="111111"/>
                        </a:solidFill>
                        <a:latin typeface="Cambria Math" panose="02040503050406030204" pitchFamily="18" charset="0"/>
                        <a:ea typeface="华文宋体" panose="02010600040101010101" pitchFamily="2" charset="-122"/>
                      </a:rPr>
                      <m:t>和</m:t>
                    </m:r>
                    <m:r>
                      <a:rPr lang="en-US" altLang="zh-CN" i="1" dirty="0">
                        <a:solidFill>
                          <a:srgbClr val="111111"/>
                        </a:solidFill>
                        <a:latin typeface="Cambria Math" panose="02040503050406030204" pitchFamily="18" charset="0"/>
                        <a:ea typeface="华文宋体" panose="02010600040101010101" pitchFamily="2" charset="-122"/>
                      </a:rPr>
                      <m:t>𝑆𝐴</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𝑋</m:t>
                        </m:r>
                      </m:e>
                      <m:sub>
                        <m:r>
                          <m:rPr>
                            <m:sty m:val="p"/>
                          </m:rPr>
                          <a:rPr lang="en-US" altLang="zh-CN" i="1" dirty="0" smtClean="0">
                            <a:solidFill>
                              <a:srgbClr val="111111"/>
                            </a:solidFill>
                            <a:latin typeface="Cambria Math" panose="02040503050406030204" pitchFamily="18" charset="0"/>
                            <a:ea typeface="华文宋体" panose="02010600040101010101" pitchFamily="2" charset="-122"/>
                          </a:rPr>
                          <m:t>S</m:t>
                        </m:r>
                      </m:sub>
                    </m:sSub>
                    <m:r>
                      <a:rPr lang="en-US" altLang="zh-CN" i="1" dirty="0">
                        <a:solidFill>
                          <a:srgbClr val="111111"/>
                        </a:solidFill>
                        <a:latin typeface="Cambria Math" panose="02040503050406030204" pitchFamily="18" charset="0"/>
                        <a:ea typeface="华文宋体" panose="02010600040101010101" pitchFamily="2" charset="-122"/>
                      </a:rPr>
                      <m:t> </m:t>
                    </m:r>
                  </m:oMath>
                </a14:m>
                <a:r>
                  <a:rPr lang="zh-CN" altLang="en-US" dirty="0">
                    <a:solidFill>
                      <a:srgbClr val="111111"/>
                    </a:solidFill>
                    <a:latin typeface="华文宋体" panose="02010600040101010101" pitchFamily="2" charset="-122"/>
                    <a:ea typeface="华文宋体" panose="02010600040101010101" pitchFamily="2" charset="-122"/>
                  </a:rPr>
                  <a:t>，其近似欧式距离为：</a:t>
                </a:r>
                <a14:m>
                  <m:oMath xmlns:m="http://schemas.openxmlformats.org/officeDocument/2006/math">
                    <m:r>
                      <a:rPr lang="en-US" altLang="zh-CN" b="0" i="1" smtClean="0">
                        <a:solidFill>
                          <a:srgbClr val="111111"/>
                        </a:solidFill>
                        <a:latin typeface="Cambria Math" panose="02040503050406030204" pitchFamily="18" charset="0"/>
                        <a:ea typeface="华文宋体" panose="02010600040101010101" pitchFamily="2" charset="-122"/>
                      </a:rPr>
                      <m:t>𝐴𝐷</m:t>
                    </m:r>
                    <m:d>
                      <m:dPr>
                        <m:ctrlPr>
                          <a:rPr lang="en-US" altLang="zh-CN" b="0" i="1" smtClean="0">
                            <a:solidFill>
                              <a:srgbClr val="111111"/>
                            </a:solidFill>
                            <a:latin typeface="Cambria Math" panose="02040503050406030204" pitchFamily="18" charset="0"/>
                            <a:ea typeface="华文宋体" panose="02010600040101010101" pitchFamily="2" charset="-122"/>
                          </a:rPr>
                        </m:ctrlPr>
                      </m:dPr>
                      <m:e>
                        <m:r>
                          <a:rPr lang="en-US" altLang="zh-CN" b="0" i="1" smtClean="0">
                            <a:solidFill>
                              <a:srgbClr val="111111"/>
                            </a:solidFill>
                            <a:latin typeface="Cambria Math" panose="02040503050406030204" pitchFamily="18" charset="0"/>
                            <a:ea typeface="华文宋体" panose="02010600040101010101" pitchFamily="2" charset="-122"/>
                          </a:rPr>
                          <m:t>𝑆𝐴</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𝑋</m:t>
                            </m:r>
                          </m:e>
                          <m:sub>
                            <m:r>
                              <a:rPr lang="en-US" altLang="zh-CN" b="0" i="1" smtClean="0">
                                <a:solidFill>
                                  <a:srgbClr val="111111"/>
                                </a:solidFill>
                                <a:latin typeface="Cambria Math" panose="02040503050406030204" pitchFamily="18" charset="0"/>
                                <a:ea typeface="华文宋体" panose="02010600040101010101" pitchFamily="2" charset="-122"/>
                              </a:rPr>
                              <m:t>𝑇</m:t>
                            </m:r>
                          </m:sub>
                        </m:sSub>
                        <m:r>
                          <a:rPr lang="en-US" altLang="zh-CN" b="0" i="1" smtClean="0">
                            <a:solidFill>
                              <a:srgbClr val="111111"/>
                            </a:solidFill>
                            <a:latin typeface="Cambria Math" panose="02040503050406030204" pitchFamily="18" charset="0"/>
                            <a:ea typeface="华文宋体" panose="02010600040101010101" pitchFamily="2" charset="-122"/>
                          </a:rPr>
                          <m:t>,</m:t>
                        </m:r>
                        <m:r>
                          <a:rPr lang="en-US" altLang="zh-CN" b="0" i="1" smtClean="0">
                            <a:solidFill>
                              <a:srgbClr val="111111"/>
                            </a:solidFill>
                            <a:latin typeface="Cambria Math" panose="02040503050406030204" pitchFamily="18" charset="0"/>
                            <a:ea typeface="华文宋体" panose="02010600040101010101" pitchFamily="2" charset="-122"/>
                          </a:rPr>
                          <m:t>𝑆𝐴</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𝑋</m:t>
                            </m:r>
                          </m:e>
                          <m:sub>
                            <m:r>
                              <a:rPr lang="en-US" altLang="zh-CN" b="0" i="1" smtClean="0">
                                <a:solidFill>
                                  <a:srgbClr val="111111"/>
                                </a:solidFill>
                                <a:latin typeface="Cambria Math" panose="02040503050406030204" pitchFamily="18" charset="0"/>
                                <a:ea typeface="华文宋体" panose="02010600040101010101" pitchFamily="2" charset="-122"/>
                              </a:rPr>
                              <m:t>𝑆</m:t>
                            </m:r>
                          </m:sub>
                        </m:sSub>
                      </m:e>
                    </m:d>
                    <m:r>
                      <a:rPr lang="en-US" altLang="zh-CN" b="0" i="1" smtClean="0">
                        <a:solidFill>
                          <a:srgbClr val="111111"/>
                        </a:solidFill>
                        <a:latin typeface="Cambria Math" panose="02040503050406030204" pitchFamily="18" charset="0"/>
                        <a:ea typeface="华文宋体" panose="02010600040101010101" pitchFamily="2" charset="-122"/>
                      </a:rPr>
                      <m:t>=</m:t>
                    </m:r>
                    <m:rad>
                      <m:radPr>
                        <m:degHide m:val="on"/>
                        <m:ctrlPr>
                          <a:rPr lang="en-US" altLang="zh-CN" b="0" i="1" smtClean="0">
                            <a:solidFill>
                              <a:srgbClr val="111111"/>
                            </a:solidFill>
                            <a:latin typeface="Cambria Math" panose="02040503050406030204" pitchFamily="18" charset="0"/>
                            <a:ea typeface="华文宋体" panose="02010600040101010101" pitchFamily="2" charset="-122"/>
                          </a:rPr>
                        </m:ctrlPr>
                      </m:radPr>
                      <m:deg/>
                      <m:e>
                        <m:f>
                          <m:fPr>
                            <m:ctrlPr>
                              <a:rPr lang="en-US" altLang="zh-CN" b="0" i="1" smtClean="0">
                                <a:solidFill>
                                  <a:srgbClr val="111111"/>
                                </a:solidFill>
                                <a:latin typeface="Cambria Math" panose="02040503050406030204" pitchFamily="18" charset="0"/>
                                <a:ea typeface="华文宋体" panose="02010600040101010101" pitchFamily="2" charset="-122"/>
                              </a:rPr>
                            </m:ctrlPr>
                          </m:fPr>
                          <m:num>
                            <m:r>
                              <a:rPr lang="en-US" altLang="zh-CN" b="0" i="1" smtClean="0">
                                <a:solidFill>
                                  <a:srgbClr val="111111"/>
                                </a:solidFill>
                                <a:latin typeface="Cambria Math" panose="02040503050406030204" pitchFamily="18" charset="0"/>
                                <a:ea typeface="华文宋体" panose="02010600040101010101" pitchFamily="2" charset="-122"/>
                              </a:rPr>
                              <m:t>𝑛</m:t>
                            </m:r>
                          </m:num>
                          <m:den>
                            <m:r>
                              <a:rPr lang="en-US" altLang="zh-CN" b="0" i="1" smtClean="0">
                                <a:solidFill>
                                  <a:srgbClr val="111111"/>
                                </a:solidFill>
                                <a:latin typeface="Cambria Math" panose="02040503050406030204" pitchFamily="18" charset="0"/>
                                <a:ea typeface="华文宋体" panose="02010600040101010101" pitchFamily="2" charset="-122"/>
                              </a:rPr>
                              <m:t>𝑤</m:t>
                            </m:r>
                          </m:den>
                        </m:f>
                      </m:e>
                    </m:rad>
                    <m:rad>
                      <m:radPr>
                        <m:degHide m:val="on"/>
                        <m:ctrlPr>
                          <a:rPr lang="en-US" altLang="zh-CN" b="0" i="1" smtClean="0">
                            <a:solidFill>
                              <a:srgbClr val="111111"/>
                            </a:solidFill>
                            <a:latin typeface="Cambria Math" panose="02040503050406030204" pitchFamily="18" charset="0"/>
                            <a:ea typeface="华文宋体" panose="02010600040101010101" pitchFamily="2" charset="-122"/>
                          </a:rPr>
                        </m:ctrlPr>
                      </m:radPr>
                      <m:deg/>
                      <m:e>
                        <m:nary>
                          <m:naryPr>
                            <m:chr m:val="∑"/>
                            <m:limLoc m:val="subSup"/>
                            <m:ctrlPr>
                              <a:rPr lang="en-US" altLang="zh-CN" b="0" i="1" smtClean="0">
                                <a:solidFill>
                                  <a:srgbClr val="111111"/>
                                </a:solidFill>
                                <a:latin typeface="Cambria Math" panose="02040503050406030204" pitchFamily="18" charset="0"/>
                                <a:ea typeface="华文宋体" panose="02010600040101010101" pitchFamily="2" charset="-122"/>
                              </a:rPr>
                            </m:ctrlPr>
                          </m:naryPr>
                          <m:sub>
                            <m:r>
                              <m:rPr>
                                <m:brk m:alnAt="25"/>
                              </m:rPr>
                              <a:rPr lang="en-US" altLang="zh-CN" b="0" i="1" smtClean="0">
                                <a:solidFill>
                                  <a:srgbClr val="111111"/>
                                </a:solidFill>
                                <a:latin typeface="Cambria Math" panose="02040503050406030204" pitchFamily="18" charset="0"/>
                                <a:ea typeface="华文宋体" panose="02010600040101010101" pitchFamily="2" charset="-122"/>
                              </a:rPr>
                              <m:t>𝑖</m:t>
                            </m:r>
                            <m:r>
                              <a:rPr lang="en-US" altLang="zh-CN" b="0" i="1" smtClean="0">
                                <a:solidFill>
                                  <a:srgbClr val="111111"/>
                                </a:solidFill>
                                <a:latin typeface="Cambria Math" panose="02040503050406030204" pitchFamily="18" charset="0"/>
                                <a:ea typeface="华文宋体" panose="02010600040101010101" pitchFamily="2" charset="-122"/>
                              </a:rPr>
                              <m:t>=1</m:t>
                            </m:r>
                          </m:sub>
                          <m:sup>
                            <m:r>
                              <a:rPr lang="en-US" altLang="zh-CN" b="0" i="1" smtClean="0">
                                <a:solidFill>
                                  <a:srgbClr val="111111"/>
                                </a:solidFill>
                                <a:latin typeface="Cambria Math" panose="02040503050406030204" pitchFamily="18" charset="0"/>
                                <a:ea typeface="华文宋体" panose="02010600040101010101" pitchFamily="2" charset="-122"/>
                              </a:rPr>
                              <m:t>𝑤</m:t>
                            </m:r>
                          </m:sup>
                          <m:e>
                            <m:sSup>
                              <m:sSupPr>
                                <m:ctrlPr>
                                  <a:rPr lang="en-US" altLang="zh-CN" b="0" i="1" smtClean="0">
                                    <a:solidFill>
                                      <a:srgbClr val="111111"/>
                                    </a:solidFill>
                                    <a:latin typeface="Cambria Math" panose="02040503050406030204" pitchFamily="18" charset="0"/>
                                    <a:ea typeface="华文宋体" panose="02010600040101010101" pitchFamily="2" charset="-122"/>
                                  </a:rPr>
                                </m:ctrlPr>
                              </m:sSupPr>
                              <m:e>
                                <m:d>
                                  <m:dPr>
                                    <m:ctrlPr>
                                      <a:rPr lang="en-US" altLang="zh-CN" b="0" i="1" smtClean="0">
                                        <a:solidFill>
                                          <a:srgbClr val="111111"/>
                                        </a:solidFill>
                                        <a:latin typeface="Cambria Math" panose="02040503050406030204" pitchFamily="18" charset="0"/>
                                        <a:ea typeface="华文宋体" panose="02010600040101010101" pitchFamily="2" charset="-122"/>
                                      </a:rPr>
                                    </m:ctrlPr>
                                  </m:dPr>
                                  <m:e>
                                    <m:r>
                                      <a:rPr lang="en-US" altLang="zh-CN" b="0" i="1" smtClean="0">
                                        <a:solidFill>
                                          <a:srgbClr val="111111"/>
                                        </a:solidFill>
                                        <a:latin typeface="Cambria Math" panose="02040503050406030204" pitchFamily="18" charset="0"/>
                                        <a:ea typeface="华文宋体" panose="02010600040101010101" pitchFamily="2" charset="-122"/>
                                      </a:rPr>
                                      <m:t>𝑑𝑖𝑠𝑡</m:t>
                                    </m:r>
                                    <m:r>
                                      <a:rPr lang="en-US" altLang="zh-CN" b="0" i="1" smtClean="0">
                                        <a:solidFill>
                                          <a:srgbClr val="111111"/>
                                        </a:solidFill>
                                        <a:latin typeface="Cambria Math" panose="02040503050406030204" pitchFamily="18" charset="0"/>
                                        <a:ea typeface="华文宋体" panose="02010600040101010101" pitchFamily="2" charset="-122"/>
                                      </a:rPr>
                                      <m:t>(</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𝑇</m:t>
                                        </m:r>
                                      </m:e>
                                      <m:sub>
                                        <m:r>
                                          <a:rPr lang="en-US" altLang="zh-CN" b="0" i="1" smtClean="0">
                                            <a:solidFill>
                                              <a:srgbClr val="111111"/>
                                            </a:solidFill>
                                            <a:latin typeface="Cambria Math" panose="02040503050406030204" pitchFamily="18" charset="0"/>
                                            <a:ea typeface="华文宋体" panose="02010600040101010101" pitchFamily="2" charset="-122"/>
                                          </a:rPr>
                                          <m:t>𝑠𝑦</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𝑏</m:t>
                                            </m:r>
                                          </m:e>
                                          <m:sub>
                                            <m:r>
                                              <a:rPr lang="en-US" altLang="zh-CN" b="0" i="1" smtClean="0">
                                                <a:solidFill>
                                                  <a:srgbClr val="111111"/>
                                                </a:solidFill>
                                                <a:latin typeface="Cambria Math" panose="02040503050406030204" pitchFamily="18" charset="0"/>
                                                <a:ea typeface="华文宋体" panose="02010600040101010101" pitchFamily="2" charset="-122"/>
                                              </a:rPr>
                                              <m:t>𝑖</m:t>
                                            </m:r>
                                          </m:sub>
                                        </m:sSub>
                                      </m:sub>
                                    </m:sSub>
                                    <m:r>
                                      <a:rPr lang="en-US" altLang="zh-CN" b="0" i="1" smtClean="0">
                                        <a:solidFill>
                                          <a:srgbClr val="111111"/>
                                        </a:solidFill>
                                        <a:latin typeface="Cambria Math" panose="02040503050406030204" pitchFamily="18" charset="0"/>
                                        <a:ea typeface="华文宋体" panose="02010600040101010101" pitchFamily="2" charset="-122"/>
                                      </a:rPr>
                                      <m:t>,</m:t>
                                    </m:r>
                                    <m:sSub>
                                      <m:sSubPr>
                                        <m:ctrlPr>
                                          <a:rPr lang="en-US" altLang="zh-CN" i="1">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𝑆</m:t>
                                        </m:r>
                                      </m:e>
                                      <m:sub>
                                        <m:r>
                                          <a:rPr lang="en-US" altLang="zh-CN" i="1">
                                            <a:solidFill>
                                              <a:srgbClr val="111111"/>
                                            </a:solidFill>
                                            <a:latin typeface="Cambria Math" panose="02040503050406030204" pitchFamily="18" charset="0"/>
                                            <a:ea typeface="华文宋体" panose="02010600040101010101" pitchFamily="2" charset="-122"/>
                                          </a:rPr>
                                          <m:t>𝑠𝑦</m:t>
                                        </m:r>
                                        <m:sSub>
                                          <m:sSubPr>
                                            <m:ctrlPr>
                                              <a:rPr lang="en-US" altLang="zh-CN" i="1">
                                                <a:solidFill>
                                                  <a:srgbClr val="111111"/>
                                                </a:solidFill>
                                                <a:latin typeface="Cambria Math" panose="02040503050406030204" pitchFamily="18" charset="0"/>
                                                <a:ea typeface="华文宋体" panose="02010600040101010101" pitchFamily="2" charset="-122"/>
                                              </a:rPr>
                                            </m:ctrlPr>
                                          </m:sSubPr>
                                          <m:e>
                                            <m:r>
                                              <a:rPr lang="en-US" altLang="zh-CN" i="1">
                                                <a:solidFill>
                                                  <a:srgbClr val="111111"/>
                                                </a:solidFill>
                                                <a:latin typeface="Cambria Math" panose="02040503050406030204" pitchFamily="18" charset="0"/>
                                                <a:ea typeface="华文宋体" panose="02010600040101010101" pitchFamily="2" charset="-122"/>
                                              </a:rPr>
                                              <m:t>𝑏</m:t>
                                            </m:r>
                                          </m:e>
                                          <m:sub>
                                            <m:r>
                                              <a:rPr lang="en-US" altLang="zh-CN" i="1">
                                                <a:solidFill>
                                                  <a:srgbClr val="111111"/>
                                                </a:solidFill>
                                                <a:latin typeface="Cambria Math" panose="02040503050406030204" pitchFamily="18" charset="0"/>
                                                <a:ea typeface="华文宋体" panose="02010600040101010101" pitchFamily="2" charset="-122"/>
                                              </a:rPr>
                                              <m:t>𝑖</m:t>
                                            </m:r>
                                          </m:sub>
                                        </m:sSub>
                                      </m:sub>
                                    </m:sSub>
                                    <m:r>
                                      <a:rPr lang="en-US" altLang="zh-CN" b="0" i="1" smtClean="0">
                                        <a:solidFill>
                                          <a:srgbClr val="111111"/>
                                        </a:solidFill>
                                        <a:latin typeface="Cambria Math" panose="02040503050406030204" pitchFamily="18" charset="0"/>
                                        <a:ea typeface="华文宋体" panose="02010600040101010101" pitchFamily="2" charset="-122"/>
                                      </a:rPr>
                                      <m:t>)</m:t>
                                    </m:r>
                                  </m:e>
                                </m:d>
                              </m:e>
                              <m:sup>
                                <m:r>
                                  <a:rPr lang="en-US" altLang="zh-CN" b="0" i="1" smtClean="0">
                                    <a:solidFill>
                                      <a:srgbClr val="111111"/>
                                    </a:solidFill>
                                    <a:latin typeface="Cambria Math" panose="02040503050406030204" pitchFamily="18" charset="0"/>
                                    <a:ea typeface="华文宋体" panose="02010600040101010101" pitchFamily="2" charset="-122"/>
                                  </a:rPr>
                                  <m:t>2</m:t>
                                </m:r>
                              </m:sup>
                            </m:sSup>
                          </m:e>
                        </m:nary>
                      </m:e>
                    </m:rad>
                  </m:oMath>
                </a14:m>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其中，</a:t>
                </a:r>
                <a:r>
                  <a:rPr lang="en-US" altLang="zh-CN" b="0" dirty="0">
                    <a:solidFill>
                      <a:srgbClr val="111111"/>
                    </a:solidFill>
                    <a:ea typeface="华文宋体" panose="02010600040101010101" pitchFamily="2" charset="-122"/>
                  </a:rPr>
                  <a:t> </a:t>
                </a:r>
                <a14:m>
                  <m:oMath xmlns:m="http://schemas.openxmlformats.org/officeDocument/2006/math">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𝑇</m:t>
                        </m:r>
                      </m:e>
                      <m:sub>
                        <m:r>
                          <a:rPr lang="en-US" altLang="zh-CN" b="0" i="1" smtClean="0">
                            <a:solidFill>
                              <a:srgbClr val="111111"/>
                            </a:solidFill>
                            <a:latin typeface="Cambria Math" panose="02040503050406030204" pitchFamily="18" charset="0"/>
                            <a:ea typeface="华文宋体" panose="02010600040101010101" pitchFamily="2" charset="-122"/>
                          </a:rPr>
                          <m:t>𝑠𝑦</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𝑏</m:t>
                            </m:r>
                          </m:e>
                          <m:sub>
                            <m:r>
                              <a:rPr lang="en-US" altLang="zh-CN" b="0" i="1" smtClean="0">
                                <a:solidFill>
                                  <a:srgbClr val="111111"/>
                                </a:solidFill>
                                <a:latin typeface="Cambria Math" panose="02040503050406030204" pitchFamily="18" charset="0"/>
                                <a:ea typeface="华文宋体" panose="02010600040101010101" pitchFamily="2" charset="-122"/>
                              </a:rPr>
                              <m:t>𝑖</m:t>
                            </m:r>
                          </m:sub>
                        </m:sSub>
                      </m:sub>
                    </m:sSub>
                  </m:oMath>
                </a14:m>
                <a:r>
                  <a:rPr lang="zh-CN" altLang="en-US" i="0" dirty="0">
                    <a:solidFill>
                      <a:srgbClr val="111111"/>
                    </a:solidFill>
                    <a:latin typeface="+mj-lt"/>
                    <a:ea typeface="华文宋体" panose="02010600040101010101" pitchFamily="2" charset="-122"/>
                  </a:rPr>
                  <a:t>表示时间序列</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𝑇</m:t>
                    </m:r>
                  </m:oMath>
                </a14:m>
                <a:r>
                  <a:rPr lang="zh-CN" altLang="en-US" i="0" dirty="0">
                    <a:solidFill>
                      <a:srgbClr val="111111"/>
                    </a:solidFill>
                    <a:latin typeface="+mj-lt"/>
                    <a:ea typeface="华文宋体" panose="02010600040101010101" pitchFamily="2" charset="-122"/>
                  </a:rPr>
                  <a:t>第</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𝑖</m:t>
                    </m:r>
                  </m:oMath>
                </a14:m>
                <a:r>
                  <a:rPr lang="zh-CN" altLang="en-US" dirty="0">
                    <a:solidFill>
                      <a:srgbClr val="111111"/>
                    </a:solidFill>
                    <a:latin typeface="华文宋体" panose="02010600040101010101" pitchFamily="2" charset="-122"/>
                    <a:ea typeface="华文宋体" panose="02010600040101010101" pitchFamily="2" charset="-122"/>
                  </a:rPr>
                  <a:t>个段对应的</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符号，</a:t>
                </a:r>
                <a:r>
                  <a:rPr lang="en-US" altLang="zh-CN" dirty="0">
                    <a:solidFill>
                      <a:srgbClr val="111111"/>
                    </a:solidFill>
                    <a:ea typeface="华文宋体" panose="02010600040101010101" pitchFamily="2" charset="-122"/>
                  </a:rPr>
                  <a:t> </a:t>
                </a:r>
                <a14:m>
                  <m:oMath xmlns:m="http://schemas.openxmlformats.org/officeDocument/2006/math">
                    <m:sSub>
                      <m:sSubPr>
                        <m:ctrlPr>
                          <a:rPr lang="en-US" altLang="zh-CN" i="1">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𝑆</m:t>
                        </m:r>
                      </m:e>
                      <m:sub>
                        <m:r>
                          <a:rPr lang="en-US" altLang="zh-CN" i="1">
                            <a:solidFill>
                              <a:srgbClr val="111111"/>
                            </a:solidFill>
                            <a:latin typeface="Cambria Math" panose="02040503050406030204" pitchFamily="18" charset="0"/>
                            <a:ea typeface="华文宋体" panose="02010600040101010101" pitchFamily="2" charset="-122"/>
                          </a:rPr>
                          <m:t>𝑠𝑦</m:t>
                        </m:r>
                        <m:sSub>
                          <m:sSubPr>
                            <m:ctrlPr>
                              <a:rPr lang="en-US" altLang="zh-CN" i="1">
                                <a:solidFill>
                                  <a:srgbClr val="111111"/>
                                </a:solidFill>
                                <a:latin typeface="Cambria Math" panose="02040503050406030204" pitchFamily="18" charset="0"/>
                                <a:ea typeface="华文宋体" panose="02010600040101010101" pitchFamily="2" charset="-122"/>
                              </a:rPr>
                            </m:ctrlPr>
                          </m:sSubPr>
                          <m:e>
                            <m:r>
                              <a:rPr lang="en-US" altLang="zh-CN" i="1">
                                <a:solidFill>
                                  <a:srgbClr val="111111"/>
                                </a:solidFill>
                                <a:latin typeface="Cambria Math" panose="02040503050406030204" pitchFamily="18" charset="0"/>
                                <a:ea typeface="华文宋体" panose="02010600040101010101" pitchFamily="2" charset="-122"/>
                              </a:rPr>
                              <m:t>𝑏</m:t>
                            </m:r>
                          </m:e>
                          <m:sub>
                            <m:r>
                              <a:rPr lang="en-US" altLang="zh-CN" i="1">
                                <a:solidFill>
                                  <a:srgbClr val="111111"/>
                                </a:solidFill>
                                <a:latin typeface="Cambria Math" panose="02040503050406030204" pitchFamily="18" charset="0"/>
                                <a:ea typeface="华文宋体" panose="02010600040101010101" pitchFamily="2" charset="-122"/>
                              </a:rPr>
                              <m:t>𝑖</m:t>
                            </m:r>
                          </m:sub>
                        </m:sSub>
                      </m:sub>
                    </m:sSub>
                  </m:oMath>
                </a14:m>
                <a:r>
                  <a:rPr lang="zh-CN" altLang="en-US" dirty="0">
                    <a:solidFill>
                      <a:srgbClr val="111111"/>
                    </a:solidFill>
                    <a:ea typeface="华文宋体" panose="02010600040101010101" pitchFamily="2" charset="-122"/>
                  </a:rPr>
                  <a:t>表示时间序列</a:t>
                </a:r>
                <a14:m>
                  <m:oMath xmlns:m="http://schemas.openxmlformats.org/officeDocument/2006/math">
                    <m:r>
                      <a:rPr lang="en-US" altLang="zh-CN" b="0" i="1" smtClean="0">
                        <a:solidFill>
                          <a:srgbClr val="111111"/>
                        </a:solidFill>
                        <a:latin typeface="Cambria Math" panose="02040503050406030204" pitchFamily="18" charset="0"/>
                        <a:ea typeface="华文宋体" panose="02010600040101010101" pitchFamily="2" charset="-122"/>
                      </a:rPr>
                      <m:t>𝑆</m:t>
                    </m:r>
                  </m:oMath>
                </a14:m>
                <a:r>
                  <a:rPr lang="zh-CN" altLang="en-US" dirty="0">
                    <a:solidFill>
                      <a:srgbClr val="111111"/>
                    </a:solidFill>
                    <a:ea typeface="华文宋体" panose="02010600040101010101" pitchFamily="2" charset="-122"/>
                  </a:rPr>
                  <a:t>第</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𝑖</m:t>
                    </m:r>
                  </m:oMath>
                </a14:m>
                <a:r>
                  <a:rPr lang="zh-CN" altLang="en-US" dirty="0">
                    <a:solidFill>
                      <a:srgbClr val="111111"/>
                    </a:solidFill>
                    <a:latin typeface="华文宋体" panose="02010600040101010101" pitchFamily="2" charset="-122"/>
                    <a:ea typeface="华文宋体" panose="02010600040101010101" pitchFamily="2" charset="-122"/>
                  </a:rPr>
                  <a:t>个段对应的</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符号，</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𝑑𝑖𝑠𝑡</m:t>
                    </m:r>
                  </m:oMath>
                </a14:m>
                <a:r>
                  <a:rPr lang="zh-CN" altLang="en-US" dirty="0">
                    <a:solidFill>
                      <a:srgbClr val="111111"/>
                    </a:solidFill>
                    <a:latin typeface="华文宋体" panose="02010600040101010101" pitchFamily="2" charset="-122"/>
                    <a:ea typeface="华文宋体" panose="02010600040101010101" pitchFamily="2" charset="-122"/>
                  </a:rPr>
                  <a:t>函数用于计算两个</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符号的距离</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可以通过查表确定</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a:t>
                </a:r>
              </a:p>
            </p:txBody>
          </p:sp>
        </mc:Choice>
        <mc:Fallback xmlns="">
          <p:sp>
            <p:nvSpPr>
              <p:cNvPr id="12" name="文本框 11">
                <a:extLst>
                  <a:ext uri="{FF2B5EF4-FFF2-40B4-BE49-F238E27FC236}">
                    <a16:creationId xmlns:a16="http://schemas.microsoft.com/office/drawing/2014/main" id="{A17AA1C1-39B0-D45C-141A-6E73EEA7B4D9}"/>
                  </a:ext>
                </a:extLst>
              </p:cNvPr>
              <p:cNvSpPr txBox="1">
                <a:spLocks noRot="1" noChangeAspect="1" noMove="1" noResize="1" noEditPoints="1" noAdjustHandles="1" noChangeArrowheads="1" noChangeShapeType="1" noTextEdit="1"/>
              </p:cNvSpPr>
              <p:nvPr/>
            </p:nvSpPr>
            <p:spPr>
              <a:xfrm>
                <a:off x="344009" y="1457840"/>
                <a:ext cx="8455981" cy="1841528"/>
              </a:xfrm>
              <a:prstGeom prst="rect">
                <a:avLst/>
              </a:prstGeom>
              <a:blipFill>
                <a:blip r:embed="rId4"/>
                <a:stretch>
                  <a:fillRect l="-1153" t="-1325" r="-1081" b="-2318"/>
                </a:stretch>
              </a:blipFill>
              <a:ln w="12700" cap="flat">
                <a:noFill/>
                <a:miter lim="400000"/>
              </a:ln>
              <a:effectLst/>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A4BFC096-452A-92B2-7EF6-149F6F1FBF47}"/>
              </a:ext>
            </a:extLst>
          </p:cNvPr>
          <p:cNvSpPr txBox="1"/>
          <p:nvPr/>
        </p:nvSpPr>
        <p:spPr>
          <a:xfrm>
            <a:off x="5180898" y="3541568"/>
            <a:ext cx="33690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表</a:t>
            </a:r>
            <a:r>
              <a:rPr lang="en-US" altLang="zh-CN" sz="1400" dirty="0">
                <a:solidFill>
                  <a:srgbClr val="111111"/>
                </a:solidFill>
                <a:latin typeface="华文宋体" panose="02010600040101010101" pitchFamily="2" charset="-122"/>
                <a:ea typeface="华文宋体" panose="02010600040101010101" pitchFamily="2" charset="-122"/>
              </a:rPr>
              <a:t>4</a:t>
            </a:r>
            <a:r>
              <a:rPr lang="zh-CN" altLang="en-US" sz="1400" dirty="0">
                <a:solidFill>
                  <a:srgbClr val="111111"/>
                </a:solidFill>
                <a:latin typeface="华文宋体" panose="02010600040101010101" pitchFamily="2" charset="-122"/>
                <a:ea typeface="华文宋体" panose="02010600040101010101" pitchFamily="2" charset="-122"/>
              </a:rPr>
              <a:t>：</a:t>
            </a:r>
            <a:r>
              <a:rPr lang="en-US" altLang="zh-CN" sz="1400" dirty="0">
                <a:solidFill>
                  <a:srgbClr val="111111"/>
                </a:solidFill>
                <a:latin typeface="华文宋体" panose="02010600040101010101" pitchFamily="2" charset="-122"/>
                <a:ea typeface="华文宋体" panose="02010600040101010101" pitchFamily="2" charset="-122"/>
              </a:rPr>
              <a:t>SAX</a:t>
            </a:r>
            <a:r>
              <a:rPr lang="zh-CN" altLang="en-US" sz="1400" dirty="0">
                <a:solidFill>
                  <a:srgbClr val="111111"/>
                </a:solidFill>
                <a:latin typeface="华文宋体" panose="02010600040101010101" pitchFamily="2" charset="-122"/>
                <a:ea typeface="华文宋体" panose="02010600040101010101" pitchFamily="2" charset="-122"/>
              </a:rPr>
              <a:t>距离查询表</a:t>
            </a:r>
            <a:r>
              <a:rPr lang="en-US" altLang="zh-CN" sz="1400" dirty="0">
                <a:solidFill>
                  <a:srgbClr val="111111"/>
                </a:solidFill>
                <a:latin typeface="华文宋体" panose="02010600040101010101" pitchFamily="2" charset="-122"/>
                <a:ea typeface="华文宋体" panose="02010600040101010101" pitchFamily="2" charset="-122"/>
              </a:rPr>
              <a:t>(</a:t>
            </a:r>
            <a:r>
              <a:rPr lang="zh-CN" altLang="en-US" sz="1400" dirty="0">
                <a:solidFill>
                  <a:srgbClr val="111111"/>
                </a:solidFill>
                <a:latin typeface="华文宋体" panose="02010600040101010101" pitchFamily="2" charset="-122"/>
                <a:ea typeface="华文宋体" panose="02010600040101010101" pitchFamily="2" charset="-122"/>
              </a:rPr>
              <a:t>使用符号数量为</a:t>
            </a:r>
            <a:r>
              <a:rPr lang="en-US" altLang="zh-CN" sz="1400" dirty="0">
                <a:solidFill>
                  <a:srgbClr val="111111"/>
                </a:solidFill>
                <a:latin typeface="华文宋体" panose="02010600040101010101" pitchFamily="2" charset="-122"/>
                <a:ea typeface="华文宋体" panose="02010600040101010101" pitchFamily="2" charset="-122"/>
              </a:rPr>
              <a:t>8)</a:t>
            </a:r>
            <a:endParaRPr lang="zh-CN" altLang="en-US" sz="1400" dirty="0">
              <a:solidFill>
                <a:srgbClr val="111111"/>
              </a:solidFill>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943EB01-D926-77A4-A243-DF3A023AD05D}"/>
                  </a:ext>
                </a:extLst>
              </p:cNvPr>
              <p:cNvSpPr txBox="1"/>
              <p:nvPr/>
            </p:nvSpPr>
            <p:spPr>
              <a:xfrm>
                <a:off x="344009" y="925521"/>
                <a:ext cx="8598023" cy="427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solidFill>
                      <a:srgbClr val="111111"/>
                    </a:solidFill>
                    <a:latin typeface="华文宋体" panose="02010600040101010101" pitchFamily="2" charset="-122"/>
                    <a:ea typeface="华文宋体" panose="02010600040101010101" pitchFamily="2" charset="-122"/>
                  </a:rPr>
                  <a:t>给定两个时间序列数据</a:t>
                </a:r>
                <a14:m>
                  <m:oMath xmlns:m="http://schemas.openxmlformats.org/officeDocument/2006/math">
                    <m:r>
                      <a:rPr lang="en-US" altLang="zh-CN">
                        <a:solidFill>
                          <a:srgbClr val="111111"/>
                        </a:solidFill>
                        <a:latin typeface="Cambria Math" panose="02040503050406030204" pitchFamily="18" charset="0"/>
                        <a:ea typeface="华文宋体" panose="02010600040101010101" pitchFamily="2" charset="-122"/>
                      </a:rPr>
                      <m:t>𝑇</m:t>
                    </m:r>
                  </m:oMath>
                </a14:m>
                <a:r>
                  <a:rPr lang="zh-CN" altLang="en-US" dirty="0">
                    <a:solidFill>
                      <a:srgbClr val="111111"/>
                    </a:solidFill>
                    <a:latin typeface="华文宋体" panose="02010600040101010101" pitchFamily="2" charset="-122"/>
                    <a:ea typeface="华文宋体" panose="02010600040101010101" pitchFamily="2" charset="-122"/>
                  </a:rPr>
                  <a:t>和</a:t>
                </a:r>
                <a:r>
                  <a:rPr lang="en-US" altLang="zh-CN" dirty="0">
                    <a:solidFill>
                      <a:srgbClr val="111111"/>
                    </a:solidFill>
                    <a:latin typeface="华文宋体" panose="02010600040101010101" pitchFamily="2" charset="-122"/>
                    <a:ea typeface="华文宋体" panose="02010600040101010101" pitchFamily="2" charset="-122"/>
                  </a:rPr>
                  <a:t>S(</a:t>
                </a:r>
                <a:r>
                  <a:rPr lang="zh-CN" altLang="en-US" dirty="0">
                    <a:solidFill>
                      <a:srgbClr val="111111"/>
                    </a:solidFill>
                    <a:latin typeface="华文宋体" panose="02010600040101010101" pitchFamily="2" charset="-122"/>
                    <a:ea typeface="华文宋体" panose="02010600040101010101" pitchFamily="2" charset="-122"/>
                  </a:rPr>
                  <a:t>等频等长</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，其欧式距离为：</a:t>
                </a:r>
                <a14:m>
                  <m:oMath xmlns:m="http://schemas.openxmlformats.org/officeDocument/2006/math">
                    <m:r>
                      <a:rPr lang="en-US" altLang="zh-CN" b="0" i="1" smtClean="0">
                        <a:solidFill>
                          <a:srgbClr val="111111"/>
                        </a:solidFill>
                        <a:latin typeface="Cambria Math" panose="02040503050406030204" pitchFamily="18" charset="0"/>
                        <a:ea typeface="华文宋体" panose="02010600040101010101" pitchFamily="2" charset="-122"/>
                      </a:rPr>
                      <m:t>𝐷</m:t>
                    </m:r>
                    <m:d>
                      <m:dPr>
                        <m:ctrlPr>
                          <a:rPr lang="en-US" altLang="zh-CN" b="0" i="1" smtClean="0">
                            <a:solidFill>
                              <a:srgbClr val="111111"/>
                            </a:solidFill>
                            <a:latin typeface="Cambria Math" panose="02040503050406030204" pitchFamily="18" charset="0"/>
                            <a:ea typeface="华文宋体" panose="02010600040101010101" pitchFamily="2" charset="-122"/>
                          </a:rPr>
                        </m:ctrlPr>
                      </m:dPr>
                      <m:e>
                        <m:r>
                          <a:rPr lang="en-US" altLang="zh-CN" b="0" i="1" smtClean="0">
                            <a:solidFill>
                              <a:srgbClr val="111111"/>
                            </a:solidFill>
                            <a:latin typeface="Cambria Math" panose="02040503050406030204" pitchFamily="18" charset="0"/>
                            <a:ea typeface="华文宋体" panose="02010600040101010101" pitchFamily="2" charset="-122"/>
                          </a:rPr>
                          <m:t>𝑇</m:t>
                        </m:r>
                        <m:r>
                          <a:rPr lang="en-US" altLang="zh-CN" b="0" i="1" smtClean="0">
                            <a:solidFill>
                              <a:srgbClr val="111111"/>
                            </a:solidFill>
                            <a:latin typeface="Cambria Math" panose="02040503050406030204" pitchFamily="18" charset="0"/>
                            <a:ea typeface="华文宋体" panose="02010600040101010101" pitchFamily="2" charset="-122"/>
                          </a:rPr>
                          <m:t>,</m:t>
                        </m:r>
                        <m:r>
                          <a:rPr lang="en-US" altLang="zh-CN" b="0" i="1" smtClean="0">
                            <a:solidFill>
                              <a:srgbClr val="111111"/>
                            </a:solidFill>
                            <a:latin typeface="Cambria Math" panose="02040503050406030204" pitchFamily="18" charset="0"/>
                            <a:ea typeface="华文宋体" panose="02010600040101010101" pitchFamily="2" charset="-122"/>
                          </a:rPr>
                          <m:t>𝑆</m:t>
                        </m:r>
                      </m:e>
                    </m:d>
                    <m:r>
                      <a:rPr lang="en-US" altLang="zh-CN" b="0" i="1" smtClean="0">
                        <a:solidFill>
                          <a:srgbClr val="111111"/>
                        </a:solidFill>
                        <a:latin typeface="Cambria Math" panose="02040503050406030204" pitchFamily="18" charset="0"/>
                        <a:ea typeface="华文宋体" panose="02010600040101010101" pitchFamily="2" charset="-122"/>
                      </a:rPr>
                      <m:t>=</m:t>
                    </m:r>
                    <m:rad>
                      <m:radPr>
                        <m:degHide m:val="on"/>
                        <m:ctrlPr>
                          <a:rPr lang="en-US" altLang="zh-CN" b="0" i="1" smtClean="0">
                            <a:solidFill>
                              <a:srgbClr val="111111"/>
                            </a:solidFill>
                            <a:latin typeface="Cambria Math" panose="02040503050406030204" pitchFamily="18" charset="0"/>
                            <a:ea typeface="华文宋体" panose="02010600040101010101" pitchFamily="2" charset="-122"/>
                          </a:rPr>
                        </m:ctrlPr>
                      </m:radPr>
                      <m:deg/>
                      <m:e>
                        <m:nary>
                          <m:naryPr>
                            <m:chr m:val="∑"/>
                            <m:limLoc m:val="subSup"/>
                            <m:ctrlPr>
                              <a:rPr lang="en-US" altLang="zh-CN" b="0" i="1" smtClean="0">
                                <a:solidFill>
                                  <a:srgbClr val="111111"/>
                                </a:solidFill>
                                <a:latin typeface="Cambria Math" panose="02040503050406030204" pitchFamily="18" charset="0"/>
                                <a:ea typeface="华文宋体" panose="02010600040101010101" pitchFamily="2" charset="-122"/>
                              </a:rPr>
                            </m:ctrlPr>
                          </m:naryPr>
                          <m:sub>
                            <m:r>
                              <m:rPr>
                                <m:brk m:alnAt="25"/>
                              </m:rPr>
                              <a:rPr lang="en-US" altLang="zh-CN" b="0" i="1" smtClean="0">
                                <a:solidFill>
                                  <a:srgbClr val="111111"/>
                                </a:solidFill>
                                <a:latin typeface="Cambria Math" panose="02040503050406030204" pitchFamily="18" charset="0"/>
                                <a:ea typeface="华文宋体" panose="02010600040101010101" pitchFamily="2" charset="-122"/>
                              </a:rPr>
                              <m:t>𝑖</m:t>
                            </m:r>
                            <m:r>
                              <a:rPr lang="en-US" altLang="zh-CN" b="0" i="1" smtClean="0">
                                <a:solidFill>
                                  <a:srgbClr val="111111"/>
                                </a:solidFill>
                                <a:latin typeface="Cambria Math" panose="02040503050406030204" pitchFamily="18" charset="0"/>
                                <a:ea typeface="华文宋体" panose="02010600040101010101" pitchFamily="2" charset="-122"/>
                              </a:rPr>
                              <m:t>=1</m:t>
                            </m:r>
                          </m:sub>
                          <m:sup>
                            <m:r>
                              <a:rPr lang="en-US" altLang="zh-CN" b="0" i="1" smtClean="0">
                                <a:solidFill>
                                  <a:srgbClr val="111111"/>
                                </a:solidFill>
                                <a:latin typeface="Cambria Math" panose="02040503050406030204" pitchFamily="18" charset="0"/>
                                <a:ea typeface="华文宋体" panose="02010600040101010101" pitchFamily="2" charset="-122"/>
                              </a:rPr>
                              <m:t>𝑛</m:t>
                            </m:r>
                          </m:sup>
                          <m:e>
                            <m:sSup>
                              <m:sSupPr>
                                <m:ctrlPr>
                                  <a:rPr lang="en-US" altLang="zh-CN" b="0" i="1" smtClean="0">
                                    <a:solidFill>
                                      <a:srgbClr val="111111"/>
                                    </a:solidFill>
                                    <a:latin typeface="Cambria Math" panose="02040503050406030204" pitchFamily="18" charset="0"/>
                                    <a:ea typeface="华文宋体" panose="02010600040101010101" pitchFamily="2" charset="-122"/>
                                  </a:rPr>
                                </m:ctrlPr>
                              </m:sSupPr>
                              <m:e>
                                <m:d>
                                  <m:dPr>
                                    <m:ctrlPr>
                                      <a:rPr lang="en-US" altLang="zh-CN" b="0" i="1" smtClean="0">
                                        <a:solidFill>
                                          <a:srgbClr val="111111"/>
                                        </a:solidFill>
                                        <a:latin typeface="Cambria Math" panose="02040503050406030204" pitchFamily="18" charset="0"/>
                                        <a:ea typeface="华文宋体" panose="02010600040101010101" pitchFamily="2" charset="-122"/>
                                      </a:rPr>
                                    </m:ctrlPr>
                                  </m:dPr>
                                  <m:e>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𝑇</m:t>
                                        </m:r>
                                      </m:e>
                                      <m:sub>
                                        <m:r>
                                          <a:rPr lang="en-US" altLang="zh-CN" b="0" i="1" smtClean="0">
                                            <a:solidFill>
                                              <a:srgbClr val="111111"/>
                                            </a:solidFill>
                                            <a:latin typeface="Cambria Math" panose="02040503050406030204" pitchFamily="18" charset="0"/>
                                            <a:ea typeface="华文宋体" panose="02010600040101010101" pitchFamily="2" charset="-122"/>
                                          </a:rPr>
                                          <m:t>𝑖</m:t>
                                        </m:r>
                                      </m:sub>
                                    </m:sSub>
                                    <m:r>
                                      <a:rPr lang="en-US" altLang="zh-CN" b="0" i="1" smtClean="0">
                                        <a:solidFill>
                                          <a:srgbClr val="111111"/>
                                        </a:solidFill>
                                        <a:latin typeface="Cambria Math" panose="02040503050406030204" pitchFamily="18" charset="0"/>
                                        <a:ea typeface="华文宋体" panose="02010600040101010101" pitchFamily="2" charset="-122"/>
                                      </a:rPr>
                                      <m:t>−</m:t>
                                    </m:r>
                                    <m:sSub>
                                      <m:sSubPr>
                                        <m:ctrlPr>
                                          <a:rPr lang="en-US" altLang="zh-CN" b="0" i="1" smtClean="0">
                                            <a:solidFill>
                                              <a:srgbClr val="111111"/>
                                            </a:solidFill>
                                            <a:latin typeface="Cambria Math" panose="02040503050406030204" pitchFamily="18" charset="0"/>
                                            <a:ea typeface="华文宋体" panose="02010600040101010101" pitchFamily="2" charset="-122"/>
                                          </a:rPr>
                                        </m:ctrlPr>
                                      </m:sSubPr>
                                      <m:e>
                                        <m:r>
                                          <a:rPr lang="en-US" altLang="zh-CN" b="0" i="1" smtClean="0">
                                            <a:solidFill>
                                              <a:srgbClr val="111111"/>
                                            </a:solidFill>
                                            <a:latin typeface="Cambria Math" panose="02040503050406030204" pitchFamily="18" charset="0"/>
                                            <a:ea typeface="华文宋体" panose="02010600040101010101" pitchFamily="2" charset="-122"/>
                                          </a:rPr>
                                          <m:t>𝑆</m:t>
                                        </m:r>
                                      </m:e>
                                      <m:sub>
                                        <m:r>
                                          <a:rPr lang="en-US" altLang="zh-CN" b="0" i="1" smtClean="0">
                                            <a:solidFill>
                                              <a:srgbClr val="111111"/>
                                            </a:solidFill>
                                            <a:latin typeface="Cambria Math" panose="02040503050406030204" pitchFamily="18" charset="0"/>
                                            <a:ea typeface="华文宋体" panose="02010600040101010101" pitchFamily="2" charset="-122"/>
                                          </a:rPr>
                                          <m:t>𝑖</m:t>
                                        </m:r>
                                      </m:sub>
                                    </m:sSub>
                                  </m:e>
                                </m:d>
                              </m:e>
                              <m:sup>
                                <m:r>
                                  <a:rPr lang="en-US" altLang="zh-CN" b="0" i="1" smtClean="0">
                                    <a:solidFill>
                                      <a:srgbClr val="111111"/>
                                    </a:solidFill>
                                    <a:latin typeface="Cambria Math" panose="02040503050406030204" pitchFamily="18" charset="0"/>
                                    <a:ea typeface="华文宋体" panose="02010600040101010101" pitchFamily="2" charset="-122"/>
                                  </a:rPr>
                                  <m:t>2</m:t>
                                </m:r>
                              </m:sup>
                            </m:sSup>
                          </m:e>
                        </m:nary>
                      </m:e>
                    </m:rad>
                  </m:oMath>
                </a14:m>
                <a:endParaRPr lang="zh-CN" altLang="en-US" dirty="0"/>
              </a:p>
            </p:txBody>
          </p:sp>
        </mc:Choice>
        <mc:Fallback xmlns="">
          <p:sp>
            <p:nvSpPr>
              <p:cNvPr id="15" name="文本框 14">
                <a:extLst>
                  <a:ext uri="{FF2B5EF4-FFF2-40B4-BE49-F238E27FC236}">
                    <a16:creationId xmlns:a16="http://schemas.microsoft.com/office/drawing/2014/main" id="{7943EB01-D926-77A4-A243-DF3A023AD05D}"/>
                  </a:ext>
                </a:extLst>
              </p:cNvPr>
              <p:cNvSpPr txBox="1">
                <a:spLocks noRot="1" noChangeAspect="1" noMove="1" noResize="1" noEditPoints="1" noAdjustHandles="1" noChangeArrowheads="1" noChangeShapeType="1" noTextEdit="1"/>
              </p:cNvSpPr>
              <p:nvPr/>
            </p:nvSpPr>
            <p:spPr>
              <a:xfrm>
                <a:off x="344009" y="925521"/>
                <a:ext cx="8598023" cy="427746"/>
              </a:xfrm>
              <a:prstGeom prst="rect">
                <a:avLst/>
              </a:prstGeom>
              <a:blipFill>
                <a:blip r:embed="rId5"/>
                <a:stretch>
                  <a:fillRect l="-567" t="-92857" b="-158571"/>
                </a:stretch>
              </a:blipFill>
              <a:ln w="12700" cap="flat">
                <a:noFill/>
                <a:miter lim="400000"/>
              </a:ln>
              <a:effectLst/>
            </p:spPr>
            <p:txBody>
              <a:bodyPr/>
              <a:lstStyle/>
              <a:p>
                <a:r>
                  <a:rPr lang="zh-CN" altLang="en-US">
                    <a:noFill/>
                  </a:rPr>
                  <a:t> </a:t>
                </a:r>
              </a:p>
            </p:txBody>
          </p:sp>
        </mc:Fallback>
      </mc:AlternateContent>
      <p:cxnSp>
        <p:nvCxnSpPr>
          <p:cNvPr id="17" name="直接连接符 16">
            <a:extLst>
              <a:ext uri="{FF2B5EF4-FFF2-40B4-BE49-F238E27FC236}">
                <a16:creationId xmlns:a16="http://schemas.microsoft.com/office/drawing/2014/main" id="{7244F381-2464-09A3-27E8-FBC9C67747A2}"/>
              </a:ext>
            </a:extLst>
          </p:cNvPr>
          <p:cNvCxnSpPr>
            <a:cxnSpLocks/>
          </p:cNvCxnSpPr>
          <p:nvPr/>
        </p:nvCxnSpPr>
        <p:spPr>
          <a:xfrm>
            <a:off x="457201" y="3874695"/>
            <a:ext cx="433387" cy="318686"/>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E4DB37D-A790-DBF4-FB27-95F1362972EA}"/>
                  </a:ext>
                </a:extLst>
              </p:cNvPr>
              <p:cNvSpPr txBox="1"/>
              <p:nvPr/>
            </p:nvSpPr>
            <p:spPr>
              <a:xfrm>
                <a:off x="428394" y="3959933"/>
                <a:ext cx="24311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1200" b="0" i="1" dirty="0" smtClean="0">
                              <a:solidFill>
                                <a:srgbClr val="111111"/>
                              </a:solidFill>
                              <a:latin typeface="Cambria Math" panose="02040503050406030204" pitchFamily="18" charset="0"/>
                              <a:ea typeface="华文宋体" panose="02010600040101010101" pitchFamily="2" charset="-122"/>
                            </a:rPr>
                          </m:ctrlPr>
                        </m:sSubPr>
                        <m:e>
                          <m:r>
                            <a:rPr lang="en-US" altLang="zh-CN" sz="1200" b="0" i="1" dirty="0" smtClean="0">
                              <a:solidFill>
                                <a:srgbClr val="111111"/>
                              </a:solidFill>
                              <a:latin typeface="Cambria Math" panose="02040503050406030204" pitchFamily="18" charset="0"/>
                              <a:ea typeface="华文宋体" panose="02010600040101010101" pitchFamily="2" charset="-122"/>
                            </a:rPr>
                            <m:t>𝛽</m:t>
                          </m:r>
                        </m:e>
                        <m:sub>
                          <m:r>
                            <a:rPr lang="en-US" altLang="zh-CN" sz="1200" b="0" i="1" dirty="0" smtClean="0">
                              <a:solidFill>
                                <a:srgbClr val="111111"/>
                              </a:solidFill>
                              <a:latin typeface="Cambria Math" panose="02040503050406030204" pitchFamily="18" charset="0"/>
                              <a:ea typeface="华文宋体" panose="02010600040101010101" pitchFamily="2" charset="-122"/>
                            </a:rPr>
                            <m:t>𝑖</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EE4DB37D-A790-DBF4-FB27-95F1362972EA}"/>
                  </a:ext>
                </a:extLst>
              </p:cNvPr>
              <p:cNvSpPr txBox="1">
                <a:spLocks noRot="1" noChangeAspect="1" noMove="1" noResize="1" noEditPoints="1" noAdjustHandles="1" noChangeArrowheads="1" noChangeShapeType="1" noTextEdit="1"/>
              </p:cNvSpPr>
              <p:nvPr/>
            </p:nvSpPr>
            <p:spPr>
              <a:xfrm>
                <a:off x="428394" y="3959933"/>
                <a:ext cx="243119" cy="276999"/>
              </a:xfrm>
              <a:prstGeom prst="rect">
                <a:avLst/>
              </a:prstGeom>
              <a:blipFill>
                <a:blip r:embed="rId6"/>
                <a:stretch>
                  <a:fillRect r="-5000" b="-6667"/>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BC926B6-34F9-50D2-7EBD-56B470948B56}"/>
                  </a:ext>
                </a:extLst>
              </p:cNvPr>
              <p:cNvSpPr txBox="1"/>
              <p:nvPr/>
            </p:nvSpPr>
            <p:spPr>
              <a:xfrm>
                <a:off x="640303" y="3823993"/>
                <a:ext cx="26670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rgbClr val="111111"/>
                          </a:solidFill>
                          <a:latin typeface="Cambria Math" panose="02040503050406030204" pitchFamily="18" charset="0"/>
                          <a:ea typeface="华文宋体" panose="02010600040101010101" pitchFamily="2" charset="-122"/>
                        </a:rPr>
                        <m:t>𝑎</m:t>
                      </m:r>
                    </m:oMath>
                  </m:oMathPara>
                </a14:m>
                <a:endParaRPr lang="zh-CN" altLang="en-US" sz="1600" dirty="0"/>
              </a:p>
            </p:txBody>
          </p:sp>
        </mc:Choice>
        <mc:Fallback xmlns="">
          <p:sp>
            <p:nvSpPr>
              <p:cNvPr id="27" name="文本框 26">
                <a:extLst>
                  <a:ext uri="{FF2B5EF4-FFF2-40B4-BE49-F238E27FC236}">
                    <a16:creationId xmlns:a16="http://schemas.microsoft.com/office/drawing/2014/main" id="{3BC926B6-34F9-50D2-7EBD-56B470948B56}"/>
                  </a:ext>
                </a:extLst>
              </p:cNvPr>
              <p:cNvSpPr txBox="1">
                <a:spLocks noRot="1" noChangeAspect="1" noMove="1" noResize="1" noEditPoints="1" noAdjustHandles="1" noChangeArrowheads="1" noChangeShapeType="1" noTextEdit="1"/>
              </p:cNvSpPr>
              <p:nvPr/>
            </p:nvSpPr>
            <p:spPr>
              <a:xfrm>
                <a:off x="640303" y="3823993"/>
                <a:ext cx="266700" cy="276999"/>
              </a:xfrm>
              <a:prstGeom prst="rect">
                <a:avLst/>
              </a:prstGeom>
              <a:blipFill>
                <a:blip r:embed="rId7"/>
                <a:stretch>
                  <a:fillRect/>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4043050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B8DD5-3BA1-A0CE-CDDF-07092DBA91E9}"/>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符号近似聚合索引技术</a:t>
            </a:r>
            <a:r>
              <a:rPr lang="en-US" altLang="zh-CN" b="1" dirty="0">
                <a:latin typeface="华文宋体" panose="02010600040101010101" pitchFamily="2" charset="-122"/>
                <a:ea typeface="华文宋体" panose="02010600040101010101" pitchFamily="2" charset="-122"/>
              </a:rPr>
              <a:t>(</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iSAX</a:t>
            </a:r>
            <a:r>
              <a:rPr lang="en-US" altLang="zh-CN" b="1" dirty="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B342DEA8-8D08-3A6D-8F5D-CA5463C936A3}"/>
              </a:ext>
            </a:extLst>
          </p:cNvPr>
          <p:cNvSpPr>
            <a:spLocks noGrp="1"/>
          </p:cNvSpPr>
          <p:nvPr>
            <p:ph type="sldNum" sz="quarter" idx="2"/>
          </p:nvPr>
        </p:nvSpPr>
        <p:spPr/>
        <p:txBody>
          <a:bodyPr/>
          <a:lstStyle/>
          <a:p>
            <a:fld id="{86CB4B4D-7CA3-9044-876B-883B54F8677D}" type="slidenum">
              <a:rPr lang="en-US" altLang="zh-CN" smtClean="0"/>
              <a:t>19</a:t>
            </a:fld>
            <a:endParaRPr lang="zh-CN" altLang="en-US" dirty="0"/>
          </a:p>
        </p:txBody>
      </p:sp>
      <p:sp>
        <p:nvSpPr>
          <p:cNvPr id="6" name="文本框 5">
            <a:extLst>
              <a:ext uri="{FF2B5EF4-FFF2-40B4-BE49-F238E27FC236}">
                <a16:creationId xmlns:a16="http://schemas.microsoft.com/office/drawing/2014/main" id="{E527C9E1-CF3A-8CDB-D87E-F08A6084FBC3}"/>
              </a:ext>
            </a:extLst>
          </p:cNvPr>
          <p:cNvSpPr txBox="1"/>
          <p:nvPr/>
        </p:nvSpPr>
        <p:spPr>
          <a:xfrm>
            <a:off x="457201" y="914400"/>
            <a:ext cx="8229601"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Arial"/>
              </a:rPr>
              <a:t>iSAX</a:t>
            </a:r>
            <a:r>
              <a:rPr lang="zh-CN" altLang="en-US" dirty="0">
                <a:solidFill>
                  <a:srgbClr val="111111"/>
                </a:solidFill>
                <a:latin typeface="华文宋体" panose="02010600040101010101" pitchFamily="2" charset="-122"/>
                <a:ea typeface="华文宋体" panose="02010600040101010101" pitchFamily="2" charset="-122"/>
              </a:rPr>
              <a:t>是一个树形结构，由根节点、内部节点、和叶子节点组成。</a:t>
            </a:r>
            <a:endParaRPr lang="en-US" altLang="zh-CN" dirty="0">
              <a:solidFill>
                <a:srgbClr val="111111"/>
              </a:solidFill>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solidFill>
                  <a:srgbClr val="111111"/>
                </a:solidFill>
                <a:latin typeface="华文宋体" panose="02010600040101010101" pitchFamily="2" charset="-122"/>
                <a:ea typeface="华文宋体" panose="02010600040101010101" pitchFamily="2" charset="-122"/>
              </a:rPr>
              <a:t>根节点代表整个 </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 </a:t>
            </a:r>
            <a:r>
              <a:rPr lang="zh-CN" altLang="en-US" dirty="0">
                <a:solidFill>
                  <a:srgbClr val="111111"/>
                </a:solidFill>
                <a:latin typeface="华文宋体" panose="02010600040101010101" pitchFamily="2" charset="-122"/>
                <a:ea typeface="华文宋体" panose="02010600040101010101" pitchFamily="2" charset="-122"/>
              </a:rPr>
              <a:t>空间。</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内部节点对应于来自所有段的公共 </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 </a:t>
            </a:r>
            <a:r>
              <a:rPr lang="zh-CN" altLang="en-US" dirty="0">
                <a:solidFill>
                  <a:srgbClr val="111111"/>
                </a:solidFill>
                <a:latin typeface="华文宋体" panose="02010600040101010101" pitchFamily="2" charset="-122"/>
                <a:ea typeface="华文宋体" panose="02010600040101010101" pitchFamily="2" charset="-122"/>
              </a:rPr>
              <a:t>前缀，存放在内存中，并缓冲部分叶节点数据。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叶子节点存放在磁盘中，存储时间序列数据</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表示和其原始数据对应的磁盘位置。</a:t>
            </a:r>
            <a:endParaRPr lang="en-US" altLang="zh-CN" dirty="0">
              <a:solidFill>
                <a:srgbClr val="111111"/>
              </a:solidFill>
              <a:latin typeface="华文宋体" panose="02010600040101010101" pitchFamily="2" charset="-122"/>
              <a:ea typeface="华文宋体" panose="02010600040101010101" pitchFamily="2" charset="-122"/>
            </a:endParaRPr>
          </a:p>
        </p:txBody>
      </p:sp>
      <p:pic>
        <p:nvPicPr>
          <p:cNvPr id="7" name="图片 6">
            <a:extLst>
              <a:ext uri="{FF2B5EF4-FFF2-40B4-BE49-F238E27FC236}">
                <a16:creationId xmlns:a16="http://schemas.microsoft.com/office/drawing/2014/main" id="{1C565BC6-CC32-32C5-863B-A3DF09E7F350}"/>
              </a:ext>
            </a:extLst>
          </p:cNvPr>
          <p:cNvPicPr>
            <a:picLocks noChangeAspect="1"/>
          </p:cNvPicPr>
          <p:nvPr/>
        </p:nvPicPr>
        <p:blipFill rotWithShape="1">
          <a:blip r:embed="rId2"/>
          <a:srcRect t="2144"/>
          <a:stretch/>
        </p:blipFill>
        <p:spPr>
          <a:xfrm>
            <a:off x="869851" y="3103730"/>
            <a:ext cx="7102455" cy="3072401"/>
          </a:xfrm>
          <a:prstGeom prst="rect">
            <a:avLst/>
          </a:prstGeom>
        </p:spPr>
      </p:pic>
      <p:sp>
        <p:nvSpPr>
          <p:cNvPr id="8" name="文本框 7">
            <a:extLst>
              <a:ext uri="{FF2B5EF4-FFF2-40B4-BE49-F238E27FC236}">
                <a16:creationId xmlns:a16="http://schemas.microsoft.com/office/drawing/2014/main" id="{F87F9A0C-A218-BB23-95B5-020B2246B952}"/>
              </a:ext>
            </a:extLst>
          </p:cNvPr>
          <p:cNvSpPr txBox="1"/>
          <p:nvPr/>
        </p:nvSpPr>
        <p:spPr>
          <a:xfrm>
            <a:off x="2822758" y="6176131"/>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6</a:t>
            </a:r>
            <a:r>
              <a:rPr lang="zh-CN" altLang="en-US" sz="1400" dirty="0">
                <a:latin typeface="华文宋体" panose="02010600040101010101" pitchFamily="2" charset="-122"/>
                <a:ea typeface="华文宋体" panose="02010600040101010101" pitchFamily="2" charset="-122"/>
              </a:rPr>
              <a:t>：符号近似聚合索引示意图</a:t>
            </a:r>
          </a:p>
        </p:txBody>
      </p:sp>
    </p:spTree>
    <p:extLst>
      <p:ext uri="{BB962C8B-B14F-4D97-AF65-F5344CB8AC3E}">
        <p14:creationId xmlns:p14="http://schemas.microsoft.com/office/powerpoint/2010/main" val="1805341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FDA0EC-7214-3B67-1317-690B3E5CE6E8}"/>
              </a:ext>
            </a:extLst>
          </p:cNvPr>
          <p:cNvSpPr>
            <a:spLocks noGrp="1"/>
          </p:cNvSpPr>
          <p:nvPr>
            <p:ph type="body" sz="quarter" idx="11"/>
          </p:nvPr>
        </p:nvSpPr>
        <p:spPr>
          <a:xfrm>
            <a:off x="457201" y="1013273"/>
            <a:ext cx="8194192" cy="4508637"/>
          </a:xfrm>
        </p:spPr>
        <p:txBody>
          <a:bodyPr/>
          <a:lstStyle/>
          <a:p>
            <a:r>
              <a:rPr lang="zh-CN" altLang="en-US" dirty="0">
                <a:latin typeface="华文宋体" panose="02010600040101010101" pitchFamily="2" charset="-122"/>
                <a:ea typeface="华文宋体" panose="02010600040101010101" pitchFamily="2" charset="-122"/>
                <a:hlinkClick r:id="rId3" action="ppaction://hlinksldjump"/>
              </a:rPr>
              <a:t>引言</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4" action="ppaction://hlinksldjump"/>
              </a:rPr>
              <a:t>时间序列相似性度量</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5" action="ppaction://hlinksldjump"/>
              </a:rPr>
              <a:t>时间序列查找</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6" action="ppaction://hlinksldjump"/>
              </a:rPr>
              <a:t>时间序列预测</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7" action="ppaction://hlinksldjump"/>
              </a:rPr>
              <a:t>时间序列分类</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8" action="ppaction://hlinksldjump"/>
              </a:rPr>
              <a:t>时间序列聚类</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9" action="ppaction://hlinksldjump"/>
              </a:rPr>
              <a:t>时间序列异常检测</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10" action="ppaction://hlinksldjump"/>
              </a:rPr>
              <a:t>时间序列数据库</a:t>
            </a:r>
            <a:endParaRPr lang="en-US" altLang="zh-CN" dirty="0">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hlinkClick r:id="rId11" action="ppaction://hlinksldjump"/>
              </a:rPr>
              <a:t>时间序列智能运维</a:t>
            </a:r>
            <a:endParaRPr lang="en-US" altLang="zh-CN"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47CC2045-706D-1FEA-59BA-05500E8F4DC7}"/>
              </a:ext>
            </a:extLst>
          </p:cNvPr>
          <p:cNvSpPr>
            <a:spLocks noGrp="1"/>
          </p:cNvSpPr>
          <p:nvPr>
            <p:ph type="sldNum" sz="quarter" idx="2"/>
          </p:nvPr>
        </p:nvSpPr>
        <p:spPr/>
        <p:txBody>
          <a:bodyPr/>
          <a:lstStyle/>
          <a:p>
            <a:fld id="{86CB4B4D-7CA3-9044-876B-883B54F8677D}" type="slidenum">
              <a:rPr lang="en-US" altLang="zh-CN" smtClean="0"/>
              <a:t>2</a:t>
            </a:fld>
            <a:endParaRPr lang="zh-CN" altLang="en-US" dirty="0"/>
          </a:p>
        </p:txBody>
      </p:sp>
      <p:sp>
        <p:nvSpPr>
          <p:cNvPr id="4" name="标题 3">
            <a:extLst>
              <a:ext uri="{FF2B5EF4-FFF2-40B4-BE49-F238E27FC236}">
                <a16:creationId xmlns:a16="http://schemas.microsoft.com/office/drawing/2014/main" id="{2E533D7D-222F-F7E9-05F1-9698F9694AD0}"/>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大纲</a:t>
            </a:r>
          </a:p>
        </p:txBody>
      </p:sp>
    </p:spTree>
    <p:extLst>
      <p:ext uri="{BB962C8B-B14F-4D97-AF65-F5344CB8AC3E}">
        <p14:creationId xmlns:p14="http://schemas.microsoft.com/office/powerpoint/2010/main" val="275182270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D941E-C538-EEB8-289B-4D53603BA491}"/>
              </a:ext>
            </a:extLst>
          </p:cNvPr>
          <p:cNvSpPr>
            <a:spLocks noGrp="1"/>
          </p:cNvSpPr>
          <p:nvPr>
            <p:ph type="title"/>
          </p:nvPr>
        </p:nvSpPr>
        <p:spPr/>
        <p:txBody>
          <a:bodyPr>
            <a:normAutofit fontScale="90000"/>
          </a:bodyPr>
          <a:lstStyle/>
          <a:p>
            <a:r>
              <a:rPr lang="en-US" altLang="zh-CN" sz="3200" dirty="0" err="1">
                <a:latin typeface="Times New Roman" panose="02020603050405020304" pitchFamily="18" charset="0"/>
                <a:ea typeface="华文宋体" panose="02010600040101010101" pitchFamily="2" charset="-122"/>
                <a:cs typeface="Times New Roman" panose="02020603050405020304" pitchFamily="18" charset="0"/>
              </a:rPr>
              <a:t>iSAX</a:t>
            </a:r>
            <a:r>
              <a:rPr lang="zh-CN" altLang="en-US" sz="3200" b="1" dirty="0">
                <a:latin typeface="华文宋体" panose="02010600040101010101" pitchFamily="2" charset="-122"/>
                <a:ea typeface="华文宋体" panose="02010600040101010101" pitchFamily="2" charset="-122"/>
                <a:cs typeface="Times New Roman" panose="02020603050405020304" pitchFamily="18" charset="0"/>
              </a:rPr>
              <a:t>插入</a:t>
            </a:r>
            <a:endParaRPr lang="zh-CN" altLang="en-US" dirty="0"/>
          </a:p>
        </p:txBody>
      </p:sp>
      <p:sp>
        <p:nvSpPr>
          <p:cNvPr id="3" name="灯片编号占位符 2">
            <a:extLst>
              <a:ext uri="{FF2B5EF4-FFF2-40B4-BE49-F238E27FC236}">
                <a16:creationId xmlns:a16="http://schemas.microsoft.com/office/drawing/2014/main" id="{E93DADC5-E4AB-E7B9-0AE3-675C1485A782}"/>
              </a:ext>
            </a:extLst>
          </p:cNvPr>
          <p:cNvSpPr>
            <a:spLocks noGrp="1"/>
          </p:cNvSpPr>
          <p:nvPr>
            <p:ph type="sldNum" sz="quarter" idx="2"/>
          </p:nvPr>
        </p:nvSpPr>
        <p:spPr/>
        <p:txBody>
          <a:bodyPr/>
          <a:lstStyle/>
          <a:p>
            <a:fld id="{86CB4B4D-7CA3-9044-876B-883B54F8677D}" type="slidenum">
              <a:rPr lang="en-US" altLang="zh-CN" smtClean="0"/>
              <a:t>20</a:t>
            </a:fld>
            <a:endParaRPr lang="zh-CN" altLang="en-US" dirty="0"/>
          </a:p>
        </p:txBody>
      </p:sp>
      <p:pic>
        <p:nvPicPr>
          <p:cNvPr id="4" name="图片 3">
            <a:extLst>
              <a:ext uri="{FF2B5EF4-FFF2-40B4-BE49-F238E27FC236}">
                <a16:creationId xmlns:a16="http://schemas.microsoft.com/office/drawing/2014/main" id="{A4633A55-EC56-B9C9-5BCA-4BAF015E8F24}"/>
              </a:ext>
            </a:extLst>
          </p:cNvPr>
          <p:cNvPicPr>
            <a:picLocks noChangeAspect="1"/>
          </p:cNvPicPr>
          <p:nvPr/>
        </p:nvPicPr>
        <p:blipFill rotWithShape="1">
          <a:blip r:embed="rId2"/>
          <a:srcRect l="2595"/>
          <a:stretch/>
        </p:blipFill>
        <p:spPr>
          <a:xfrm>
            <a:off x="2110963" y="2585329"/>
            <a:ext cx="4922074" cy="2937788"/>
          </a:xfrm>
          <a:prstGeom prst="rect">
            <a:avLst/>
          </a:prstGeom>
        </p:spPr>
      </p:pic>
      <p:sp>
        <p:nvSpPr>
          <p:cNvPr id="6" name="文本框 5">
            <a:extLst>
              <a:ext uri="{FF2B5EF4-FFF2-40B4-BE49-F238E27FC236}">
                <a16:creationId xmlns:a16="http://schemas.microsoft.com/office/drawing/2014/main" id="{E5239DFB-6FAB-5792-649E-7F5F1E488357}"/>
              </a:ext>
            </a:extLst>
          </p:cNvPr>
          <p:cNvSpPr txBox="1"/>
          <p:nvPr/>
        </p:nvSpPr>
        <p:spPr>
          <a:xfrm>
            <a:off x="457201" y="955329"/>
            <a:ext cx="8229600" cy="1714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当插入一个时间序列数据片段时，首先计算其</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值，然后从根节点出发，找到对应的内部节点，将该数据插入到内部节点的缓存中。内部节点的缓存满了会将数据刷新到叶子节点中。当一个叶子节点填满时，需要将这个叶子节点拆分成两个新叶子节点去存储相关数据，并生成两个内部节点。</a:t>
            </a:r>
            <a:endParaRPr lang="en-US" altLang="zh-CN" dirty="0">
              <a:solidFill>
                <a:srgbClr val="111111"/>
              </a:solidFill>
              <a:latin typeface="华文宋体" panose="02010600040101010101" pitchFamily="2" charset="-122"/>
              <a:ea typeface="华文宋体" panose="02010600040101010101" pitchFamily="2"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629606-8AB6-F589-6914-CAC0CA55470D}"/>
                  </a:ext>
                </a:extLst>
              </p:cNvPr>
              <p:cNvSpPr txBox="1"/>
              <p:nvPr/>
            </p:nvSpPr>
            <p:spPr>
              <a:xfrm>
                <a:off x="1208935" y="5460448"/>
                <a:ext cx="7047298" cy="10310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7</a:t>
                </a:r>
                <a:r>
                  <a:rPr lang="zh-CN" altLang="en-US" sz="1400" dirty="0">
                    <a:solidFill>
                      <a:srgbClr val="111111"/>
                    </a:solidFill>
                    <a:latin typeface="华文宋体" panose="02010600040101010101" pitchFamily="2" charset="-122"/>
                    <a:ea typeface="华文宋体" panose="02010600040101010101" pitchFamily="2" charset="-122"/>
                  </a:rPr>
                  <a:t>：向索引结构插入</a:t>
                </a:r>
                <a14:m>
                  <m:oMath xmlns:m="http://schemas.openxmlformats.org/officeDocument/2006/math">
                    <m:sSub>
                      <m:sSubPr>
                        <m:ctrlPr>
                          <a:rPr lang="en-US" altLang="zh-CN" sz="1400" b="0" i="1" smtClean="0">
                            <a:solidFill>
                              <a:srgbClr val="111111"/>
                            </a:solidFill>
                            <a:latin typeface="Cambria Math" panose="02040503050406030204" pitchFamily="18" charset="0"/>
                            <a:ea typeface="华文宋体" panose="02010600040101010101" pitchFamily="2" charset="-122"/>
                          </a:rPr>
                        </m:ctrlPr>
                      </m:sSubPr>
                      <m:e>
                        <m:r>
                          <a:rPr lang="en-US" altLang="zh-CN" sz="1400" b="0" i="1" smtClean="0">
                            <a:solidFill>
                              <a:srgbClr val="111111"/>
                            </a:solidFill>
                            <a:latin typeface="Cambria Math" panose="02040503050406030204" pitchFamily="18" charset="0"/>
                            <a:ea typeface="华文宋体" panose="02010600040101010101" pitchFamily="2" charset="-122"/>
                          </a:rPr>
                          <m:t>𝑆</m:t>
                        </m:r>
                      </m:e>
                      <m:sub>
                        <m:r>
                          <a:rPr lang="en-US" altLang="zh-CN" sz="1400" b="0" i="1" smtClean="0">
                            <a:solidFill>
                              <a:srgbClr val="111111"/>
                            </a:solidFill>
                            <a:latin typeface="Cambria Math" panose="02040503050406030204" pitchFamily="18" charset="0"/>
                            <a:ea typeface="华文宋体" panose="02010600040101010101" pitchFamily="2" charset="-122"/>
                          </a:rPr>
                          <m:t>𝑖</m:t>
                        </m:r>
                      </m:sub>
                    </m:sSub>
                  </m:oMath>
                </a14:m>
                <a:r>
                  <a:rPr lang="zh-CN" altLang="en-US" sz="1400" dirty="0">
                    <a:solidFill>
                      <a:srgbClr val="111111"/>
                    </a:solidFill>
                    <a:latin typeface="华文宋体" panose="02010600040101010101" pitchFamily="2" charset="-122"/>
                    <a:ea typeface="华文宋体" panose="02010600040101010101" pitchFamily="2" charset="-122"/>
                  </a:rPr>
                  <a:t>过程示意图，此时最左边和最右边内部节点缓存已满，需要刷新到叶子节点中。刷新后，内部节点</a:t>
                </a:r>
                <a:r>
                  <a:rPr lang="en-US" altLang="zh-CN" sz="1400" dirty="0">
                    <a:solidFill>
                      <a:srgbClr val="111111"/>
                    </a:solidFill>
                    <a:latin typeface="华文宋体" panose="02010600040101010101" pitchFamily="2" charset="-122"/>
                    <a:ea typeface="华文宋体" panose="02010600040101010101" pitchFamily="2" charset="-122"/>
                  </a:rPr>
                  <a:t> [0*, 0*, 0*]</a:t>
                </a:r>
                <a:r>
                  <a:rPr lang="zh-CN" altLang="en-US" sz="1400" dirty="0">
                    <a:solidFill>
                      <a:srgbClr val="111111"/>
                    </a:solidFill>
                    <a:latin typeface="华文宋体" panose="02010600040101010101" pitchFamily="2" charset="-122"/>
                    <a:ea typeface="华文宋体" panose="02010600040101010101" pitchFamily="2" charset="-122"/>
                  </a:rPr>
                  <a:t>对应的叶子节点满，导致需要分裂成两个新内部节点</a:t>
                </a:r>
                <a:r>
                  <a:rPr lang="en-US" altLang="zh-CN" sz="1400" dirty="0">
                    <a:solidFill>
                      <a:srgbClr val="111111"/>
                    </a:solidFill>
                    <a:latin typeface="华文宋体" panose="02010600040101010101" pitchFamily="2" charset="-122"/>
                    <a:ea typeface="华文宋体" panose="02010600040101010101" pitchFamily="2" charset="-122"/>
                  </a:rPr>
                  <a:t> [0*, 00, 0*] </a:t>
                </a:r>
                <a:r>
                  <a:rPr lang="zh-CN" altLang="en-US" sz="1400" dirty="0">
                    <a:solidFill>
                      <a:srgbClr val="111111"/>
                    </a:solidFill>
                    <a:latin typeface="华文宋体" panose="02010600040101010101" pitchFamily="2" charset="-122"/>
                    <a:ea typeface="华文宋体" panose="02010600040101010101" pitchFamily="2" charset="-122"/>
                  </a:rPr>
                  <a:t>和</a:t>
                </a:r>
                <a:r>
                  <a:rPr lang="en-US" altLang="zh-CN" sz="1400" dirty="0">
                    <a:solidFill>
                      <a:srgbClr val="111111"/>
                    </a:solidFill>
                    <a:latin typeface="华文宋体" panose="02010600040101010101" pitchFamily="2" charset="-122"/>
                    <a:ea typeface="华文宋体" panose="02010600040101010101" pitchFamily="2" charset="-122"/>
                  </a:rPr>
                  <a:t>[0*, 01, 0*]</a:t>
                </a:r>
                <a:r>
                  <a:rPr lang="zh-CN" altLang="en-US" sz="1400" dirty="0">
                    <a:solidFill>
                      <a:srgbClr val="111111"/>
                    </a:solidFill>
                    <a:latin typeface="华文宋体" panose="02010600040101010101" pitchFamily="2" charset="-122"/>
                    <a:ea typeface="华文宋体" panose="02010600040101010101" pitchFamily="2" charset="-122"/>
                  </a:rPr>
                  <a:t>。新的叶子节点同样需要分配空间去存储新的数据。</a:t>
                </a:r>
                <a:endParaRPr lang="en-US" altLang="zh-CN" sz="1400" dirty="0">
                  <a:solidFill>
                    <a:srgbClr val="111111"/>
                  </a:solidFill>
                  <a:latin typeface="华文宋体" panose="02010600040101010101" pitchFamily="2" charset="-122"/>
                  <a:ea typeface="华文宋体" panose="02010600040101010101" pitchFamily="2" charset="-122"/>
                </a:endParaRPr>
              </a:p>
            </p:txBody>
          </p:sp>
        </mc:Choice>
        <mc:Fallback xmlns="">
          <p:sp>
            <p:nvSpPr>
              <p:cNvPr id="8" name="文本框 7">
                <a:extLst>
                  <a:ext uri="{FF2B5EF4-FFF2-40B4-BE49-F238E27FC236}">
                    <a16:creationId xmlns:a16="http://schemas.microsoft.com/office/drawing/2014/main" id="{22629606-8AB6-F589-6914-CAC0CA55470D}"/>
                  </a:ext>
                </a:extLst>
              </p:cNvPr>
              <p:cNvSpPr txBox="1">
                <a:spLocks noRot="1" noChangeAspect="1" noMove="1" noResize="1" noEditPoints="1" noAdjustHandles="1" noChangeArrowheads="1" noChangeShapeType="1" noTextEdit="1"/>
              </p:cNvSpPr>
              <p:nvPr/>
            </p:nvSpPr>
            <p:spPr>
              <a:xfrm>
                <a:off x="1208935" y="5460448"/>
                <a:ext cx="7047298" cy="1031051"/>
              </a:xfrm>
              <a:prstGeom prst="rect">
                <a:avLst/>
              </a:prstGeom>
              <a:blipFill>
                <a:blip r:embed="rId3"/>
                <a:stretch>
                  <a:fillRect b="-4734"/>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4800272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A05119-E5F4-69AE-C33F-5B94B3F93B98}"/>
              </a:ext>
            </a:extLst>
          </p:cNvPr>
          <p:cNvSpPr>
            <a:spLocks noGrp="1"/>
          </p:cNvSpPr>
          <p:nvPr>
            <p:ph type="title"/>
          </p:nvPr>
        </p:nvSpPr>
        <p:spPr/>
        <p:txBody>
          <a:bodyPr>
            <a:normAutofit/>
          </a:bodyPr>
          <a:lstStyle/>
          <a:p>
            <a:r>
              <a:rPr lang="en-US" altLang="zh-CN" sz="2700" dirty="0" err="1">
                <a:latin typeface="Times New Roman" panose="02020603050405020304" pitchFamily="18" charset="0"/>
                <a:ea typeface="华文宋体" panose="02010600040101010101" pitchFamily="2" charset="-122"/>
                <a:cs typeface="Times New Roman" panose="02020603050405020304" pitchFamily="18" charset="0"/>
              </a:rPr>
              <a:t>iSAX</a:t>
            </a:r>
            <a:r>
              <a:rPr lang="zh-CN" altLang="en-US" sz="2700" b="1" dirty="0">
                <a:latin typeface="华文宋体" panose="02010600040101010101" pitchFamily="2" charset="-122"/>
                <a:ea typeface="华文宋体" panose="02010600040101010101" pitchFamily="2" charset="-122"/>
                <a:cs typeface="Times New Roman" panose="02020603050405020304" pitchFamily="18" charset="0"/>
              </a:rPr>
              <a:t>查找</a:t>
            </a:r>
            <a:endParaRPr lang="zh-CN" altLang="en-US" sz="2700" b="1"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B0F2D3E4-A126-648A-26BD-19BAA44A073A}"/>
              </a:ext>
            </a:extLst>
          </p:cNvPr>
          <p:cNvSpPr>
            <a:spLocks noGrp="1"/>
          </p:cNvSpPr>
          <p:nvPr>
            <p:ph type="sldNum" sz="quarter" idx="2"/>
          </p:nvPr>
        </p:nvSpPr>
        <p:spPr/>
        <p:txBody>
          <a:bodyPr/>
          <a:lstStyle/>
          <a:p>
            <a:fld id="{86CB4B4D-7CA3-9044-876B-883B54F8677D}" type="slidenum">
              <a:rPr lang="en-US" altLang="zh-CN" smtClean="0"/>
              <a:t>21</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A2F5C01-88A0-8A20-543B-E165E0BC5544}"/>
                  </a:ext>
                </a:extLst>
              </p:cNvPr>
              <p:cNvSpPr txBox="1"/>
              <p:nvPr/>
            </p:nvSpPr>
            <p:spPr>
              <a:xfrm>
                <a:off x="457201" y="839661"/>
                <a:ext cx="8229600"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b="1" dirty="0">
                    <a:solidFill>
                      <a:srgbClr val="111111"/>
                    </a:solidFill>
                    <a:latin typeface="华文宋体" panose="02010600040101010101" pitchFamily="2" charset="-122"/>
                    <a:ea typeface="华文宋体" panose="02010600040101010101" pitchFamily="2" charset="-122"/>
                  </a:rPr>
                  <a:t>近似查找</a:t>
                </a:r>
                <a:r>
                  <a:rPr lang="zh-CN" altLang="en-US" dirty="0">
                    <a:solidFill>
                      <a:srgbClr val="111111"/>
                    </a:solidFill>
                    <a:latin typeface="华文宋体" panose="02010600040101010101" pitchFamily="2" charset="-122"/>
                    <a:ea typeface="华文宋体" panose="02010600040101010101" pitchFamily="2" charset="-122"/>
                  </a:rPr>
                  <a:t>：两个相似的时间序列通常</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表示也相同。于是在索引中搜索与查询序列具有相同</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 </a:t>
                </a:r>
                <a:r>
                  <a:rPr lang="zh-CN" altLang="en-US" dirty="0">
                    <a:solidFill>
                      <a:srgbClr val="111111"/>
                    </a:solidFill>
                    <a:latin typeface="华文宋体" panose="02010600040101010101" pitchFamily="2" charset="-122"/>
                    <a:ea typeface="华文宋体" panose="02010600040101010101" pitchFamily="2" charset="-122"/>
                  </a:rPr>
                  <a:t>表示的叶子节点来获得近似结果；如果在索引中不存在该</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表示，则选择搜索过程中与查询时间序列数据</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SAX</a:t>
                </a:r>
                <a:r>
                  <a:rPr lang="zh-CN" altLang="en-US" dirty="0">
                    <a:solidFill>
                      <a:srgbClr val="111111"/>
                    </a:solidFill>
                    <a:latin typeface="华文宋体" panose="02010600040101010101" pitchFamily="2" charset="-122"/>
                    <a:ea typeface="华文宋体" panose="02010600040101010101" pitchFamily="2" charset="-122"/>
                  </a:rPr>
                  <a:t>表示最相邻的叶子节点。</a:t>
                </a:r>
                <a:endParaRPr lang="en-US" altLang="zh-CN" dirty="0">
                  <a:solidFill>
                    <a:srgbClr val="111111"/>
                  </a:solidFill>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b="1" dirty="0">
                    <a:solidFill>
                      <a:srgbClr val="111111"/>
                    </a:solidFill>
                    <a:latin typeface="华文宋体" panose="02010600040101010101" pitchFamily="2" charset="-122"/>
                    <a:ea typeface="华文宋体" panose="02010600040101010101" pitchFamily="2" charset="-122"/>
                  </a:rPr>
                  <a:t>精确查找</a:t>
                </a:r>
                <a:r>
                  <a:rPr lang="zh-CN" altLang="en-US" dirty="0">
                    <a:solidFill>
                      <a:srgbClr val="111111"/>
                    </a:solidFill>
                    <a:latin typeface="华文宋体" panose="02010600040101010101" pitchFamily="2" charset="-122"/>
                    <a:ea typeface="华文宋体" panose="02010600040101010101" pitchFamily="2" charset="-122"/>
                  </a:rPr>
                  <a:t>：使用广度搜索去遍历树节点，确定哪些叶子节点满足相似条件，然后与满足条件的每个叶子节点时间序列数据进行准确的相似度计算，以此确定与查询数据最相似的</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𝑘</m:t>
                    </m:r>
                  </m:oMath>
                </a14:m>
                <a:r>
                  <a:rPr lang="zh-CN" altLang="en-US" dirty="0">
                    <a:solidFill>
                      <a:srgbClr val="111111"/>
                    </a:solidFill>
                    <a:latin typeface="华文宋体" panose="02010600040101010101" pitchFamily="2" charset="-122"/>
                    <a:ea typeface="华文宋体" panose="02010600040101010101" pitchFamily="2" charset="-122"/>
                  </a:rPr>
                  <a:t>个数据。</a:t>
                </a:r>
                <a:endParaRPr lang="en-US" altLang="zh-CN" dirty="0">
                  <a:solidFill>
                    <a:srgbClr val="111111"/>
                  </a:solidFill>
                  <a:latin typeface="华文宋体" panose="02010600040101010101" pitchFamily="2" charset="-122"/>
                  <a:ea typeface="华文宋体" panose="02010600040101010101" pitchFamily="2" charset="-122"/>
                </a:endParaRPr>
              </a:p>
            </p:txBody>
          </p:sp>
        </mc:Choice>
        <mc:Fallback xmlns="">
          <p:sp>
            <p:nvSpPr>
              <p:cNvPr id="4" name="文本框 3">
                <a:extLst>
                  <a:ext uri="{FF2B5EF4-FFF2-40B4-BE49-F238E27FC236}">
                    <a16:creationId xmlns:a16="http://schemas.microsoft.com/office/drawing/2014/main" id="{CA2F5C01-88A0-8A20-543B-E165E0BC5544}"/>
                  </a:ext>
                </a:extLst>
              </p:cNvPr>
              <p:cNvSpPr txBox="1">
                <a:spLocks noRot="1" noChangeAspect="1" noMove="1" noResize="1" noEditPoints="1" noAdjustHandles="1" noChangeArrowheads="1" noChangeShapeType="1" noTextEdit="1"/>
              </p:cNvSpPr>
              <p:nvPr/>
            </p:nvSpPr>
            <p:spPr>
              <a:xfrm>
                <a:off x="457201" y="839661"/>
                <a:ext cx="8229600" cy="2585321"/>
              </a:xfrm>
              <a:prstGeom prst="rect">
                <a:avLst/>
              </a:prstGeom>
              <a:blipFill>
                <a:blip r:embed="rId2"/>
                <a:stretch>
                  <a:fillRect l="-1185" r="-370" b="-141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1217A0-DBA5-F37E-DE08-F063F47BC941}"/>
                  </a:ext>
                </a:extLst>
              </p:cNvPr>
              <p:cNvSpPr txBox="1"/>
              <p:nvPr/>
            </p:nvSpPr>
            <p:spPr>
              <a:xfrm>
                <a:off x="1752599" y="3892482"/>
                <a:ext cx="2179319" cy="276997"/>
              </a:xfrm>
              <a:prstGeom prst="rect">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𝑄𝑢𝑒𝑟𝑦</m:t>
                      </m:r>
                      <m:r>
                        <a:rPr lang="en-US" altLang="zh-CN" sz="1200" b="0" i="1" dirty="0" smtClean="0">
                          <a:latin typeface="Cambria Math" panose="02040503050406030204" pitchFamily="18" charset="0"/>
                        </a:rPr>
                        <m:t> 1:</m:t>
                      </m:r>
                      <m:r>
                        <a:rPr lang="en-US" altLang="zh-CN" sz="1200" i="1" dirty="0" smtClean="0">
                          <a:latin typeface="Cambria Math" panose="02040503050406030204" pitchFamily="18" charset="0"/>
                        </a:rPr>
                        <m:t>𝑆𝐴𝑋</m:t>
                      </m:r>
                      <m:d>
                        <m:dPr>
                          <m:ctrlPr>
                            <a:rPr lang="en-US" altLang="zh-CN" sz="1200" i="1" dirty="0" smtClean="0">
                              <a:latin typeface="Cambria Math" panose="02040503050406030204" pitchFamily="18" charset="0"/>
                            </a:rPr>
                          </m:ctrlPr>
                        </m:dPr>
                        <m:e>
                          <m:sSub>
                            <m:sSubPr>
                              <m:ctrlPr>
                                <a:rPr lang="en-US" altLang="zh-CN" sz="1200" b="0" i="1" dirty="0" smtClean="0">
                                  <a:latin typeface="Cambria Math" panose="02040503050406030204" pitchFamily="18" charset="0"/>
                                </a:rPr>
                              </m:ctrlPr>
                            </m:sSubPr>
                            <m:e>
                              <m:r>
                                <a:rPr lang="en-US" altLang="zh-CN" sz="1200" b="0" i="1" dirty="0" smtClean="0">
                                  <a:latin typeface="Cambria Math" panose="02040503050406030204" pitchFamily="18" charset="0"/>
                                </a:rPr>
                                <m:t>𝑄</m:t>
                              </m:r>
                            </m:e>
                            <m:sub>
                              <m:r>
                                <a:rPr lang="en-US" altLang="zh-CN" sz="1200" b="0" i="1" dirty="0" smtClean="0">
                                  <a:latin typeface="Cambria Math" panose="02040503050406030204" pitchFamily="18" charset="0"/>
                                </a:rPr>
                                <m:t>1</m:t>
                              </m:r>
                            </m:sub>
                          </m:sSub>
                        </m:e>
                      </m:d>
                      <m:r>
                        <a:rPr lang="en-US" altLang="zh-CN" sz="1200" i="1" dirty="0" smtClean="0">
                          <a:latin typeface="Cambria Math" panose="02040503050406030204" pitchFamily="18" charset="0"/>
                        </a:rPr>
                        <m:t>=</m:t>
                      </m:r>
                      <m:d>
                        <m:dPr>
                          <m:ctrlPr>
                            <a:rPr lang="en-US" altLang="zh-CN" sz="1200" b="0" i="1" dirty="0" smtClean="0">
                              <a:latin typeface="Cambria Math" panose="02040503050406030204" pitchFamily="18" charset="0"/>
                            </a:rPr>
                          </m:ctrlPr>
                        </m:dPr>
                        <m:e>
                          <m:r>
                            <a:rPr lang="en-US" altLang="zh-CN" sz="1200" i="1" dirty="0" smtClean="0">
                              <a:latin typeface="Cambria Math" panose="02040503050406030204" pitchFamily="18" charset="0"/>
                            </a:rPr>
                            <m:t>0</m:t>
                          </m:r>
                          <m:r>
                            <a:rPr lang="en-US" altLang="zh-CN" sz="1200" b="0" i="1" dirty="0" smtClean="0">
                              <a:latin typeface="Cambria Math" panose="02040503050406030204" pitchFamily="18" charset="0"/>
                            </a:rPr>
                            <m:t>0,01,01</m:t>
                          </m:r>
                        </m:e>
                      </m:d>
                    </m:oMath>
                  </m:oMathPara>
                </a14:m>
                <a:endParaRPr lang="en-US" altLang="zh-CN" sz="1600" b="0" i="0" dirty="0">
                  <a:latin typeface="Arial"/>
                </a:endParaRPr>
              </a:p>
            </p:txBody>
          </p:sp>
        </mc:Choice>
        <mc:Fallback xmlns="">
          <p:sp>
            <p:nvSpPr>
              <p:cNvPr id="8" name="文本框 7">
                <a:extLst>
                  <a:ext uri="{FF2B5EF4-FFF2-40B4-BE49-F238E27FC236}">
                    <a16:creationId xmlns:a16="http://schemas.microsoft.com/office/drawing/2014/main" id="{C01217A0-DBA5-F37E-DE08-F063F47BC941}"/>
                  </a:ext>
                </a:extLst>
              </p:cNvPr>
              <p:cNvSpPr txBox="1">
                <a:spLocks noRot="1" noChangeAspect="1" noMove="1" noResize="1" noEditPoints="1" noAdjustHandles="1" noChangeArrowheads="1" noChangeShapeType="1" noTextEdit="1"/>
              </p:cNvSpPr>
              <p:nvPr/>
            </p:nvSpPr>
            <p:spPr>
              <a:xfrm>
                <a:off x="1752599" y="3892482"/>
                <a:ext cx="2179319" cy="276997"/>
              </a:xfrm>
              <a:prstGeom prst="rect">
                <a:avLst/>
              </a:prstGeom>
              <a:blipFill>
                <a:blip r:embed="rId3"/>
                <a:stretch>
                  <a:fillRect l="-278" b="-4255"/>
                </a:stretch>
              </a:blipFill>
              <a:ln w="12700"/>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1684EF4-5C31-5C73-76AE-E792C4212027}"/>
              </a:ext>
            </a:extLst>
          </p:cNvPr>
          <p:cNvPicPr>
            <a:picLocks noChangeAspect="1"/>
          </p:cNvPicPr>
          <p:nvPr/>
        </p:nvPicPr>
        <p:blipFill rotWithShape="1">
          <a:blip r:embed="rId4"/>
          <a:srcRect t="4703"/>
          <a:stretch/>
        </p:blipFill>
        <p:spPr>
          <a:xfrm>
            <a:off x="3970020" y="3701981"/>
            <a:ext cx="2103120" cy="2499968"/>
          </a:xfrm>
          <a:prstGeom prst="rect">
            <a:avLst/>
          </a:prstGeom>
        </p:spPr>
      </p:pic>
      <p:sp>
        <p:nvSpPr>
          <p:cNvPr id="20" name="任意多边形: 形状 19">
            <a:extLst>
              <a:ext uri="{FF2B5EF4-FFF2-40B4-BE49-F238E27FC236}">
                <a16:creationId xmlns:a16="http://schemas.microsoft.com/office/drawing/2014/main" id="{FB7FAE40-E0D0-FBCB-0F00-4B989DB2A57C}"/>
              </a:ext>
            </a:extLst>
          </p:cNvPr>
          <p:cNvSpPr/>
          <p:nvPr/>
        </p:nvSpPr>
        <p:spPr>
          <a:xfrm>
            <a:off x="3962400" y="3846761"/>
            <a:ext cx="1204741" cy="1645920"/>
          </a:xfrm>
          <a:custGeom>
            <a:avLst/>
            <a:gdLst>
              <a:gd name="connsiteX0" fmla="*/ 0 w 1204741"/>
              <a:gd name="connsiteY0" fmla="*/ 205740 h 1645920"/>
              <a:gd name="connsiteX1" fmla="*/ 45720 w 1204741"/>
              <a:gd name="connsiteY1" fmla="*/ 190500 h 1645920"/>
              <a:gd name="connsiteX2" fmla="*/ 335280 w 1204741"/>
              <a:gd name="connsiteY2" fmla="*/ 129540 h 1645920"/>
              <a:gd name="connsiteX3" fmla="*/ 464820 w 1204741"/>
              <a:gd name="connsiteY3" fmla="*/ 76200 h 1645920"/>
              <a:gd name="connsiteX4" fmla="*/ 510540 w 1204741"/>
              <a:gd name="connsiteY4" fmla="*/ 60960 h 1645920"/>
              <a:gd name="connsiteX5" fmla="*/ 548640 w 1204741"/>
              <a:gd name="connsiteY5" fmla="*/ 45720 h 1645920"/>
              <a:gd name="connsiteX6" fmla="*/ 586740 w 1204741"/>
              <a:gd name="connsiteY6" fmla="*/ 38100 h 1645920"/>
              <a:gd name="connsiteX7" fmla="*/ 723900 w 1204741"/>
              <a:gd name="connsiteY7" fmla="*/ 7620 h 1645920"/>
              <a:gd name="connsiteX8" fmla="*/ 1059180 w 1204741"/>
              <a:gd name="connsiteY8" fmla="*/ 0 h 1645920"/>
              <a:gd name="connsiteX9" fmla="*/ 1112520 w 1204741"/>
              <a:gd name="connsiteY9" fmla="*/ 15240 h 1645920"/>
              <a:gd name="connsiteX10" fmla="*/ 1165860 w 1204741"/>
              <a:gd name="connsiteY10" fmla="*/ 60960 h 1645920"/>
              <a:gd name="connsiteX11" fmla="*/ 1188720 w 1204741"/>
              <a:gd name="connsiteY11" fmla="*/ 106680 h 1645920"/>
              <a:gd name="connsiteX12" fmla="*/ 1196340 w 1204741"/>
              <a:gd name="connsiteY12" fmla="*/ 129540 h 1645920"/>
              <a:gd name="connsiteX13" fmla="*/ 1203960 w 1204741"/>
              <a:gd name="connsiteY13" fmla="*/ 190500 h 1645920"/>
              <a:gd name="connsiteX14" fmla="*/ 1173480 w 1204741"/>
              <a:gd name="connsiteY14" fmla="*/ 266700 h 1645920"/>
              <a:gd name="connsiteX15" fmla="*/ 1112520 w 1204741"/>
              <a:gd name="connsiteY15" fmla="*/ 304800 h 1645920"/>
              <a:gd name="connsiteX16" fmla="*/ 1013460 w 1204741"/>
              <a:gd name="connsiteY16" fmla="*/ 365760 h 1645920"/>
              <a:gd name="connsiteX17" fmla="*/ 990600 w 1204741"/>
              <a:gd name="connsiteY17" fmla="*/ 396240 h 1645920"/>
              <a:gd name="connsiteX18" fmla="*/ 960120 w 1204741"/>
              <a:gd name="connsiteY18" fmla="*/ 426720 h 1645920"/>
              <a:gd name="connsiteX19" fmla="*/ 891540 w 1204741"/>
              <a:gd name="connsiteY19" fmla="*/ 510540 h 1645920"/>
              <a:gd name="connsiteX20" fmla="*/ 853440 w 1204741"/>
              <a:gd name="connsiteY20" fmla="*/ 556260 h 1645920"/>
              <a:gd name="connsiteX21" fmla="*/ 830580 w 1204741"/>
              <a:gd name="connsiteY21" fmla="*/ 586740 h 1645920"/>
              <a:gd name="connsiteX22" fmla="*/ 800100 w 1204741"/>
              <a:gd name="connsiteY22" fmla="*/ 617220 h 1645920"/>
              <a:gd name="connsiteX23" fmla="*/ 784860 w 1204741"/>
              <a:gd name="connsiteY23" fmla="*/ 640080 h 1645920"/>
              <a:gd name="connsiteX24" fmla="*/ 762000 w 1204741"/>
              <a:gd name="connsiteY24" fmla="*/ 662940 h 1645920"/>
              <a:gd name="connsiteX25" fmla="*/ 746760 w 1204741"/>
              <a:gd name="connsiteY25" fmla="*/ 693420 h 1645920"/>
              <a:gd name="connsiteX26" fmla="*/ 716280 w 1204741"/>
              <a:gd name="connsiteY26" fmla="*/ 739140 h 1645920"/>
              <a:gd name="connsiteX27" fmla="*/ 731520 w 1204741"/>
              <a:gd name="connsiteY27" fmla="*/ 914400 h 1645920"/>
              <a:gd name="connsiteX28" fmla="*/ 762000 w 1204741"/>
              <a:gd name="connsiteY28" fmla="*/ 944880 h 1645920"/>
              <a:gd name="connsiteX29" fmla="*/ 769620 w 1204741"/>
              <a:gd name="connsiteY29" fmla="*/ 967740 h 1645920"/>
              <a:gd name="connsiteX30" fmla="*/ 792480 w 1204741"/>
              <a:gd name="connsiteY30" fmla="*/ 990600 h 1645920"/>
              <a:gd name="connsiteX31" fmla="*/ 822960 w 1204741"/>
              <a:gd name="connsiteY31" fmla="*/ 1028700 h 1645920"/>
              <a:gd name="connsiteX32" fmla="*/ 853440 w 1204741"/>
              <a:gd name="connsiteY32" fmla="*/ 1082040 h 1645920"/>
              <a:gd name="connsiteX33" fmla="*/ 861060 w 1204741"/>
              <a:gd name="connsiteY33" fmla="*/ 1104900 h 1645920"/>
              <a:gd name="connsiteX34" fmla="*/ 883920 w 1204741"/>
              <a:gd name="connsiteY34" fmla="*/ 1158240 h 1645920"/>
              <a:gd name="connsiteX35" fmla="*/ 899160 w 1204741"/>
              <a:gd name="connsiteY35" fmla="*/ 1226820 h 1645920"/>
              <a:gd name="connsiteX36" fmla="*/ 906780 w 1204741"/>
              <a:gd name="connsiteY36" fmla="*/ 1295400 h 1645920"/>
              <a:gd name="connsiteX37" fmla="*/ 914400 w 1204741"/>
              <a:gd name="connsiteY37" fmla="*/ 1333500 h 1645920"/>
              <a:gd name="connsiteX38" fmla="*/ 922020 w 1204741"/>
              <a:gd name="connsiteY38" fmla="*/ 1417320 h 1645920"/>
              <a:gd name="connsiteX39" fmla="*/ 929640 w 1204741"/>
              <a:gd name="connsiteY39" fmla="*/ 1440180 h 1645920"/>
              <a:gd name="connsiteX40" fmla="*/ 944880 w 1204741"/>
              <a:gd name="connsiteY40" fmla="*/ 1516380 h 1645920"/>
              <a:gd name="connsiteX41" fmla="*/ 952500 w 1204741"/>
              <a:gd name="connsiteY41" fmla="*/ 1600200 h 1645920"/>
              <a:gd name="connsiteX42" fmla="*/ 960120 w 1204741"/>
              <a:gd name="connsiteY42" fmla="*/ 164592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04741" h="1645920">
                <a:moveTo>
                  <a:pt x="0" y="205740"/>
                </a:moveTo>
                <a:cubicBezTo>
                  <a:pt x="15240" y="200660"/>
                  <a:pt x="29989" y="193755"/>
                  <a:pt x="45720" y="190500"/>
                </a:cubicBezTo>
                <a:cubicBezTo>
                  <a:pt x="166087" y="165597"/>
                  <a:pt x="226022" y="167098"/>
                  <a:pt x="335280" y="129540"/>
                </a:cubicBezTo>
                <a:cubicBezTo>
                  <a:pt x="379441" y="114360"/>
                  <a:pt x="420519" y="90967"/>
                  <a:pt x="464820" y="76200"/>
                </a:cubicBezTo>
                <a:cubicBezTo>
                  <a:pt x="480060" y="71120"/>
                  <a:pt x="495443" y="66450"/>
                  <a:pt x="510540" y="60960"/>
                </a:cubicBezTo>
                <a:cubicBezTo>
                  <a:pt x="523395" y="56286"/>
                  <a:pt x="535539" y="49650"/>
                  <a:pt x="548640" y="45720"/>
                </a:cubicBezTo>
                <a:cubicBezTo>
                  <a:pt x="561045" y="41998"/>
                  <a:pt x="574245" y="41508"/>
                  <a:pt x="586740" y="38100"/>
                </a:cubicBezTo>
                <a:cubicBezTo>
                  <a:pt x="653742" y="19827"/>
                  <a:pt x="632065" y="12540"/>
                  <a:pt x="723900" y="7620"/>
                </a:cubicBezTo>
                <a:cubicBezTo>
                  <a:pt x="835529" y="1640"/>
                  <a:pt x="947420" y="2540"/>
                  <a:pt x="1059180" y="0"/>
                </a:cubicBezTo>
                <a:cubicBezTo>
                  <a:pt x="1076960" y="5080"/>
                  <a:pt x="1095686" y="7588"/>
                  <a:pt x="1112520" y="15240"/>
                </a:cubicBezTo>
                <a:cubicBezTo>
                  <a:pt x="1130441" y="23386"/>
                  <a:pt x="1151991" y="47091"/>
                  <a:pt x="1165860" y="60960"/>
                </a:cubicBezTo>
                <a:cubicBezTo>
                  <a:pt x="1185013" y="118419"/>
                  <a:pt x="1159177" y="47594"/>
                  <a:pt x="1188720" y="106680"/>
                </a:cubicBezTo>
                <a:cubicBezTo>
                  <a:pt x="1192312" y="113864"/>
                  <a:pt x="1193800" y="121920"/>
                  <a:pt x="1196340" y="129540"/>
                </a:cubicBezTo>
                <a:cubicBezTo>
                  <a:pt x="1198880" y="149860"/>
                  <a:pt x="1207327" y="170300"/>
                  <a:pt x="1203960" y="190500"/>
                </a:cubicBezTo>
                <a:cubicBezTo>
                  <a:pt x="1199463" y="217484"/>
                  <a:pt x="1190570" y="245338"/>
                  <a:pt x="1173480" y="266700"/>
                </a:cubicBezTo>
                <a:cubicBezTo>
                  <a:pt x="1158511" y="285411"/>
                  <a:pt x="1133953" y="294084"/>
                  <a:pt x="1112520" y="304800"/>
                </a:cubicBezTo>
                <a:cubicBezTo>
                  <a:pt x="1068213" y="326953"/>
                  <a:pt x="1046964" y="332256"/>
                  <a:pt x="1013460" y="365760"/>
                </a:cubicBezTo>
                <a:cubicBezTo>
                  <a:pt x="1004480" y="374740"/>
                  <a:pt x="998963" y="386682"/>
                  <a:pt x="990600" y="396240"/>
                </a:cubicBezTo>
                <a:cubicBezTo>
                  <a:pt x="981138" y="407053"/>
                  <a:pt x="969530" y="415862"/>
                  <a:pt x="960120" y="426720"/>
                </a:cubicBezTo>
                <a:cubicBezTo>
                  <a:pt x="936477" y="454001"/>
                  <a:pt x="914489" y="482673"/>
                  <a:pt x="891540" y="510540"/>
                </a:cubicBezTo>
                <a:cubicBezTo>
                  <a:pt x="878929" y="525854"/>
                  <a:pt x="865343" y="540390"/>
                  <a:pt x="853440" y="556260"/>
                </a:cubicBezTo>
                <a:cubicBezTo>
                  <a:pt x="845820" y="566420"/>
                  <a:pt x="838943" y="577182"/>
                  <a:pt x="830580" y="586740"/>
                </a:cubicBezTo>
                <a:cubicBezTo>
                  <a:pt x="821118" y="597553"/>
                  <a:pt x="809451" y="606311"/>
                  <a:pt x="800100" y="617220"/>
                </a:cubicBezTo>
                <a:cubicBezTo>
                  <a:pt x="794140" y="624173"/>
                  <a:pt x="790723" y="633045"/>
                  <a:pt x="784860" y="640080"/>
                </a:cubicBezTo>
                <a:cubicBezTo>
                  <a:pt x="777961" y="648359"/>
                  <a:pt x="768264" y="654171"/>
                  <a:pt x="762000" y="662940"/>
                </a:cubicBezTo>
                <a:cubicBezTo>
                  <a:pt x="755398" y="672183"/>
                  <a:pt x="752604" y="683680"/>
                  <a:pt x="746760" y="693420"/>
                </a:cubicBezTo>
                <a:cubicBezTo>
                  <a:pt x="737336" y="709126"/>
                  <a:pt x="726440" y="723900"/>
                  <a:pt x="716280" y="739140"/>
                </a:cubicBezTo>
                <a:cubicBezTo>
                  <a:pt x="721360" y="797560"/>
                  <a:pt x="718799" y="857156"/>
                  <a:pt x="731520" y="914400"/>
                </a:cubicBezTo>
                <a:cubicBezTo>
                  <a:pt x="734637" y="928426"/>
                  <a:pt x="753649" y="933188"/>
                  <a:pt x="762000" y="944880"/>
                </a:cubicBezTo>
                <a:cubicBezTo>
                  <a:pt x="766669" y="951416"/>
                  <a:pt x="765165" y="961057"/>
                  <a:pt x="769620" y="967740"/>
                </a:cubicBezTo>
                <a:cubicBezTo>
                  <a:pt x="775598" y="976706"/>
                  <a:pt x="785384" y="982490"/>
                  <a:pt x="792480" y="990600"/>
                </a:cubicBezTo>
                <a:cubicBezTo>
                  <a:pt x="803190" y="1002840"/>
                  <a:pt x="812800" y="1016000"/>
                  <a:pt x="822960" y="1028700"/>
                </a:cubicBezTo>
                <a:cubicBezTo>
                  <a:pt x="840431" y="1081114"/>
                  <a:pt x="816534" y="1017455"/>
                  <a:pt x="853440" y="1082040"/>
                </a:cubicBezTo>
                <a:cubicBezTo>
                  <a:pt x="857425" y="1089014"/>
                  <a:pt x="857896" y="1097517"/>
                  <a:pt x="861060" y="1104900"/>
                </a:cubicBezTo>
                <a:cubicBezTo>
                  <a:pt x="878477" y="1145540"/>
                  <a:pt x="873708" y="1122499"/>
                  <a:pt x="883920" y="1158240"/>
                </a:cubicBezTo>
                <a:cubicBezTo>
                  <a:pt x="888674" y="1174879"/>
                  <a:pt x="896915" y="1211107"/>
                  <a:pt x="899160" y="1226820"/>
                </a:cubicBezTo>
                <a:cubicBezTo>
                  <a:pt x="902413" y="1249590"/>
                  <a:pt x="903527" y="1272630"/>
                  <a:pt x="906780" y="1295400"/>
                </a:cubicBezTo>
                <a:cubicBezTo>
                  <a:pt x="908612" y="1308221"/>
                  <a:pt x="911860" y="1320800"/>
                  <a:pt x="914400" y="1333500"/>
                </a:cubicBezTo>
                <a:cubicBezTo>
                  <a:pt x="916940" y="1361440"/>
                  <a:pt x="918052" y="1389547"/>
                  <a:pt x="922020" y="1417320"/>
                </a:cubicBezTo>
                <a:cubicBezTo>
                  <a:pt x="923156" y="1425271"/>
                  <a:pt x="928065" y="1432304"/>
                  <a:pt x="929640" y="1440180"/>
                </a:cubicBezTo>
                <a:cubicBezTo>
                  <a:pt x="947152" y="1527739"/>
                  <a:pt x="927665" y="1464734"/>
                  <a:pt x="944880" y="1516380"/>
                </a:cubicBezTo>
                <a:cubicBezTo>
                  <a:pt x="947420" y="1544320"/>
                  <a:pt x="949020" y="1572361"/>
                  <a:pt x="952500" y="1600200"/>
                </a:cubicBezTo>
                <a:cubicBezTo>
                  <a:pt x="960618" y="1665145"/>
                  <a:pt x="960120" y="1620572"/>
                  <a:pt x="960120" y="1645920"/>
                </a:cubicBezTo>
              </a:path>
            </a:pathLst>
          </a:custGeom>
          <a:ln w="12700">
            <a:solidFill>
              <a:srgbClr val="FFC000"/>
            </a:solidFill>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B16B54B-222E-F60E-4267-060DC7C60105}"/>
                  </a:ext>
                </a:extLst>
              </p:cNvPr>
              <p:cNvSpPr txBox="1"/>
              <p:nvPr/>
            </p:nvSpPr>
            <p:spPr>
              <a:xfrm>
                <a:off x="1752599" y="4348013"/>
                <a:ext cx="2179320" cy="276997"/>
              </a:xfrm>
              <a:prstGeom prst="rect">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altLang="zh-CN" sz="1200" b="0" i="1" dirty="0" smtClean="0">
                          <a:latin typeface="Cambria Math" panose="02040503050406030204" pitchFamily="18" charset="0"/>
                        </a:rPr>
                        <m:t>𝑄𝑢𝑒𝑟𝑦</m:t>
                      </m:r>
                      <m:r>
                        <a:rPr lang="en-US" altLang="zh-CN" sz="1200" b="0" i="1" dirty="0" smtClean="0">
                          <a:latin typeface="Cambria Math" panose="02040503050406030204" pitchFamily="18" charset="0"/>
                        </a:rPr>
                        <m:t> 2:</m:t>
                      </m:r>
                      <m:r>
                        <a:rPr lang="en-US" altLang="zh-CN" sz="1200" i="1" dirty="0" smtClean="0">
                          <a:latin typeface="Cambria Math" panose="02040503050406030204" pitchFamily="18" charset="0"/>
                        </a:rPr>
                        <m:t>𝑆𝐴𝑋</m:t>
                      </m:r>
                      <m:d>
                        <m:dPr>
                          <m:ctrlPr>
                            <a:rPr lang="en-US" altLang="zh-CN" sz="1200" i="1" dirty="0" smtClean="0">
                              <a:latin typeface="Cambria Math" panose="02040503050406030204" pitchFamily="18" charset="0"/>
                            </a:rPr>
                          </m:ctrlPr>
                        </m:dPr>
                        <m:e>
                          <m:sSub>
                            <m:sSubPr>
                              <m:ctrlPr>
                                <a:rPr lang="en-US" altLang="zh-CN" sz="1200" b="0" i="1" dirty="0" smtClean="0">
                                  <a:latin typeface="Cambria Math" panose="02040503050406030204" pitchFamily="18" charset="0"/>
                                </a:rPr>
                              </m:ctrlPr>
                            </m:sSubPr>
                            <m:e>
                              <m:r>
                                <a:rPr lang="en-US" altLang="zh-CN" sz="1200" b="0" i="1" dirty="0" smtClean="0">
                                  <a:latin typeface="Cambria Math" panose="02040503050406030204" pitchFamily="18" charset="0"/>
                                </a:rPr>
                                <m:t>𝑄</m:t>
                              </m:r>
                            </m:e>
                            <m:sub>
                              <m:r>
                                <a:rPr lang="en-US" altLang="zh-CN" sz="1200" b="0" i="1" dirty="0" smtClean="0">
                                  <a:latin typeface="Cambria Math" panose="02040503050406030204" pitchFamily="18" charset="0"/>
                                </a:rPr>
                                <m:t>2</m:t>
                              </m:r>
                            </m:sub>
                          </m:sSub>
                        </m:e>
                      </m:d>
                      <m:r>
                        <a:rPr lang="en-US" altLang="zh-CN" sz="1200" i="1" dirty="0" smtClean="0">
                          <a:latin typeface="Cambria Math" panose="02040503050406030204" pitchFamily="18" charset="0"/>
                        </a:rPr>
                        <m:t>=</m:t>
                      </m:r>
                      <m:d>
                        <m:dPr>
                          <m:ctrlPr>
                            <a:rPr lang="en-US" altLang="zh-CN" sz="1200" b="0" i="1" dirty="0" smtClean="0">
                              <a:latin typeface="Cambria Math" panose="02040503050406030204" pitchFamily="18" charset="0"/>
                            </a:rPr>
                          </m:ctrlPr>
                        </m:dPr>
                        <m:e>
                          <m:r>
                            <a:rPr lang="en-US" altLang="zh-CN" sz="1200" b="0" i="1" dirty="0" smtClean="0">
                              <a:latin typeface="Cambria Math" panose="02040503050406030204" pitchFamily="18" charset="0"/>
                            </a:rPr>
                            <m:t>01,00,01</m:t>
                          </m:r>
                        </m:e>
                      </m:d>
                    </m:oMath>
                  </m:oMathPara>
                </a14:m>
                <a:endParaRPr lang="en-US" altLang="zh-CN" sz="1600" b="0" i="0" dirty="0">
                  <a:latin typeface="Arial"/>
                </a:endParaRPr>
              </a:p>
            </p:txBody>
          </p:sp>
        </mc:Choice>
        <mc:Fallback xmlns="">
          <p:sp>
            <p:nvSpPr>
              <p:cNvPr id="21" name="文本框 20">
                <a:extLst>
                  <a:ext uri="{FF2B5EF4-FFF2-40B4-BE49-F238E27FC236}">
                    <a16:creationId xmlns:a16="http://schemas.microsoft.com/office/drawing/2014/main" id="{1B16B54B-222E-F60E-4267-060DC7C60105}"/>
                  </a:ext>
                </a:extLst>
              </p:cNvPr>
              <p:cNvSpPr txBox="1">
                <a:spLocks noRot="1" noChangeAspect="1" noMove="1" noResize="1" noEditPoints="1" noAdjustHandles="1" noChangeArrowheads="1" noChangeShapeType="1" noTextEdit="1"/>
              </p:cNvSpPr>
              <p:nvPr/>
            </p:nvSpPr>
            <p:spPr>
              <a:xfrm>
                <a:off x="1752599" y="4348013"/>
                <a:ext cx="2179320" cy="276997"/>
              </a:xfrm>
              <a:prstGeom prst="rect">
                <a:avLst/>
              </a:prstGeom>
              <a:blipFill>
                <a:blip r:embed="rId5"/>
                <a:stretch>
                  <a:fillRect l="-278" b="-2083"/>
                </a:stretch>
              </a:blipFill>
              <a:ln w="12700"/>
            </p:spPr>
            <p:txBody>
              <a:bodyPr/>
              <a:lstStyle/>
              <a:p>
                <a:r>
                  <a:rPr lang="zh-CN" altLang="en-US">
                    <a:noFill/>
                  </a:rPr>
                  <a:t> </a:t>
                </a:r>
              </a:p>
            </p:txBody>
          </p:sp>
        </mc:Fallback>
      </mc:AlternateContent>
      <p:sp>
        <p:nvSpPr>
          <p:cNvPr id="22" name="任意多边形: 形状 21">
            <a:extLst>
              <a:ext uri="{FF2B5EF4-FFF2-40B4-BE49-F238E27FC236}">
                <a16:creationId xmlns:a16="http://schemas.microsoft.com/office/drawing/2014/main" id="{9B17F5F3-C792-0281-9C2F-B30B6B91F5D7}"/>
              </a:ext>
            </a:extLst>
          </p:cNvPr>
          <p:cNvSpPr/>
          <p:nvPr/>
        </p:nvSpPr>
        <p:spPr>
          <a:xfrm>
            <a:off x="3962400" y="3961061"/>
            <a:ext cx="1242135" cy="1516380"/>
          </a:xfrm>
          <a:custGeom>
            <a:avLst/>
            <a:gdLst>
              <a:gd name="connsiteX0" fmla="*/ 0 w 1242135"/>
              <a:gd name="connsiteY0" fmla="*/ 533400 h 1516380"/>
              <a:gd name="connsiteX1" fmla="*/ 91440 w 1242135"/>
              <a:gd name="connsiteY1" fmla="*/ 480060 h 1516380"/>
              <a:gd name="connsiteX2" fmla="*/ 121920 w 1242135"/>
              <a:gd name="connsiteY2" fmla="*/ 449580 h 1516380"/>
              <a:gd name="connsiteX3" fmla="*/ 259080 w 1242135"/>
              <a:gd name="connsiteY3" fmla="*/ 342900 h 1516380"/>
              <a:gd name="connsiteX4" fmla="*/ 457200 w 1242135"/>
              <a:gd name="connsiteY4" fmla="*/ 236220 h 1516380"/>
              <a:gd name="connsiteX5" fmla="*/ 617220 w 1242135"/>
              <a:gd name="connsiteY5" fmla="*/ 182880 h 1516380"/>
              <a:gd name="connsiteX6" fmla="*/ 716280 w 1242135"/>
              <a:gd name="connsiteY6" fmla="*/ 152400 h 1516380"/>
              <a:gd name="connsiteX7" fmla="*/ 777240 w 1242135"/>
              <a:gd name="connsiteY7" fmla="*/ 121920 h 1516380"/>
              <a:gd name="connsiteX8" fmla="*/ 853440 w 1242135"/>
              <a:gd name="connsiteY8" fmla="*/ 99060 h 1516380"/>
              <a:gd name="connsiteX9" fmla="*/ 929640 w 1242135"/>
              <a:gd name="connsiteY9" fmla="*/ 60960 h 1516380"/>
              <a:gd name="connsiteX10" fmla="*/ 998220 w 1242135"/>
              <a:gd name="connsiteY10" fmla="*/ 38100 h 1516380"/>
              <a:gd name="connsiteX11" fmla="*/ 1028700 w 1242135"/>
              <a:gd name="connsiteY11" fmla="*/ 22860 h 1516380"/>
              <a:gd name="connsiteX12" fmla="*/ 1051560 w 1242135"/>
              <a:gd name="connsiteY12" fmla="*/ 7620 h 1516380"/>
              <a:gd name="connsiteX13" fmla="*/ 1097280 w 1242135"/>
              <a:gd name="connsiteY13" fmla="*/ 0 h 1516380"/>
              <a:gd name="connsiteX14" fmla="*/ 1173480 w 1242135"/>
              <a:gd name="connsiteY14" fmla="*/ 7620 h 1516380"/>
              <a:gd name="connsiteX15" fmla="*/ 1219200 w 1242135"/>
              <a:gd name="connsiteY15" fmla="*/ 60960 h 1516380"/>
              <a:gd name="connsiteX16" fmla="*/ 1234440 w 1242135"/>
              <a:gd name="connsiteY16" fmla="*/ 83820 h 1516380"/>
              <a:gd name="connsiteX17" fmla="*/ 1242060 w 1242135"/>
              <a:gd name="connsiteY17" fmla="*/ 121920 h 1516380"/>
              <a:gd name="connsiteX18" fmla="*/ 1226820 w 1242135"/>
              <a:gd name="connsiteY18" fmla="*/ 205740 h 1516380"/>
              <a:gd name="connsiteX19" fmla="*/ 1196340 w 1242135"/>
              <a:gd name="connsiteY19" fmla="*/ 220980 h 1516380"/>
              <a:gd name="connsiteX20" fmla="*/ 1120140 w 1242135"/>
              <a:gd name="connsiteY20" fmla="*/ 236220 h 1516380"/>
              <a:gd name="connsiteX21" fmla="*/ 1005840 w 1242135"/>
              <a:gd name="connsiteY21" fmla="*/ 297180 h 1516380"/>
              <a:gd name="connsiteX22" fmla="*/ 883920 w 1242135"/>
              <a:gd name="connsiteY22" fmla="*/ 381000 h 1516380"/>
              <a:gd name="connsiteX23" fmla="*/ 861060 w 1242135"/>
              <a:gd name="connsiteY23" fmla="*/ 388620 h 1516380"/>
              <a:gd name="connsiteX24" fmla="*/ 822960 w 1242135"/>
              <a:gd name="connsiteY24" fmla="*/ 419100 h 1516380"/>
              <a:gd name="connsiteX25" fmla="*/ 807720 w 1242135"/>
              <a:gd name="connsiteY25" fmla="*/ 457200 h 1516380"/>
              <a:gd name="connsiteX26" fmla="*/ 784860 w 1242135"/>
              <a:gd name="connsiteY26" fmla="*/ 480060 h 1516380"/>
              <a:gd name="connsiteX27" fmla="*/ 754380 w 1242135"/>
              <a:gd name="connsiteY27" fmla="*/ 548640 h 1516380"/>
              <a:gd name="connsiteX28" fmla="*/ 708660 w 1242135"/>
              <a:gd name="connsiteY28" fmla="*/ 601980 h 1516380"/>
              <a:gd name="connsiteX29" fmla="*/ 655320 w 1242135"/>
              <a:gd name="connsiteY29" fmla="*/ 678180 h 1516380"/>
              <a:gd name="connsiteX30" fmla="*/ 640080 w 1242135"/>
              <a:gd name="connsiteY30" fmla="*/ 708660 h 1516380"/>
              <a:gd name="connsiteX31" fmla="*/ 541020 w 1242135"/>
              <a:gd name="connsiteY31" fmla="*/ 845820 h 1516380"/>
              <a:gd name="connsiteX32" fmla="*/ 525780 w 1242135"/>
              <a:gd name="connsiteY32" fmla="*/ 876300 h 1516380"/>
              <a:gd name="connsiteX33" fmla="*/ 495300 w 1242135"/>
              <a:gd name="connsiteY33" fmla="*/ 929640 h 1516380"/>
              <a:gd name="connsiteX34" fmla="*/ 480060 w 1242135"/>
              <a:gd name="connsiteY34" fmla="*/ 998220 h 1516380"/>
              <a:gd name="connsiteX35" fmla="*/ 472440 w 1242135"/>
              <a:gd name="connsiteY35" fmla="*/ 1021080 h 1516380"/>
              <a:gd name="connsiteX36" fmla="*/ 441960 w 1242135"/>
              <a:gd name="connsiteY36" fmla="*/ 1089660 h 1516380"/>
              <a:gd name="connsiteX37" fmla="*/ 434340 w 1242135"/>
              <a:gd name="connsiteY37" fmla="*/ 1150620 h 1516380"/>
              <a:gd name="connsiteX38" fmla="*/ 411480 w 1242135"/>
              <a:gd name="connsiteY38" fmla="*/ 1234440 h 1516380"/>
              <a:gd name="connsiteX39" fmla="*/ 403860 w 1242135"/>
              <a:gd name="connsiteY39" fmla="*/ 1318260 h 1516380"/>
              <a:gd name="connsiteX40" fmla="*/ 396240 w 1242135"/>
              <a:gd name="connsiteY40" fmla="*/ 1371600 h 1516380"/>
              <a:gd name="connsiteX41" fmla="*/ 388620 w 1242135"/>
              <a:gd name="connsiteY41" fmla="*/ 1455420 h 1516380"/>
              <a:gd name="connsiteX42" fmla="*/ 381000 w 1242135"/>
              <a:gd name="connsiteY42" fmla="*/ 1516380 h 151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42135" h="1516380">
                <a:moveTo>
                  <a:pt x="0" y="533400"/>
                </a:moveTo>
                <a:cubicBezTo>
                  <a:pt x="48360" y="514056"/>
                  <a:pt x="42987" y="519703"/>
                  <a:pt x="91440" y="480060"/>
                </a:cubicBezTo>
                <a:cubicBezTo>
                  <a:pt x="102561" y="470961"/>
                  <a:pt x="111062" y="458990"/>
                  <a:pt x="121920" y="449580"/>
                </a:cubicBezTo>
                <a:cubicBezTo>
                  <a:pt x="153796" y="421954"/>
                  <a:pt x="218039" y="368821"/>
                  <a:pt x="259080" y="342900"/>
                </a:cubicBezTo>
                <a:cubicBezTo>
                  <a:pt x="288570" y="324274"/>
                  <a:pt x="427449" y="243658"/>
                  <a:pt x="457200" y="236220"/>
                </a:cubicBezTo>
                <a:cubicBezTo>
                  <a:pt x="681521" y="180140"/>
                  <a:pt x="433450" y="247740"/>
                  <a:pt x="617220" y="182880"/>
                </a:cubicBezTo>
                <a:cubicBezTo>
                  <a:pt x="711878" y="149471"/>
                  <a:pt x="645392" y="185118"/>
                  <a:pt x="716280" y="152400"/>
                </a:cubicBezTo>
                <a:cubicBezTo>
                  <a:pt x="736907" y="142880"/>
                  <a:pt x="756066" y="130154"/>
                  <a:pt x="777240" y="121920"/>
                </a:cubicBezTo>
                <a:cubicBezTo>
                  <a:pt x="801955" y="112309"/>
                  <a:pt x="828818" y="108909"/>
                  <a:pt x="853440" y="99060"/>
                </a:cubicBezTo>
                <a:cubicBezTo>
                  <a:pt x="879807" y="88513"/>
                  <a:pt x="903467" y="71980"/>
                  <a:pt x="929640" y="60960"/>
                </a:cubicBezTo>
                <a:cubicBezTo>
                  <a:pt x="951848" y="51609"/>
                  <a:pt x="976667" y="48876"/>
                  <a:pt x="998220" y="38100"/>
                </a:cubicBezTo>
                <a:cubicBezTo>
                  <a:pt x="1008380" y="33020"/>
                  <a:pt x="1018837" y="28496"/>
                  <a:pt x="1028700" y="22860"/>
                </a:cubicBezTo>
                <a:cubicBezTo>
                  <a:pt x="1036651" y="18316"/>
                  <a:pt x="1042872" y="10516"/>
                  <a:pt x="1051560" y="7620"/>
                </a:cubicBezTo>
                <a:cubicBezTo>
                  <a:pt x="1066217" y="2734"/>
                  <a:pt x="1082040" y="2540"/>
                  <a:pt x="1097280" y="0"/>
                </a:cubicBezTo>
                <a:cubicBezTo>
                  <a:pt x="1122680" y="2540"/>
                  <a:pt x="1148607" y="1880"/>
                  <a:pt x="1173480" y="7620"/>
                </a:cubicBezTo>
                <a:cubicBezTo>
                  <a:pt x="1198293" y="13346"/>
                  <a:pt x="1208400" y="43679"/>
                  <a:pt x="1219200" y="60960"/>
                </a:cubicBezTo>
                <a:cubicBezTo>
                  <a:pt x="1224054" y="68726"/>
                  <a:pt x="1229360" y="76200"/>
                  <a:pt x="1234440" y="83820"/>
                </a:cubicBezTo>
                <a:cubicBezTo>
                  <a:pt x="1236980" y="96520"/>
                  <a:pt x="1242868" y="108994"/>
                  <a:pt x="1242060" y="121920"/>
                </a:cubicBezTo>
                <a:cubicBezTo>
                  <a:pt x="1240289" y="150263"/>
                  <a:pt x="1238720" y="179956"/>
                  <a:pt x="1226820" y="205740"/>
                </a:cubicBezTo>
                <a:cubicBezTo>
                  <a:pt x="1222060" y="216054"/>
                  <a:pt x="1206781" y="216505"/>
                  <a:pt x="1196340" y="220980"/>
                </a:cubicBezTo>
                <a:cubicBezTo>
                  <a:pt x="1169741" y="232380"/>
                  <a:pt x="1151693" y="231712"/>
                  <a:pt x="1120140" y="236220"/>
                </a:cubicBezTo>
                <a:cubicBezTo>
                  <a:pt x="1062858" y="264861"/>
                  <a:pt x="1045673" y="268728"/>
                  <a:pt x="1005840" y="297180"/>
                </a:cubicBezTo>
                <a:cubicBezTo>
                  <a:pt x="971393" y="321785"/>
                  <a:pt x="912838" y="371361"/>
                  <a:pt x="883920" y="381000"/>
                </a:cubicBezTo>
                <a:lnTo>
                  <a:pt x="861060" y="388620"/>
                </a:lnTo>
                <a:cubicBezTo>
                  <a:pt x="848360" y="398780"/>
                  <a:pt x="832945" y="406262"/>
                  <a:pt x="822960" y="419100"/>
                </a:cubicBezTo>
                <a:cubicBezTo>
                  <a:pt x="814562" y="429897"/>
                  <a:pt x="814969" y="445601"/>
                  <a:pt x="807720" y="457200"/>
                </a:cubicBezTo>
                <a:cubicBezTo>
                  <a:pt x="802009" y="466338"/>
                  <a:pt x="792480" y="472440"/>
                  <a:pt x="784860" y="480060"/>
                </a:cubicBezTo>
                <a:cubicBezTo>
                  <a:pt x="776831" y="500132"/>
                  <a:pt x="766245" y="529656"/>
                  <a:pt x="754380" y="548640"/>
                </a:cubicBezTo>
                <a:cubicBezTo>
                  <a:pt x="738088" y="574707"/>
                  <a:pt x="729441" y="581199"/>
                  <a:pt x="708660" y="601980"/>
                </a:cubicBezTo>
                <a:cubicBezTo>
                  <a:pt x="678189" y="678157"/>
                  <a:pt x="714333" y="602307"/>
                  <a:pt x="655320" y="678180"/>
                </a:cubicBezTo>
                <a:cubicBezTo>
                  <a:pt x="648346" y="687146"/>
                  <a:pt x="646381" y="699209"/>
                  <a:pt x="640080" y="708660"/>
                </a:cubicBezTo>
                <a:cubicBezTo>
                  <a:pt x="591752" y="781152"/>
                  <a:pt x="600979" y="725901"/>
                  <a:pt x="541020" y="845820"/>
                </a:cubicBezTo>
                <a:cubicBezTo>
                  <a:pt x="535940" y="855980"/>
                  <a:pt x="531416" y="866437"/>
                  <a:pt x="525780" y="876300"/>
                </a:cubicBezTo>
                <a:cubicBezTo>
                  <a:pt x="503915" y="914564"/>
                  <a:pt x="515037" y="883586"/>
                  <a:pt x="495300" y="929640"/>
                </a:cubicBezTo>
                <a:cubicBezTo>
                  <a:pt x="483424" y="957350"/>
                  <a:pt x="487788" y="963442"/>
                  <a:pt x="480060" y="998220"/>
                </a:cubicBezTo>
                <a:cubicBezTo>
                  <a:pt x="478318" y="1006061"/>
                  <a:pt x="475260" y="1013559"/>
                  <a:pt x="472440" y="1021080"/>
                </a:cubicBezTo>
                <a:cubicBezTo>
                  <a:pt x="457846" y="1059997"/>
                  <a:pt x="459277" y="1055026"/>
                  <a:pt x="441960" y="1089660"/>
                </a:cubicBezTo>
                <a:cubicBezTo>
                  <a:pt x="439420" y="1109980"/>
                  <a:pt x="438559" y="1130581"/>
                  <a:pt x="434340" y="1150620"/>
                </a:cubicBezTo>
                <a:cubicBezTo>
                  <a:pt x="428374" y="1178959"/>
                  <a:pt x="416661" y="1205947"/>
                  <a:pt x="411480" y="1234440"/>
                </a:cubicBezTo>
                <a:cubicBezTo>
                  <a:pt x="406461" y="1262043"/>
                  <a:pt x="406958" y="1290376"/>
                  <a:pt x="403860" y="1318260"/>
                </a:cubicBezTo>
                <a:cubicBezTo>
                  <a:pt x="401877" y="1336111"/>
                  <a:pt x="398223" y="1353749"/>
                  <a:pt x="396240" y="1371600"/>
                </a:cubicBezTo>
                <a:cubicBezTo>
                  <a:pt x="393142" y="1399484"/>
                  <a:pt x="392100" y="1427581"/>
                  <a:pt x="388620" y="1455420"/>
                </a:cubicBezTo>
                <a:cubicBezTo>
                  <a:pt x="379506" y="1528335"/>
                  <a:pt x="381000" y="1464481"/>
                  <a:pt x="381000" y="1516380"/>
                </a:cubicBezTo>
              </a:path>
            </a:pathLst>
          </a:custGeom>
          <a:ln w="12700">
            <a:solidFill>
              <a:srgbClr val="00B0F0"/>
            </a:solidFill>
          </a:ln>
        </p:spPr>
        <p:style>
          <a:lnRef idx="2">
            <a:schemeClr val="accent5"/>
          </a:lnRef>
          <a:fillRef idx="0">
            <a:schemeClr val="accent5"/>
          </a:fillRef>
          <a:effectRef idx="1">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23" name="文本框 22">
            <a:extLst>
              <a:ext uri="{FF2B5EF4-FFF2-40B4-BE49-F238E27FC236}">
                <a16:creationId xmlns:a16="http://schemas.microsoft.com/office/drawing/2014/main" id="{5DAA573D-80A5-7DE3-E0BF-1AF2139D713A}"/>
              </a:ext>
            </a:extLst>
          </p:cNvPr>
          <p:cNvSpPr txBox="1"/>
          <p:nvPr/>
        </p:nvSpPr>
        <p:spPr>
          <a:xfrm>
            <a:off x="3278581" y="6123888"/>
            <a:ext cx="2705100"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8</a:t>
            </a:r>
            <a:r>
              <a:rPr lang="zh-CN" altLang="en-US" sz="1400" dirty="0">
                <a:solidFill>
                  <a:srgbClr val="111111"/>
                </a:solidFill>
                <a:latin typeface="华文宋体" panose="02010600040101010101" pitchFamily="2" charset="-122"/>
                <a:ea typeface="华文宋体" panose="02010600040101010101" pitchFamily="2" charset="-122"/>
              </a:rPr>
              <a:t>：</a:t>
            </a:r>
            <a:r>
              <a:rPr lang="en-US" altLang="zh-CN" sz="1400" dirty="0" err="1">
                <a:solidFill>
                  <a:srgbClr val="111111"/>
                </a:solidFill>
                <a:latin typeface="华文宋体" panose="02010600040101010101" pitchFamily="2" charset="-122"/>
                <a:ea typeface="华文宋体" panose="02010600040101010101" pitchFamily="2" charset="-122"/>
              </a:rPr>
              <a:t>iSAX</a:t>
            </a:r>
            <a:r>
              <a:rPr lang="zh-CN" altLang="en-US" sz="1400" dirty="0">
                <a:solidFill>
                  <a:srgbClr val="111111"/>
                </a:solidFill>
                <a:latin typeface="华文宋体" panose="02010600040101010101" pitchFamily="2" charset="-122"/>
                <a:ea typeface="华文宋体" panose="02010600040101010101" pitchFamily="2" charset="-122"/>
              </a:rPr>
              <a:t>查找例子</a:t>
            </a:r>
            <a:endParaRPr lang="en-US" altLang="zh-CN" sz="1400" dirty="0">
              <a:solidFill>
                <a:srgbClr val="11111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8330082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17BBE-032E-EE02-5A1A-9D761D15A419}"/>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局部敏感哈希</a:t>
            </a:r>
          </a:p>
        </p:txBody>
      </p:sp>
      <p:sp>
        <p:nvSpPr>
          <p:cNvPr id="3" name="灯片编号占位符 2">
            <a:extLst>
              <a:ext uri="{FF2B5EF4-FFF2-40B4-BE49-F238E27FC236}">
                <a16:creationId xmlns:a16="http://schemas.microsoft.com/office/drawing/2014/main" id="{529A3EE1-C5A3-343A-808D-62B97D374CCE}"/>
              </a:ext>
            </a:extLst>
          </p:cNvPr>
          <p:cNvSpPr>
            <a:spLocks noGrp="1"/>
          </p:cNvSpPr>
          <p:nvPr>
            <p:ph type="sldNum" sz="quarter" idx="2"/>
          </p:nvPr>
        </p:nvSpPr>
        <p:spPr/>
        <p:txBody>
          <a:bodyPr/>
          <a:lstStyle/>
          <a:p>
            <a:fld id="{86CB4B4D-7CA3-9044-876B-883B54F8677D}" type="slidenum">
              <a:rPr lang="en-US" altLang="zh-CN" smtClean="0"/>
              <a:t>22</a:t>
            </a:fld>
            <a:endParaRPr lang="zh-CN" altLang="en-US" dirty="0"/>
          </a:p>
        </p:txBody>
      </p:sp>
      <p:sp>
        <p:nvSpPr>
          <p:cNvPr id="5" name="文本框 4">
            <a:extLst>
              <a:ext uri="{FF2B5EF4-FFF2-40B4-BE49-F238E27FC236}">
                <a16:creationId xmlns:a16="http://schemas.microsoft.com/office/drawing/2014/main" id="{544CE9F7-6E34-54AC-FD24-7354AA73F8CC}"/>
              </a:ext>
            </a:extLst>
          </p:cNvPr>
          <p:cNvSpPr txBox="1"/>
          <p:nvPr/>
        </p:nvSpPr>
        <p:spPr>
          <a:xfrm>
            <a:off x="457201" y="919696"/>
            <a:ext cx="8229600" cy="2130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类似聚类的方法，是否存在相关技术将相似的数据存放在一起</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不需要多轮数据训练</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，当查询时，直接在相似的数据桶中去查找相关数据？</a:t>
            </a:r>
            <a:endParaRPr lang="en-US" altLang="zh-CN" dirty="0">
              <a:solidFill>
                <a:srgbClr val="111111"/>
              </a:solidFill>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ü"/>
            </a:pPr>
            <a:r>
              <a:rPr lang="zh-CN" altLang="en-US" dirty="0">
                <a:solidFill>
                  <a:srgbClr val="111111"/>
                </a:solidFill>
                <a:latin typeface="华文宋体" panose="02010600040101010101" pitchFamily="2" charset="-122"/>
                <a:ea typeface="华文宋体" panose="02010600040101010101" pitchFamily="2" charset="-122"/>
              </a:rPr>
              <a:t>局部敏感哈希</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基本思想：高维数据空间相邻的数据映射到低维数据空间后，大概率仍相邻；而原本不相邻的数据，在低维空间中也将有很大概率不相邻。</a:t>
            </a:r>
            <a:endParaRPr lang="en-US" altLang="zh-CN" dirty="0">
              <a:solidFill>
                <a:srgbClr val="111111"/>
              </a:solidFill>
              <a:latin typeface="华文宋体" panose="02010600040101010101" pitchFamily="2" charset="-122"/>
              <a:ea typeface="华文宋体" panose="02010600040101010101" pitchFamily="2" charset="-122"/>
            </a:endParaRPr>
          </a:p>
        </p:txBody>
      </p:sp>
      <p:pic>
        <p:nvPicPr>
          <p:cNvPr id="4" name="图形 3">
            <a:extLst>
              <a:ext uri="{FF2B5EF4-FFF2-40B4-BE49-F238E27FC236}">
                <a16:creationId xmlns:a16="http://schemas.microsoft.com/office/drawing/2014/main" id="{EA1B7CF8-4102-827C-989A-6765B61239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175" y="3221941"/>
            <a:ext cx="3985650" cy="2862995"/>
          </a:xfrm>
          <a:prstGeom prst="rect">
            <a:avLst/>
          </a:prstGeom>
        </p:spPr>
      </p:pic>
      <p:sp>
        <p:nvSpPr>
          <p:cNvPr id="6" name="文本框 5">
            <a:extLst>
              <a:ext uri="{FF2B5EF4-FFF2-40B4-BE49-F238E27FC236}">
                <a16:creationId xmlns:a16="http://schemas.microsoft.com/office/drawing/2014/main" id="{16028C28-37A1-B8F9-8CBD-0032F26E6828}"/>
              </a:ext>
            </a:extLst>
          </p:cNvPr>
          <p:cNvSpPr txBox="1"/>
          <p:nvPr/>
        </p:nvSpPr>
        <p:spPr>
          <a:xfrm>
            <a:off x="3219450" y="6022840"/>
            <a:ext cx="2705100"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9</a:t>
            </a:r>
            <a:r>
              <a:rPr lang="zh-CN" altLang="en-US" sz="1400" dirty="0">
                <a:solidFill>
                  <a:srgbClr val="111111"/>
                </a:solidFill>
                <a:latin typeface="华文宋体" panose="02010600040101010101" pitchFamily="2" charset="-122"/>
                <a:ea typeface="华文宋体" panose="02010600040101010101" pitchFamily="2" charset="-122"/>
              </a:rPr>
              <a:t>：局部敏感哈希通用架构</a:t>
            </a:r>
            <a:endParaRPr lang="en-US" altLang="zh-CN" sz="1400" dirty="0">
              <a:solidFill>
                <a:srgbClr val="11111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706491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D5F62-E000-6977-9680-748A1F65B9D4}"/>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局部敏感哈希定义</a:t>
            </a:r>
          </a:p>
        </p:txBody>
      </p:sp>
      <p:sp>
        <p:nvSpPr>
          <p:cNvPr id="3" name="灯片编号占位符 2">
            <a:extLst>
              <a:ext uri="{FF2B5EF4-FFF2-40B4-BE49-F238E27FC236}">
                <a16:creationId xmlns:a16="http://schemas.microsoft.com/office/drawing/2014/main" id="{65226D5F-2D3C-0024-9A91-A556A559B949}"/>
              </a:ext>
            </a:extLst>
          </p:cNvPr>
          <p:cNvSpPr>
            <a:spLocks noGrp="1"/>
          </p:cNvSpPr>
          <p:nvPr>
            <p:ph type="sldNum" sz="quarter" idx="2"/>
          </p:nvPr>
        </p:nvSpPr>
        <p:spPr/>
        <p:txBody>
          <a:bodyPr/>
          <a:lstStyle/>
          <a:p>
            <a:fld id="{86CB4B4D-7CA3-9044-876B-883B54F8677D}" type="slidenum">
              <a:rPr lang="en-US" altLang="zh-CN" smtClean="0"/>
              <a:t>23</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04C1B8-0CBE-5A4A-3A02-E3212020B234}"/>
                  </a:ext>
                </a:extLst>
              </p:cNvPr>
              <p:cNvSpPr txBox="1"/>
              <p:nvPr/>
            </p:nvSpPr>
            <p:spPr>
              <a:xfrm>
                <a:off x="457200" y="827925"/>
                <a:ext cx="8229600" cy="33744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具有怎样特点的哈希函数才能够使得原本相邻的两个数据点经过哈希变换后会落入相同的桶内？这些哈希函数需要满足以下两个条件：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(1) </a:t>
                </a:r>
                <a:r>
                  <a:rPr lang="zh-CN" altLang="en-US" dirty="0">
                    <a:solidFill>
                      <a:srgbClr val="111111"/>
                    </a:solidFill>
                    <a:latin typeface="华文宋体" panose="02010600040101010101" pitchFamily="2" charset="-122"/>
                    <a:ea typeface="华文宋体" panose="02010600040101010101" pitchFamily="2" charset="-122"/>
                  </a:rPr>
                  <a:t>如果</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𝑑</m:t>
                    </m:r>
                    <m:r>
                      <a:rPr lang="en-US" altLang="zh-CN" i="1" dirty="0">
                        <a:solidFill>
                          <a:srgbClr val="111111"/>
                        </a:solidFill>
                        <a:latin typeface="Cambria Math" panose="02040503050406030204" pitchFamily="18" charset="0"/>
                        <a:ea typeface="华文宋体" panose="02010600040101010101" pitchFamily="2" charset="-122"/>
                      </a:rPr>
                      <m:t>(</m:t>
                    </m:r>
                    <m:r>
                      <a:rPr lang="en-US" altLang="zh-CN" i="1" dirty="0">
                        <a:solidFill>
                          <a:srgbClr val="111111"/>
                        </a:solidFill>
                        <a:latin typeface="Cambria Math" panose="02040503050406030204" pitchFamily="18" charset="0"/>
                        <a:ea typeface="华文宋体" panose="02010600040101010101" pitchFamily="2" charset="-122"/>
                      </a:rPr>
                      <m:t>𝑋</m:t>
                    </m:r>
                    <m:r>
                      <a:rPr lang="en-US" altLang="zh-CN" i="1" dirty="0">
                        <a:solidFill>
                          <a:srgbClr val="111111"/>
                        </a:solidFill>
                        <a:latin typeface="Cambria Math" panose="02040503050406030204" pitchFamily="18" charset="0"/>
                        <a:ea typeface="华文宋体" panose="02010600040101010101" pitchFamily="2" charset="-122"/>
                      </a:rPr>
                      <m:t>,  </m:t>
                    </m:r>
                    <m:r>
                      <a:rPr lang="en-US" altLang="zh-CN" i="1" dirty="0">
                        <a:solidFill>
                          <a:srgbClr val="111111"/>
                        </a:solidFill>
                        <a:latin typeface="Cambria Math" panose="02040503050406030204" pitchFamily="18" charset="0"/>
                        <a:ea typeface="华文宋体" panose="02010600040101010101" pitchFamily="2" charset="-122"/>
                      </a:rPr>
                      <m:t>𝑌</m:t>
                    </m:r>
                    <m:r>
                      <a:rPr lang="en-US" altLang="zh-CN" i="1" dirty="0">
                        <a:solidFill>
                          <a:srgbClr val="111111"/>
                        </a:solidFill>
                        <a:latin typeface="Cambria Math" panose="02040503050406030204" pitchFamily="18" charset="0"/>
                        <a:ea typeface="华文宋体" panose="02010600040101010101" pitchFamily="2" charset="-122"/>
                      </a:rPr>
                      <m:t>)≤ </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𝑑</m:t>
                        </m:r>
                      </m:e>
                      <m:sub>
                        <m:r>
                          <a:rPr lang="en-US" altLang="zh-CN" i="1" dirty="0">
                            <a:solidFill>
                              <a:srgbClr val="111111"/>
                            </a:solidFill>
                            <a:latin typeface="Cambria Math" panose="02040503050406030204" pitchFamily="18" charset="0"/>
                            <a:ea typeface="华文宋体" panose="02010600040101010101" pitchFamily="2" charset="-122"/>
                          </a:rPr>
                          <m:t>1</m:t>
                        </m:r>
                      </m:sub>
                    </m:sSub>
                  </m:oMath>
                </a14:m>
                <a:r>
                  <a:rPr lang="zh-CN" altLang="en-US" dirty="0">
                    <a:solidFill>
                      <a:srgbClr val="111111"/>
                    </a:solidFill>
                    <a:latin typeface="华文宋体" panose="02010600040101010101" pitchFamily="2" charset="-122"/>
                    <a:ea typeface="华文宋体" panose="02010600040101010101" pitchFamily="2" charset="-122"/>
                  </a:rPr>
                  <a:t>， 则</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h</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b="0" i="1" dirty="0" smtClean="0">
                        <a:solidFill>
                          <a:srgbClr val="111111"/>
                        </a:solidFill>
                        <a:latin typeface="Cambria Math" panose="02040503050406030204" pitchFamily="18" charset="0"/>
                        <a:ea typeface="华文宋体" panose="02010600040101010101" pitchFamily="2" charset="-122"/>
                      </a:rPr>
                      <m:t>𝑋</m:t>
                    </m:r>
                    <m:r>
                      <a:rPr lang="en-US" altLang="zh-CN" i="1" dirty="0" smtClean="0">
                        <a:solidFill>
                          <a:srgbClr val="111111"/>
                        </a:solidFill>
                        <a:latin typeface="Cambria Math" panose="02040503050406030204" pitchFamily="18" charset="0"/>
                        <a:ea typeface="华文宋体" panose="02010600040101010101" pitchFamily="2" charset="-122"/>
                      </a:rPr>
                      <m:t>) = </m:t>
                    </m:r>
                    <m:r>
                      <a:rPr lang="en-US" altLang="zh-CN" i="1" dirty="0" smtClean="0">
                        <a:solidFill>
                          <a:srgbClr val="111111"/>
                        </a:solidFill>
                        <a:latin typeface="Cambria Math" panose="02040503050406030204" pitchFamily="18" charset="0"/>
                        <a:ea typeface="华文宋体" panose="02010600040101010101" pitchFamily="2" charset="-122"/>
                      </a:rPr>
                      <m:t>h</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b="0" i="1" dirty="0" smtClean="0">
                        <a:solidFill>
                          <a:srgbClr val="111111"/>
                        </a:solidFill>
                        <a:latin typeface="Cambria Math" panose="02040503050406030204" pitchFamily="18" charset="0"/>
                        <a:ea typeface="华文宋体" panose="02010600040101010101" pitchFamily="2" charset="-122"/>
                      </a:rPr>
                      <m:t>𝑌</m:t>
                    </m:r>
                    <m:r>
                      <a:rPr lang="en-US" altLang="zh-CN" i="1" dirty="0" smtClean="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的概率至少为</a:t>
                </a:r>
                <a14:m>
                  <m:oMath xmlns:m="http://schemas.openxmlformats.org/officeDocument/2006/math">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oMath>
                </a14:m>
                <a:r>
                  <a:rPr lang="zh-CN" altLang="en-US" dirty="0">
                    <a:solidFill>
                      <a:srgbClr val="111111"/>
                    </a:solidFill>
                    <a:latin typeface="华文宋体" panose="02010600040101010101" pitchFamily="2" charset="-122"/>
                    <a:ea typeface="华文宋体" panose="02010600040101010101" pitchFamily="2" charset="-122"/>
                  </a:rPr>
                  <a:t>；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(2) </a:t>
                </a:r>
                <a:r>
                  <a:rPr lang="zh-CN" altLang="en-US" dirty="0">
                    <a:solidFill>
                      <a:srgbClr val="111111"/>
                    </a:solidFill>
                    <a:latin typeface="华文宋体" panose="02010600040101010101" pitchFamily="2" charset="-122"/>
                    <a:ea typeface="华文宋体" panose="02010600040101010101" pitchFamily="2" charset="-122"/>
                  </a:rPr>
                  <a:t>如果</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𝑑</m:t>
                    </m:r>
                    <m:r>
                      <a:rPr lang="en-US" altLang="zh-CN" i="1" dirty="0">
                        <a:solidFill>
                          <a:srgbClr val="111111"/>
                        </a:solidFill>
                        <a:latin typeface="Cambria Math" panose="02040503050406030204" pitchFamily="18" charset="0"/>
                        <a:ea typeface="华文宋体" panose="02010600040101010101" pitchFamily="2" charset="-122"/>
                      </a:rPr>
                      <m:t>(</m:t>
                    </m:r>
                    <m:r>
                      <a:rPr lang="en-US" altLang="zh-CN" i="1" dirty="0">
                        <a:solidFill>
                          <a:srgbClr val="111111"/>
                        </a:solidFill>
                        <a:latin typeface="Cambria Math" panose="02040503050406030204" pitchFamily="18" charset="0"/>
                        <a:ea typeface="华文宋体" panose="02010600040101010101" pitchFamily="2" charset="-122"/>
                      </a:rPr>
                      <m:t>𝑋</m:t>
                    </m:r>
                    <m:r>
                      <a:rPr lang="en-US" altLang="zh-CN" i="1" dirty="0">
                        <a:solidFill>
                          <a:srgbClr val="111111"/>
                        </a:solidFill>
                        <a:latin typeface="Cambria Math" panose="02040503050406030204" pitchFamily="18" charset="0"/>
                        <a:ea typeface="华文宋体" panose="02010600040101010101" pitchFamily="2" charset="-122"/>
                      </a:rPr>
                      <m:t>,  </m:t>
                    </m:r>
                    <m:r>
                      <a:rPr lang="en-US" altLang="zh-CN" i="1" dirty="0">
                        <a:solidFill>
                          <a:srgbClr val="111111"/>
                        </a:solidFill>
                        <a:latin typeface="Cambria Math" panose="02040503050406030204" pitchFamily="18" charset="0"/>
                        <a:ea typeface="华文宋体" panose="02010600040101010101" pitchFamily="2" charset="-122"/>
                      </a:rPr>
                      <m:t>𝑌</m:t>
                    </m:r>
                    <m:r>
                      <a:rPr lang="en-US" altLang="zh-CN" i="1" dirty="0">
                        <a:solidFill>
                          <a:srgbClr val="111111"/>
                        </a:solidFill>
                        <a:latin typeface="Cambria Math" panose="02040503050406030204" pitchFamily="18" charset="0"/>
                        <a:ea typeface="华文宋体" panose="02010600040101010101" pitchFamily="2" charset="-122"/>
                      </a:rPr>
                      <m:t>)≥ </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𝑑</m:t>
                        </m:r>
                      </m:e>
                      <m:sub>
                        <m:r>
                          <a:rPr lang="en-US" altLang="zh-CN" i="1" dirty="0">
                            <a:solidFill>
                              <a:srgbClr val="111111"/>
                            </a:solidFill>
                            <a:latin typeface="Cambria Math" panose="02040503050406030204" pitchFamily="18" charset="0"/>
                            <a:ea typeface="华文宋体" panose="02010600040101010101" pitchFamily="2" charset="-122"/>
                          </a:rPr>
                          <m:t>2</m:t>
                        </m:r>
                      </m:sub>
                    </m:sSub>
                  </m:oMath>
                </a14:m>
                <a:r>
                  <a:rPr lang="zh-CN" altLang="en-US" dirty="0">
                    <a:solidFill>
                      <a:srgbClr val="111111"/>
                    </a:solidFill>
                    <a:latin typeface="华文宋体" panose="02010600040101010101" pitchFamily="2" charset="-122"/>
                    <a:ea typeface="华文宋体" panose="02010600040101010101" pitchFamily="2" charset="-122"/>
                  </a:rPr>
                  <a:t>， 则</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h</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b="0" i="1" dirty="0" smtClean="0">
                        <a:solidFill>
                          <a:srgbClr val="111111"/>
                        </a:solidFill>
                        <a:latin typeface="Cambria Math" panose="02040503050406030204" pitchFamily="18" charset="0"/>
                        <a:ea typeface="华文宋体" panose="02010600040101010101" pitchFamily="2" charset="-122"/>
                      </a:rPr>
                      <m:t>𝑋</m:t>
                    </m:r>
                    <m:r>
                      <a:rPr lang="en-US" altLang="zh-CN" i="1" dirty="0" smtClean="0">
                        <a:solidFill>
                          <a:srgbClr val="111111"/>
                        </a:solidFill>
                        <a:latin typeface="Cambria Math" panose="02040503050406030204" pitchFamily="18" charset="0"/>
                        <a:ea typeface="华文宋体" panose="02010600040101010101" pitchFamily="2" charset="-122"/>
                      </a:rPr>
                      <m:t>) = </m:t>
                    </m:r>
                    <m:r>
                      <a:rPr lang="en-US" altLang="zh-CN" i="1" dirty="0" smtClean="0">
                        <a:solidFill>
                          <a:srgbClr val="111111"/>
                        </a:solidFill>
                        <a:latin typeface="Cambria Math" panose="02040503050406030204" pitchFamily="18" charset="0"/>
                        <a:ea typeface="华文宋体" panose="02010600040101010101" pitchFamily="2" charset="-122"/>
                      </a:rPr>
                      <m:t>h</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b="0" i="1" dirty="0" smtClean="0">
                        <a:solidFill>
                          <a:srgbClr val="111111"/>
                        </a:solidFill>
                        <a:latin typeface="Cambria Math" panose="02040503050406030204" pitchFamily="18" charset="0"/>
                        <a:ea typeface="华文宋体" panose="02010600040101010101" pitchFamily="2" charset="-122"/>
                      </a:rPr>
                      <m:t>𝑌</m:t>
                    </m:r>
                    <m:r>
                      <a:rPr lang="en-US" altLang="zh-CN" i="1" dirty="0" smtClean="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的概率至多为</a:t>
                </a:r>
                <a14:m>
                  <m:oMath xmlns:m="http://schemas.openxmlformats.org/officeDocument/2006/math">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oMath>
                </a14:m>
                <a:r>
                  <a:rPr lang="zh-CN" altLang="en-US" dirty="0">
                    <a:solidFill>
                      <a:srgbClr val="111111"/>
                    </a:solidFill>
                    <a:latin typeface="华文宋体" panose="02010600040101010101" pitchFamily="2" charset="-122"/>
                    <a:ea typeface="华文宋体" panose="02010600040101010101" pitchFamily="2" charset="-122"/>
                  </a:rPr>
                  <a:t>；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其中</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𝑑</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b="0" i="1" dirty="0" smtClean="0">
                        <a:solidFill>
                          <a:srgbClr val="111111"/>
                        </a:solidFill>
                        <a:latin typeface="Cambria Math" panose="02040503050406030204" pitchFamily="18" charset="0"/>
                        <a:ea typeface="华文宋体" panose="02010600040101010101" pitchFamily="2" charset="-122"/>
                      </a:rPr>
                      <m:t>𝑋</m:t>
                    </m:r>
                    <m:r>
                      <a:rPr lang="en-US" altLang="zh-CN" b="0" i="1" dirty="0" smtClean="0">
                        <a:solidFill>
                          <a:srgbClr val="111111"/>
                        </a:solidFill>
                        <a:latin typeface="Cambria Math" panose="02040503050406030204" pitchFamily="18" charset="0"/>
                        <a:ea typeface="华文宋体" panose="02010600040101010101" pitchFamily="2" charset="-122"/>
                      </a:rPr>
                      <m:t>,  </m:t>
                    </m:r>
                    <m:r>
                      <a:rPr lang="en-US" altLang="zh-CN" b="0" i="1" dirty="0" smtClean="0">
                        <a:solidFill>
                          <a:srgbClr val="111111"/>
                        </a:solidFill>
                        <a:latin typeface="Cambria Math" panose="02040503050406030204" pitchFamily="18" charset="0"/>
                        <a:ea typeface="华文宋体" panose="02010600040101010101" pitchFamily="2" charset="-122"/>
                      </a:rPr>
                      <m:t>𝑌</m:t>
                    </m:r>
                    <m:r>
                      <a:rPr lang="en-US" altLang="zh-CN" i="1" dirty="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表示</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𝑋</m:t>
                    </m:r>
                  </m:oMath>
                </a14:m>
                <a:r>
                  <a:rPr lang="zh-CN" altLang="en-US" dirty="0">
                    <a:solidFill>
                      <a:srgbClr val="111111"/>
                    </a:solidFill>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𝑌</m:t>
                    </m:r>
                  </m:oMath>
                </a14:m>
                <a:r>
                  <a:rPr lang="zh-CN" altLang="en-US" dirty="0">
                    <a:solidFill>
                      <a:srgbClr val="111111"/>
                    </a:solidFill>
                    <a:latin typeface="华文宋体" panose="02010600040101010101" pitchFamily="2" charset="-122"/>
                    <a:ea typeface="华文宋体" panose="02010600040101010101" pitchFamily="2" charset="-122"/>
                  </a:rPr>
                  <a:t>之间的距离，</a:t>
                </a:r>
                <a14:m>
                  <m:oMath xmlns:m="http://schemas.openxmlformats.org/officeDocument/2006/math">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r>
                      <a:rPr lang="en-US" altLang="zh-CN" i="1" dirty="0" smtClean="0">
                        <a:solidFill>
                          <a:srgbClr val="111111"/>
                        </a:solidFill>
                        <a:latin typeface="Cambria Math" panose="02040503050406030204" pitchFamily="18" charset="0"/>
                        <a:ea typeface="华文宋体" panose="02010600040101010101" pitchFamily="2" charset="-122"/>
                      </a:rPr>
                      <m:t> &lt; </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oMath>
                </a14:m>
                <a:r>
                  <a:rPr lang="zh-CN" altLang="en-US" dirty="0">
                    <a:solidFill>
                      <a:srgbClr val="111111"/>
                    </a:solidFill>
                    <a:latin typeface="华文宋体" panose="02010600040101010101" pitchFamily="2" charset="-122"/>
                    <a:ea typeface="华文宋体" panose="02010600040101010101" pitchFamily="2" charset="-122"/>
                  </a:rPr>
                  <a:t>， </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h</m:t>
                    </m:r>
                    <m:r>
                      <a:rPr lang="en-US" altLang="zh-CN" i="1" dirty="0">
                        <a:solidFill>
                          <a:srgbClr val="111111"/>
                        </a:solidFill>
                        <a:latin typeface="Cambria Math" panose="02040503050406030204" pitchFamily="18" charset="0"/>
                        <a:ea typeface="华文宋体" panose="02010600040101010101" pitchFamily="2" charset="-122"/>
                      </a:rPr>
                      <m:t>(</m:t>
                    </m:r>
                    <m:r>
                      <a:rPr lang="en-US" altLang="zh-CN" i="1" dirty="0">
                        <a:solidFill>
                          <a:srgbClr val="111111"/>
                        </a:solidFill>
                        <a:latin typeface="Cambria Math" panose="02040503050406030204" pitchFamily="18" charset="0"/>
                        <a:ea typeface="华文宋体" panose="02010600040101010101" pitchFamily="2" charset="-122"/>
                      </a:rPr>
                      <m:t>𝑋</m:t>
                    </m:r>
                    <m:r>
                      <a:rPr lang="en-US" altLang="zh-CN" i="1" dirty="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和</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 </m:t>
                    </m:r>
                    <m:r>
                      <a:rPr lang="en-US" altLang="zh-CN" i="1" dirty="0">
                        <a:solidFill>
                          <a:srgbClr val="111111"/>
                        </a:solidFill>
                        <a:latin typeface="Cambria Math" panose="02040503050406030204" pitchFamily="18" charset="0"/>
                        <a:ea typeface="华文宋体" panose="02010600040101010101" pitchFamily="2" charset="-122"/>
                      </a:rPr>
                      <m:t>h</m:t>
                    </m:r>
                    <m:r>
                      <a:rPr lang="en-US" altLang="zh-CN" i="1" dirty="0">
                        <a:solidFill>
                          <a:srgbClr val="111111"/>
                        </a:solidFill>
                        <a:latin typeface="Cambria Math" panose="02040503050406030204" pitchFamily="18" charset="0"/>
                        <a:ea typeface="华文宋体" panose="02010600040101010101" pitchFamily="2" charset="-122"/>
                      </a:rPr>
                      <m:t>(</m:t>
                    </m:r>
                    <m:r>
                      <a:rPr lang="en-US" altLang="zh-CN" i="1" dirty="0">
                        <a:solidFill>
                          <a:srgbClr val="111111"/>
                        </a:solidFill>
                        <a:latin typeface="Cambria Math" panose="02040503050406030204" pitchFamily="18" charset="0"/>
                        <a:ea typeface="华文宋体" panose="02010600040101010101" pitchFamily="2" charset="-122"/>
                      </a:rPr>
                      <m:t>𝑌</m:t>
                    </m:r>
                    <m:r>
                      <a:rPr lang="en-US" altLang="zh-CN" i="1" dirty="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分别表示对</a:t>
                </a:r>
                <a14:m>
                  <m:oMath xmlns:m="http://schemas.openxmlformats.org/officeDocument/2006/math">
                    <m:r>
                      <a:rPr lang="en-US" altLang="zh-CN" b="0" i="1" dirty="0" smtClean="0">
                        <a:solidFill>
                          <a:srgbClr val="111111"/>
                        </a:solidFill>
                        <a:latin typeface="Cambria Math" panose="02040503050406030204" pitchFamily="18" charset="0"/>
                        <a:ea typeface="华文宋体" panose="02010600040101010101" pitchFamily="2" charset="-122"/>
                      </a:rPr>
                      <m:t>𝑋</m:t>
                    </m:r>
                  </m:oMath>
                </a14:m>
                <a:r>
                  <a:rPr lang="zh-CN" altLang="en-US" dirty="0">
                    <a:solidFill>
                      <a:srgbClr val="111111"/>
                    </a:solidFill>
                    <a:latin typeface="华文宋体" panose="02010600040101010101" pitchFamily="2" charset="-122"/>
                    <a:ea typeface="华文宋体" panose="02010600040101010101" pitchFamily="2" charset="-122"/>
                  </a:rPr>
                  <a:t>和</a:t>
                </a:r>
                <a14:m>
                  <m:oMath xmlns:m="http://schemas.openxmlformats.org/officeDocument/2006/math">
                    <m:r>
                      <a:rPr lang="en-US" altLang="zh-CN" b="0" i="1" dirty="0" smtClean="0">
                        <a:solidFill>
                          <a:srgbClr val="111111"/>
                        </a:solidFill>
                        <a:latin typeface="Cambria Math" panose="02040503050406030204" pitchFamily="18" charset="0"/>
                        <a:ea typeface="华文宋体" panose="02010600040101010101" pitchFamily="2" charset="-122"/>
                      </a:rPr>
                      <m:t>𝑌</m:t>
                    </m:r>
                  </m:oMath>
                </a14:m>
                <a:r>
                  <a:rPr lang="zh-CN" altLang="en-US" dirty="0">
                    <a:solidFill>
                      <a:srgbClr val="111111"/>
                    </a:solidFill>
                    <a:latin typeface="华文宋体" panose="02010600040101010101" pitchFamily="2" charset="-122"/>
                    <a:ea typeface="华文宋体" panose="02010600040101010101" pitchFamily="2" charset="-122"/>
                  </a:rPr>
                  <a:t>进行哈希变换。 满足以上两个条件的哈希函数称为</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i="1" dirty="0" smtClean="0">
                        <a:solidFill>
                          <a:srgbClr val="111111"/>
                        </a:solidFill>
                        <a:latin typeface="Cambria Math" panose="02040503050406030204" pitchFamily="18" charset="0"/>
                        <a:ea typeface="华文宋体" panose="02010600040101010101" pitchFamily="2" charset="-122"/>
                      </a:rPr>
                      <m:t>𝑠𝑒𝑛𝑠𝑖𝑡𝑖𝑣𝑒</m:t>
                    </m:r>
                  </m:oMath>
                </a14:m>
                <a:r>
                  <a:rPr lang="zh-CN" altLang="en-US" dirty="0">
                    <a:solidFill>
                      <a:srgbClr val="111111"/>
                    </a:solidFill>
                    <a:latin typeface="华文宋体" panose="02010600040101010101" pitchFamily="2" charset="-122"/>
                    <a:ea typeface="华文宋体" panose="02010600040101010101" pitchFamily="2" charset="-122"/>
                  </a:rPr>
                  <a:t>。而通过一个或多个</a:t>
                </a:r>
                <a14:m>
                  <m:oMath xmlns:m="http://schemas.openxmlformats.org/officeDocument/2006/math">
                    <m:r>
                      <a:rPr lang="en-US" altLang="zh-CN" i="1"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𝑑</m:t>
                        </m:r>
                      </m:e>
                      <m:sub>
                        <m:r>
                          <a:rPr lang="en-US" altLang="zh-CN" i="1" dirty="0">
                            <a:solidFill>
                              <a:srgbClr val="111111"/>
                            </a:solidFill>
                            <a:latin typeface="Cambria Math" panose="02040503050406030204" pitchFamily="18" charset="0"/>
                            <a:ea typeface="华文宋体" panose="02010600040101010101" pitchFamily="2" charset="-122"/>
                          </a:rPr>
                          <m:t>1</m:t>
                        </m:r>
                      </m:sub>
                    </m:sSub>
                    <m:r>
                      <a:rPr lang="en-US" altLang="zh-CN" i="1"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𝑑</m:t>
                        </m:r>
                      </m:e>
                      <m:sub>
                        <m:r>
                          <a:rPr lang="en-US" altLang="zh-CN" i="1" dirty="0">
                            <a:solidFill>
                              <a:srgbClr val="111111"/>
                            </a:solidFill>
                            <a:latin typeface="Cambria Math" panose="02040503050406030204" pitchFamily="18" charset="0"/>
                            <a:ea typeface="华文宋体" panose="02010600040101010101" pitchFamily="2" charset="-122"/>
                          </a:rPr>
                          <m:t>2</m:t>
                        </m:r>
                      </m:sub>
                    </m:sSub>
                    <m:r>
                      <a:rPr lang="en-US" altLang="zh-CN" i="1"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𝑝</m:t>
                        </m:r>
                      </m:e>
                      <m:sub>
                        <m:r>
                          <a:rPr lang="en-US" altLang="zh-CN" i="1" dirty="0">
                            <a:solidFill>
                              <a:srgbClr val="111111"/>
                            </a:solidFill>
                            <a:latin typeface="Cambria Math" panose="02040503050406030204" pitchFamily="18" charset="0"/>
                            <a:ea typeface="华文宋体" panose="02010600040101010101" pitchFamily="2" charset="-122"/>
                          </a:rPr>
                          <m:t>1</m:t>
                        </m:r>
                      </m:sub>
                    </m:sSub>
                    <m:r>
                      <a:rPr lang="en-US" altLang="zh-CN" i="1" dirty="0">
                        <a:solidFill>
                          <a:srgbClr val="111111"/>
                        </a:solidFill>
                        <a:latin typeface="Cambria Math" panose="02040503050406030204" pitchFamily="18" charset="0"/>
                        <a:ea typeface="华文宋体" panose="02010600040101010101" pitchFamily="2" charset="-122"/>
                      </a:rPr>
                      <m:t>,</m:t>
                    </m:r>
                    <m:sSub>
                      <m:sSubPr>
                        <m:ctrlPr>
                          <a:rPr lang="en-US" altLang="zh-CN" i="1" dirty="0">
                            <a:solidFill>
                              <a:srgbClr val="111111"/>
                            </a:solidFill>
                            <a:latin typeface="Cambria Math" panose="02040503050406030204" pitchFamily="18" charset="0"/>
                            <a:ea typeface="华文宋体" panose="02010600040101010101" pitchFamily="2" charset="-122"/>
                          </a:rPr>
                        </m:ctrlPr>
                      </m:sSubPr>
                      <m:e>
                        <m:r>
                          <a:rPr lang="en-US" altLang="zh-CN" i="1" dirty="0">
                            <a:solidFill>
                              <a:srgbClr val="111111"/>
                            </a:solidFill>
                            <a:latin typeface="Cambria Math" panose="02040503050406030204" pitchFamily="18" charset="0"/>
                            <a:ea typeface="华文宋体" panose="02010600040101010101" pitchFamily="2" charset="-122"/>
                          </a:rPr>
                          <m:t>𝑝</m:t>
                        </m:r>
                      </m:e>
                      <m:sub>
                        <m:r>
                          <a:rPr lang="en-US" altLang="zh-CN" i="1" dirty="0">
                            <a:solidFill>
                              <a:srgbClr val="111111"/>
                            </a:solidFill>
                            <a:latin typeface="Cambria Math" panose="02040503050406030204" pitchFamily="18" charset="0"/>
                            <a:ea typeface="华文宋体" panose="02010600040101010101" pitchFamily="2" charset="-122"/>
                          </a:rPr>
                          <m:t>2</m:t>
                        </m:r>
                      </m:sub>
                    </m:sSub>
                    <m:r>
                      <a:rPr lang="en-US" altLang="zh-CN" i="1" dirty="0">
                        <a:solidFill>
                          <a:srgbClr val="111111"/>
                        </a:solidFill>
                        <a:latin typeface="Cambria Math" panose="02040503050406030204" pitchFamily="18" charset="0"/>
                        <a:ea typeface="华文宋体" panose="02010600040101010101" pitchFamily="2" charset="-122"/>
                      </a:rPr>
                      <m:t>)−</m:t>
                    </m:r>
                    <m:r>
                      <a:rPr lang="en-US" altLang="zh-CN" i="1" dirty="0">
                        <a:solidFill>
                          <a:srgbClr val="111111"/>
                        </a:solidFill>
                        <a:latin typeface="Cambria Math" panose="02040503050406030204" pitchFamily="18" charset="0"/>
                        <a:ea typeface="华文宋体" panose="02010600040101010101" pitchFamily="2" charset="-122"/>
                      </a:rPr>
                      <m:t>𝑠𝑒𝑛𝑠𝑖𝑡𝑖𝑣𝑒</m:t>
                    </m:r>
                  </m:oMath>
                </a14:m>
                <a:r>
                  <a:rPr lang="zh-CN" altLang="en-US" dirty="0">
                    <a:solidFill>
                      <a:srgbClr val="111111"/>
                    </a:solidFill>
                    <a:latin typeface="华文宋体" panose="02010600040101010101" pitchFamily="2" charset="-122"/>
                    <a:ea typeface="华文宋体" panose="02010600040101010101" pitchFamily="2" charset="-122"/>
                  </a:rPr>
                  <a:t>的哈希函数对原始数据集合进行哈希生成一个或多个哈希表的过程称为局部敏感哈希。</a:t>
                </a:r>
              </a:p>
            </p:txBody>
          </p:sp>
        </mc:Choice>
        <mc:Fallback xmlns="">
          <p:sp>
            <p:nvSpPr>
              <p:cNvPr id="5" name="文本框 4">
                <a:extLst>
                  <a:ext uri="{FF2B5EF4-FFF2-40B4-BE49-F238E27FC236}">
                    <a16:creationId xmlns:a16="http://schemas.microsoft.com/office/drawing/2014/main" id="{9704C1B8-0CBE-5A4A-3A02-E3212020B234}"/>
                  </a:ext>
                </a:extLst>
              </p:cNvPr>
              <p:cNvSpPr txBox="1">
                <a:spLocks noRot="1" noChangeAspect="1" noMove="1" noResize="1" noEditPoints="1" noAdjustHandles="1" noChangeArrowheads="1" noChangeShapeType="1" noTextEdit="1"/>
              </p:cNvSpPr>
              <p:nvPr/>
            </p:nvSpPr>
            <p:spPr>
              <a:xfrm>
                <a:off x="457200" y="827925"/>
                <a:ext cx="8229600" cy="3374450"/>
              </a:xfrm>
              <a:prstGeom prst="rect">
                <a:avLst/>
              </a:prstGeom>
              <a:blipFill>
                <a:blip r:embed="rId2"/>
                <a:stretch>
                  <a:fillRect l="-593" r="-296" b="-2170"/>
                </a:stretch>
              </a:blipFill>
              <a:ln w="12700" cap="flat">
                <a:noFill/>
                <a:miter lim="400000"/>
              </a:ln>
              <a:effectLst/>
            </p:spPr>
            <p:txBody>
              <a:bodyPr/>
              <a:lstStyle/>
              <a:p>
                <a:r>
                  <a:rPr lang="zh-CN" altLang="en-US">
                    <a:noFill/>
                  </a:rPr>
                  <a:t> </a:t>
                </a:r>
              </a:p>
            </p:txBody>
          </p:sp>
        </mc:Fallback>
      </mc:AlternateContent>
      <p:pic>
        <p:nvPicPr>
          <p:cNvPr id="77" name="图形 76">
            <a:extLst>
              <a:ext uri="{FF2B5EF4-FFF2-40B4-BE49-F238E27FC236}">
                <a16:creationId xmlns:a16="http://schemas.microsoft.com/office/drawing/2014/main" id="{D288D6F0-3B69-B8F7-D250-0175A29194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242" y="4085120"/>
            <a:ext cx="2973515" cy="2196807"/>
          </a:xfrm>
          <a:prstGeom prst="rect">
            <a:avLst/>
          </a:prstGeom>
        </p:spPr>
      </p:pic>
      <p:sp>
        <p:nvSpPr>
          <p:cNvPr id="78" name="文本框 77">
            <a:extLst>
              <a:ext uri="{FF2B5EF4-FFF2-40B4-BE49-F238E27FC236}">
                <a16:creationId xmlns:a16="http://schemas.microsoft.com/office/drawing/2014/main" id="{BD3C3C47-11A9-A325-ECD2-BBD3B3DE11C6}"/>
              </a:ext>
            </a:extLst>
          </p:cNvPr>
          <p:cNvSpPr txBox="1"/>
          <p:nvPr/>
        </p:nvSpPr>
        <p:spPr>
          <a:xfrm>
            <a:off x="2370772" y="6129160"/>
            <a:ext cx="4798124"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10</a:t>
            </a:r>
            <a:r>
              <a:rPr lang="zh-CN" altLang="en-US" sz="1400" dirty="0">
                <a:solidFill>
                  <a:srgbClr val="111111"/>
                </a:solidFill>
                <a:latin typeface="华文宋体" panose="02010600040101010101" pitchFamily="2" charset="-122"/>
                <a:ea typeface="华文宋体" panose="02010600040101010101" pitchFamily="2" charset="-122"/>
              </a:rPr>
              <a:t>：两个数据实例哈希值相等概率累积分布</a:t>
            </a:r>
            <a:endParaRPr lang="en-US" altLang="zh-CN" sz="1400" dirty="0">
              <a:solidFill>
                <a:srgbClr val="11111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3162930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EA481-0E47-220A-B6A4-E677DF726B39}"/>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局部敏感哈希索引建立</a:t>
            </a:r>
          </a:p>
        </p:txBody>
      </p:sp>
      <p:sp>
        <p:nvSpPr>
          <p:cNvPr id="3" name="灯片编号占位符 2">
            <a:extLst>
              <a:ext uri="{FF2B5EF4-FFF2-40B4-BE49-F238E27FC236}">
                <a16:creationId xmlns:a16="http://schemas.microsoft.com/office/drawing/2014/main" id="{7B175EEE-5A30-6B0F-48E8-802B47B0F9DE}"/>
              </a:ext>
            </a:extLst>
          </p:cNvPr>
          <p:cNvSpPr>
            <a:spLocks noGrp="1"/>
          </p:cNvSpPr>
          <p:nvPr>
            <p:ph type="sldNum" sz="quarter" idx="2"/>
          </p:nvPr>
        </p:nvSpPr>
        <p:spPr/>
        <p:txBody>
          <a:bodyPr/>
          <a:lstStyle/>
          <a:p>
            <a:fld id="{86CB4B4D-7CA3-9044-876B-883B54F8677D}" type="slidenum">
              <a:rPr lang="en-US" altLang="zh-CN" smtClean="0"/>
              <a:t>24</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83A6FE-77EE-60D1-4B21-C2408AC28415}"/>
                  </a:ext>
                </a:extLst>
              </p:cNvPr>
              <p:cNvSpPr txBox="1"/>
              <p:nvPr/>
            </p:nvSpPr>
            <p:spPr>
              <a:xfrm>
                <a:off x="457201" y="871667"/>
                <a:ext cx="8229600" cy="2543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使用</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局部敏感哈希</a:t>
                </a:r>
                <a:r>
                  <a:rPr lang="zh-CN" altLang="en-US" dirty="0">
                    <a:solidFill>
                      <a:srgbClr val="111111"/>
                    </a:solidFill>
                    <a:latin typeface="华文宋体" panose="02010600040101010101" pitchFamily="2" charset="-122"/>
                    <a:ea typeface="华文宋体" panose="02010600040101010101" pitchFamily="2" charset="-122"/>
                  </a:rPr>
                  <a:t>进行对海量数据建立索引的过程如下：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1</a:t>
                </a:r>
                <a:r>
                  <a:rPr lang="zh-CN" altLang="en-US" dirty="0">
                    <a:solidFill>
                      <a:srgbClr val="111111"/>
                    </a:solidFill>
                    <a:latin typeface="华文宋体" panose="02010600040101010101" pitchFamily="2" charset="-122"/>
                    <a:ea typeface="华文宋体" panose="02010600040101010101" pitchFamily="2" charset="-122"/>
                  </a:rPr>
                  <a:t>：选取满足</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𝑑</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1</m:t>
                        </m:r>
                      </m:sub>
                    </m:sSub>
                    <m:r>
                      <a:rPr lang="en-US" altLang="zh-CN" i="1" dirty="0" smtClean="0">
                        <a:solidFill>
                          <a:srgbClr val="111111"/>
                        </a:solidFill>
                        <a:latin typeface="Cambria Math" panose="02040503050406030204" pitchFamily="18" charset="0"/>
                        <a:ea typeface="华文宋体" panose="02010600040101010101" pitchFamily="2" charset="-122"/>
                      </a:rPr>
                      <m:t>,</m:t>
                    </m:r>
                    <m:sSub>
                      <m:sSubPr>
                        <m:ctrlPr>
                          <a:rPr lang="en-US" altLang="zh-CN" b="0" i="1" dirty="0" smtClean="0">
                            <a:solidFill>
                              <a:srgbClr val="111111"/>
                            </a:solidFill>
                            <a:latin typeface="Cambria Math" panose="02040503050406030204" pitchFamily="18" charset="0"/>
                            <a:ea typeface="华文宋体" panose="02010600040101010101" pitchFamily="2" charset="-122"/>
                          </a:rPr>
                        </m:ctrlPr>
                      </m:sSubPr>
                      <m:e>
                        <m:r>
                          <a:rPr lang="en-US" altLang="zh-CN" i="1" dirty="0" smtClean="0">
                            <a:solidFill>
                              <a:srgbClr val="111111"/>
                            </a:solidFill>
                            <a:latin typeface="Cambria Math" panose="02040503050406030204" pitchFamily="18" charset="0"/>
                            <a:ea typeface="华文宋体" panose="02010600040101010101" pitchFamily="2" charset="-122"/>
                          </a:rPr>
                          <m:t>𝑝</m:t>
                        </m:r>
                      </m:e>
                      <m:sub>
                        <m:r>
                          <a:rPr lang="en-US" altLang="zh-CN" i="1" dirty="0" smtClean="0">
                            <a:solidFill>
                              <a:srgbClr val="111111"/>
                            </a:solidFill>
                            <a:latin typeface="Cambria Math" panose="02040503050406030204" pitchFamily="18" charset="0"/>
                            <a:ea typeface="华文宋体" panose="02010600040101010101" pitchFamily="2" charset="-122"/>
                          </a:rPr>
                          <m:t>2</m:t>
                        </m:r>
                      </m:sub>
                    </m:sSub>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i="1" dirty="0" smtClean="0">
                        <a:solidFill>
                          <a:srgbClr val="111111"/>
                        </a:solidFill>
                        <a:latin typeface="Cambria Math" panose="02040503050406030204" pitchFamily="18" charset="0"/>
                        <a:ea typeface="华文宋体" panose="02010600040101010101" pitchFamily="2" charset="-122"/>
                      </a:rPr>
                      <m:t>𝑠𝑒𝑛𝑠𝑖𝑡𝑖𝑣𝑒</m:t>
                    </m:r>
                  </m:oMath>
                </a14:m>
                <a:r>
                  <a:rPr lang="zh-CN" altLang="en-US" dirty="0">
                    <a:solidFill>
                      <a:srgbClr val="111111"/>
                    </a:solidFill>
                    <a:latin typeface="华文宋体" panose="02010600040101010101" pitchFamily="2" charset="-122"/>
                    <a:ea typeface="华文宋体" panose="02010600040101010101" pitchFamily="2" charset="-122"/>
                  </a:rPr>
                  <a:t>的</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局部敏感</a:t>
                </a:r>
                <a:r>
                  <a:rPr lang="zh-CN" altLang="en-US" dirty="0">
                    <a:solidFill>
                      <a:srgbClr val="111111"/>
                    </a:solidFill>
                    <a:latin typeface="华文宋体" panose="02010600040101010101" pitchFamily="2" charset="-122"/>
                    <a:ea typeface="华文宋体" panose="02010600040101010101" pitchFamily="2" charset="-122"/>
                  </a:rPr>
                  <a:t>哈希函数；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solidFill>
                      <a:srgbClr val="111111"/>
                    </a:solidFill>
                    <a:latin typeface="华文宋体" panose="02010600040101010101" pitchFamily="2" charset="-122"/>
                    <a:ea typeface="华文宋体" panose="02010600040101010101" pitchFamily="2" charset="-122"/>
                  </a:rPr>
                  <a:t>：根据相邻的数据被查找到的概率确定</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哈希表</a:t>
                </a:r>
                <a:r>
                  <a:rPr lang="zh-CN" altLang="en-US" dirty="0">
                    <a:solidFill>
                      <a:srgbClr val="111111"/>
                    </a:solidFill>
                    <a:latin typeface="华文宋体" panose="02010600040101010101" pitchFamily="2" charset="-122"/>
                    <a:ea typeface="华文宋体" panose="02010600040101010101" pitchFamily="2" charset="-122"/>
                  </a:rPr>
                  <a:t>的个数</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𝐿</m:t>
                    </m:r>
                  </m:oMath>
                </a14:m>
                <a:r>
                  <a:rPr lang="zh-CN" altLang="en-US" dirty="0">
                    <a:solidFill>
                      <a:srgbClr val="111111"/>
                    </a:solidFill>
                    <a:latin typeface="华文宋体" panose="02010600040101010101" pitchFamily="2" charset="-122"/>
                    <a:ea typeface="华文宋体" panose="02010600040101010101" pitchFamily="2" charset="-122"/>
                  </a:rPr>
                  <a:t>，每个表内的哈希函数的个数</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𝐾</m:t>
                    </m:r>
                  </m:oMath>
                </a14:m>
                <a:r>
                  <a:rPr lang="zh-CN" altLang="en-US" dirty="0">
                    <a:solidFill>
                      <a:srgbClr val="111111"/>
                    </a:solidFill>
                    <a:latin typeface="华文宋体" panose="02010600040101010101" pitchFamily="2" charset="-122"/>
                    <a:ea typeface="华文宋体" panose="02010600040101010101" pitchFamily="2" charset="-122"/>
                  </a:rPr>
                  <a:t>，以及跟</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局部敏感</a:t>
                </a:r>
                <a:r>
                  <a:rPr lang="zh-CN" altLang="en-US" dirty="0">
                    <a:solidFill>
                      <a:srgbClr val="111111"/>
                    </a:solidFill>
                    <a:latin typeface="华文宋体" panose="02010600040101010101" pitchFamily="2" charset="-122"/>
                    <a:ea typeface="华文宋体" panose="02010600040101010101" pitchFamily="2" charset="-122"/>
                  </a:rPr>
                  <a:t>哈希函数自身有关的参数；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3</a:t>
                </a:r>
                <a:r>
                  <a:rPr lang="zh-CN" altLang="en-US" dirty="0">
                    <a:solidFill>
                      <a:srgbClr val="111111"/>
                    </a:solidFill>
                    <a:latin typeface="华文宋体" panose="02010600040101010101" pitchFamily="2" charset="-122"/>
                    <a:ea typeface="华文宋体" panose="02010600040101010101" pitchFamily="2" charset="-122"/>
                  </a:rPr>
                  <a:t>：将所有数据经过</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局部敏感</a:t>
                </a:r>
                <a:r>
                  <a:rPr lang="zh-CN" altLang="en-US" dirty="0">
                    <a:solidFill>
                      <a:srgbClr val="111111"/>
                    </a:solidFill>
                    <a:latin typeface="华文宋体" panose="02010600040101010101" pitchFamily="2" charset="-122"/>
                    <a:ea typeface="华文宋体" panose="02010600040101010101" pitchFamily="2" charset="-122"/>
                  </a:rPr>
                  <a:t>哈希函数哈希到相应的桶内，构成了一个或多个哈希表。</a:t>
                </a:r>
                <a:r>
                  <a:rPr lang="zh-CN" altLang="en-US" b="0" i="0" dirty="0">
                    <a:solidFill>
                      <a:srgbClr val="333333"/>
                    </a:solidFill>
                    <a:effectLst/>
                    <a:latin typeface="pingfang SC"/>
                  </a:rPr>
                  <a:t> </a:t>
                </a:r>
                <a:endParaRPr lang="zh-CN" altLang="en-US" dirty="0"/>
              </a:p>
            </p:txBody>
          </p:sp>
        </mc:Choice>
        <mc:Fallback xmlns="">
          <p:sp>
            <p:nvSpPr>
              <p:cNvPr id="5" name="文本框 4">
                <a:extLst>
                  <a:ext uri="{FF2B5EF4-FFF2-40B4-BE49-F238E27FC236}">
                    <a16:creationId xmlns:a16="http://schemas.microsoft.com/office/drawing/2014/main" id="{9983A6FE-77EE-60D1-4B21-C2408AC28415}"/>
                  </a:ext>
                </a:extLst>
              </p:cNvPr>
              <p:cNvSpPr txBox="1">
                <a:spLocks noRot="1" noChangeAspect="1" noMove="1" noResize="1" noEditPoints="1" noAdjustHandles="1" noChangeArrowheads="1" noChangeShapeType="1" noTextEdit="1"/>
              </p:cNvSpPr>
              <p:nvPr/>
            </p:nvSpPr>
            <p:spPr>
              <a:xfrm>
                <a:off x="457201" y="871667"/>
                <a:ext cx="8229600" cy="2543132"/>
              </a:xfrm>
              <a:prstGeom prst="rect">
                <a:avLst/>
              </a:prstGeom>
              <a:blipFill>
                <a:blip r:embed="rId2"/>
                <a:stretch>
                  <a:fillRect l="-593" r="-519" b="-3118"/>
                </a:stretch>
              </a:blipFill>
              <a:ln w="12700" cap="flat">
                <a:noFill/>
                <a:miter lim="400000"/>
              </a:ln>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827AD92-B33F-804D-AB62-E15AED5A681D}"/>
              </a:ext>
            </a:extLst>
          </p:cNvPr>
          <p:cNvSpPr txBox="1"/>
          <p:nvPr/>
        </p:nvSpPr>
        <p:spPr>
          <a:xfrm>
            <a:off x="3019979" y="6096345"/>
            <a:ext cx="3150001"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11</a:t>
            </a:r>
            <a:r>
              <a:rPr lang="zh-CN" altLang="en-US" sz="1400" dirty="0">
                <a:solidFill>
                  <a:srgbClr val="111111"/>
                </a:solidFill>
                <a:latin typeface="华文宋体" panose="02010600040101010101" pitchFamily="2" charset="-122"/>
                <a:ea typeface="华文宋体" panose="02010600040101010101" pitchFamily="2" charset="-122"/>
              </a:rPr>
              <a:t>：局部敏感哈希索引建立过程</a:t>
            </a:r>
            <a:endParaRPr lang="en-US" altLang="zh-CN" sz="1400" dirty="0">
              <a:solidFill>
                <a:srgbClr val="111111"/>
              </a:solidFill>
              <a:latin typeface="华文宋体" panose="02010600040101010101" pitchFamily="2" charset="-122"/>
              <a:ea typeface="华文宋体" panose="02010600040101010101" pitchFamily="2" charset="-122"/>
            </a:endParaRPr>
          </a:p>
        </p:txBody>
      </p:sp>
      <p:pic>
        <p:nvPicPr>
          <p:cNvPr id="4" name="图形 3">
            <a:extLst>
              <a:ext uri="{FF2B5EF4-FFF2-40B4-BE49-F238E27FC236}">
                <a16:creationId xmlns:a16="http://schemas.microsoft.com/office/drawing/2014/main" id="{9ED5785E-B086-0E81-4F1B-D41B08AA8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0381" y="3027844"/>
            <a:ext cx="4583238" cy="3196268"/>
          </a:xfrm>
          <a:prstGeom prst="rect">
            <a:avLst/>
          </a:prstGeom>
        </p:spPr>
      </p:pic>
    </p:spTree>
    <p:extLst>
      <p:ext uri="{BB962C8B-B14F-4D97-AF65-F5344CB8AC3E}">
        <p14:creationId xmlns:p14="http://schemas.microsoft.com/office/powerpoint/2010/main" val="3335344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2B96AF1-4E11-5779-629C-43B262F6C723}"/>
                  </a:ext>
                </a:extLst>
              </p:cNvPr>
              <p:cNvSpPr>
                <a:spLocks noGrp="1"/>
              </p:cNvSpPr>
              <p:nvPr>
                <p:ph type="title"/>
              </p:nvPr>
            </p:nvSpPr>
            <p:spPr/>
            <p:txBody>
              <a:bodyPr>
                <a:normAutofit fontScale="90000"/>
              </a:bodyPr>
              <a:lstStyle/>
              <a:p>
                <a:r>
                  <a:rPr lang="zh-CN" altLang="en-US" sz="3200" b="1" dirty="0">
                    <a:latin typeface="Times New Roman" panose="02020603050405020304" pitchFamily="18" charset="0"/>
                    <a:ea typeface="华文宋体" panose="02010600040101010101" pitchFamily="2" charset="-122"/>
                    <a:cs typeface="Times New Roman" panose="02020603050405020304" pitchFamily="18" charset="0"/>
                  </a:rPr>
                  <a:t>局部敏感哈希</a:t>
                </a:r>
                <a14:m>
                  <m:oMath xmlns:m="http://schemas.openxmlformats.org/officeDocument/2006/math">
                    <m:r>
                      <a:rPr lang="en-US" altLang="zh-CN" sz="3200" b="0" i="1" dirty="0" smtClean="0">
                        <a:latin typeface="Cambria Math" panose="02040503050406030204" pitchFamily="18" charset="0"/>
                        <a:ea typeface="华文宋体" panose="02010600040101010101" pitchFamily="2" charset="-122"/>
                        <a:cs typeface="Times New Roman" panose="02020603050405020304" pitchFamily="18" charset="0"/>
                      </a:rPr>
                      <m:t>𝑘</m:t>
                    </m:r>
                  </m:oMath>
                </a14:m>
                <a:r>
                  <a:rPr lang="zh-CN" altLang="en-US" sz="3200" b="1" dirty="0">
                    <a:latin typeface="华文宋体" panose="02010600040101010101" pitchFamily="2" charset="-122"/>
                    <a:ea typeface="华文宋体" panose="02010600040101010101" pitchFamily="2" charset="-122"/>
                    <a:cs typeface="Times New Roman" panose="02020603050405020304" pitchFamily="18" charset="0"/>
                  </a:rPr>
                  <a:t>近邻</a:t>
                </a:r>
                <a:r>
                  <a:rPr lang="zh-CN" altLang="en-US" sz="3200" b="1" dirty="0">
                    <a:latin typeface="华文宋体" panose="02010600040101010101" pitchFamily="2" charset="-122"/>
                    <a:ea typeface="华文宋体" panose="02010600040101010101" pitchFamily="2" charset="-122"/>
                  </a:rPr>
                  <a:t>查找</a:t>
                </a:r>
                <a:endParaRPr lang="zh-CN" altLang="en-US" dirty="0"/>
              </a:p>
            </p:txBody>
          </p:sp>
        </mc:Choice>
        <mc:Fallback xmlns="">
          <p:sp>
            <p:nvSpPr>
              <p:cNvPr id="2" name="标题 1">
                <a:extLst>
                  <a:ext uri="{FF2B5EF4-FFF2-40B4-BE49-F238E27FC236}">
                    <a16:creationId xmlns:a16="http://schemas.microsoft.com/office/drawing/2014/main" id="{D2B96AF1-4E11-5779-629C-43B262F6C723}"/>
                  </a:ext>
                </a:extLst>
              </p:cNvPr>
              <p:cNvSpPr>
                <a:spLocks noGrp="1" noRot="1" noChangeAspect="1" noMove="1" noResize="1" noEditPoints="1" noAdjustHandles="1" noChangeArrowheads="1" noChangeShapeType="1" noTextEdit="1"/>
              </p:cNvSpPr>
              <p:nvPr>
                <p:ph type="title"/>
              </p:nvPr>
            </p:nvSpPr>
            <p:spPr>
              <a:blipFill>
                <a:blip r:embed="rId2"/>
                <a:stretch>
                  <a:fillRect l="-1989" t="-11905" b="-3928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37DF1756-016F-3780-22E5-9457852CEE82}"/>
              </a:ext>
            </a:extLst>
          </p:cNvPr>
          <p:cNvSpPr>
            <a:spLocks noGrp="1"/>
          </p:cNvSpPr>
          <p:nvPr>
            <p:ph type="sldNum" sz="quarter" idx="2"/>
          </p:nvPr>
        </p:nvSpPr>
        <p:spPr/>
        <p:txBody>
          <a:bodyPr/>
          <a:lstStyle/>
          <a:p>
            <a:fld id="{86CB4B4D-7CA3-9044-876B-883B54F8677D}" type="slidenum">
              <a:rPr lang="en-US" altLang="zh-CN" smtClean="0"/>
              <a:t>25</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7254034-CC53-BE59-CEA9-FA1A7AB312D3}"/>
                  </a:ext>
                </a:extLst>
              </p:cNvPr>
              <p:cNvSpPr txBox="1"/>
              <p:nvPr/>
            </p:nvSpPr>
            <p:spPr>
              <a:xfrm>
                <a:off x="457201" y="839300"/>
                <a:ext cx="8267701"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查找步骤：</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1</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将查询数据经过局部敏感哈希函数哈希得到相应的桶号；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将桶号中对应的数据取出；</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Step 3</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计算查询数据与对应的桶数据之间的相似度或距离，返回</a:t>
                </a:r>
                <a14:m>
                  <m:oMath xmlns:m="http://schemas.openxmlformats.org/officeDocument/2006/math">
                    <m:r>
                      <a:rPr lang="en-US" altLang="zh-CN" sz="1800" b="0" i="1" dirty="0" smtClean="0">
                        <a:latin typeface="Cambria Math" panose="02040503050406030204" pitchFamily="18" charset="0"/>
                        <a:ea typeface="华文宋体" panose="02010600040101010101" pitchFamily="2" charset="-122"/>
                        <a:cs typeface="Times New Roman" panose="02020603050405020304" pitchFamily="18" charset="0"/>
                      </a:rPr>
                      <m:t>𝑘</m:t>
                    </m:r>
                  </m:oMath>
                </a14:m>
                <a:r>
                  <a:rPr lang="zh-CN" altLang="en-US" dirty="0">
                    <a:solidFill>
                      <a:srgbClr val="111111"/>
                    </a:solidFill>
                    <a:latin typeface="华文宋体" panose="02010600040101010101" pitchFamily="2" charset="-122"/>
                    <a:ea typeface="华文宋体" panose="02010600040101010101" pitchFamily="2" charset="-122"/>
                  </a:rPr>
                  <a:t>近邻的数据。</a:t>
                </a:r>
                <a:endParaRPr lang="en-US" altLang="zh-CN" dirty="0">
                  <a:solidFill>
                    <a:srgbClr val="111111"/>
                  </a:solidFill>
                  <a:latin typeface="华文宋体" panose="02010600040101010101" pitchFamily="2" charset="-122"/>
                  <a:ea typeface="华文宋体" panose="02010600040101010101" pitchFamily="2" charset="-122"/>
                </a:endParaRPr>
              </a:p>
              <a:p>
                <a:endParaRPr lang="en-US" altLang="zh-CN" b="0" i="0" dirty="0">
                  <a:solidFill>
                    <a:srgbClr val="333333"/>
                  </a:solidFill>
                  <a:effectLst/>
                  <a:latin typeface="pingfang SC"/>
                </a:endParaRPr>
              </a:p>
            </p:txBody>
          </p:sp>
        </mc:Choice>
        <mc:Fallback xmlns="">
          <p:sp>
            <p:nvSpPr>
              <p:cNvPr id="5" name="文本框 4">
                <a:extLst>
                  <a:ext uri="{FF2B5EF4-FFF2-40B4-BE49-F238E27FC236}">
                    <a16:creationId xmlns:a16="http://schemas.microsoft.com/office/drawing/2014/main" id="{07254034-CC53-BE59-CEA9-FA1A7AB312D3}"/>
                  </a:ext>
                </a:extLst>
              </p:cNvPr>
              <p:cNvSpPr txBox="1">
                <a:spLocks noRot="1" noChangeAspect="1" noMove="1" noResize="1" noEditPoints="1" noAdjustHandles="1" noChangeArrowheads="1" noChangeShapeType="1" noTextEdit="1"/>
              </p:cNvSpPr>
              <p:nvPr/>
            </p:nvSpPr>
            <p:spPr>
              <a:xfrm>
                <a:off x="457201" y="839300"/>
                <a:ext cx="8267701" cy="2031325"/>
              </a:xfrm>
              <a:prstGeom prst="rect">
                <a:avLst/>
              </a:prstGeom>
              <a:blipFill>
                <a:blip r:embed="rId3"/>
                <a:stretch>
                  <a:fillRect l="-590" r="-147"/>
                </a:stretch>
              </a:blipFill>
              <a:ln w="12700" cap="flat">
                <a:noFill/>
                <a:miter lim="400000"/>
              </a:ln>
              <a:effectLst/>
            </p:spPr>
            <p:txBody>
              <a:bodyPr/>
              <a:lstStyle/>
              <a:p>
                <a:r>
                  <a:rPr lang="zh-CN" altLang="en-US">
                    <a:noFill/>
                  </a:rPr>
                  <a:t> </a:t>
                </a:r>
              </a:p>
            </p:txBody>
          </p:sp>
        </mc:Fallback>
      </mc:AlternateContent>
      <p:sp>
        <p:nvSpPr>
          <p:cNvPr id="159" name="文本框 158">
            <a:extLst>
              <a:ext uri="{FF2B5EF4-FFF2-40B4-BE49-F238E27FC236}">
                <a16:creationId xmlns:a16="http://schemas.microsoft.com/office/drawing/2014/main" id="{A2091395-8522-9DFF-BE84-A04774528C35}"/>
              </a:ext>
            </a:extLst>
          </p:cNvPr>
          <p:cNvSpPr txBox="1"/>
          <p:nvPr/>
        </p:nvSpPr>
        <p:spPr>
          <a:xfrm>
            <a:off x="3019979" y="6143625"/>
            <a:ext cx="3152221" cy="3847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12</a:t>
            </a:r>
            <a:r>
              <a:rPr lang="zh-CN" altLang="en-US" sz="1400" dirty="0">
                <a:solidFill>
                  <a:srgbClr val="111111"/>
                </a:solidFill>
                <a:latin typeface="华文宋体" panose="02010600040101010101" pitchFamily="2" charset="-122"/>
                <a:ea typeface="华文宋体" panose="02010600040101010101" pitchFamily="2" charset="-122"/>
              </a:rPr>
              <a:t>：局部敏感哈希最近邻查找过程</a:t>
            </a:r>
            <a:endParaRPr lang="en-US" altLang="zh-CN" sz="1400" dirty="0">
              <a:solidFill>
                <a:srgbClr val="111111"/>
              </a:solidFill>
              <a:latin typeface="华文宋体" panose="02010600040101010101" pitchFamily="2" charset="-122"/>
              <a:ea typeface="华文宋体" panose="02010600040101010101" pitchFamily="2" charset="-122"/>
            </a:endParaRPr>
          </a:p>
        </p:txBody>
      </p:sp>
      <p:pic>
        <p:nvPicPr>
          <p:cNvPr id="4" name="图形 3">
            <a:extLst>
              <a:ext uri="{FF2B5EF4-FFF2-40B4-BE49-F238E27FC236}">
                <a16:creationId xmlns:a16="http://schemas.microsoft.com/office/drawing/2014/main" id="{291CBFBB-D4C8-5158-A1FC-38E237116A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2321" y="2580754"/>
            <a:ext cx="4494333" cy="3655453"/>
          </a:xfrm>
          <a:prstGeom prst="rect">
            <a:avLst/>
          </a:prstGeom>
        </p:spPr>
      </p:pic>
    </p:spTree>
    <p:extLst>
      <p:ext uri="{BB962C8B-B14F-4D97-AF65-F5344CB8AC3E}">
        <p14:creationId xmlns:p14="http://schemas.microsoft.com/office/powerpoint/2010/main" val="77913628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2B96AF1-4E11-5779-629C-43B262F6C723}"/>
                  </a:ext>
                </a:extLst>
              </p:cNvPr>
              <p:cNvSpPr>
                <a:spLocks noGrp="1"/>
              </p:cNvSpPr>
              <p:nvPr>
                <p:ph type="title"/>
              </p:nvPr>
            </p:nvSpPr>
            <p:spPr/>
            <p:txBody>
              <a:bodyPr>
                <a:normAutofit fontScale="90000"/>
              </a:bodyPr>
              <a:lstStyle/>
              <a:p>
                <a:r>
                  <a:rPr lang="zh-CN" altLang="en-US" sz="3200" b="1" dirty="0">
                    <a:latin typeface="Times New Roman" panose="02020603050405020304" pitchFamily="18" charset="0"/>
                    <a:ea typeface="华文宋体" panose="02010600040101010101" pitchFamily="2" charset="-122"/>
                    <a:cs typeface="Times New Roman" panose="02020603050405020304" pitchFamily="18" charset="0"/>
                  </a:rPr>
                  <a:t>局部敏感哈希</a:t>
                </a:r>
                <a14:m>
                  <m:oMath xmlns:m="http://schemas.openxmlformats.org/officeDocument/2006/math">
                    <m:r>
                      <a:rPr lang="en-US" altLang="zh-CN" sz="3200" b="0" i="1" dirty="0" smtClean="0">
                        <a:latin typeface="Cambria Math" panose="02040503050406030204" pitchFamily="18" charset="0"/>
                        <a:ea typeface="华文宋体" panose="02010600040101010101" pitchFamily="2" charset="-122"/>
                        <a:cs typeface="Times New Roman" panose="02020603050405020304" pitchFamily="18" charset="0"/>
                      </a:rPr>
                      <m:t>𝑘</m:t>
                    </m:r>
                  </m:oMath>
                </a14:m>
                <a:r>
                  <a:rPr lang="zh-CN" altLang="en-US" sz="3200" b="1" dirty="0">
                    <a:latin typeface="华文宋体" panose="02010600040101010101" pitchFamily="2" charset="-122"/>
                    <a:ea typeface="华文宋体" panose="02010600040101010101" pitchFamily="2" charset="-122"/>
                    <a:cs typeface="Times New Roman" panose="02020603050405020304" pitchFamily="18" charset="0"/>
                  </a:rPr>
                  <a:t>近邻</a:t>
                </a:r>
                <a:r>
                  <a:rPr lang="zh-CN" altLang="en-US" sz="3200" b="1" dirty="0">
                    <a:latin typeface="华文宋体" panose="02010600040101010101" pitchFamily="2" charset="-122"/>
                    <a:ea typeface="华文宋体" panose="02010600040101010101" pitchFamily="2" charset="-122"/>
                  </a:rPr>
                  <a:t>查找复杂度</a:t>
                </a:r>
                <a:endParaRPr lang="zh-CN" altLang="en-US" dirty="0"/>
              </a:p>
            </p:txBody>
          </p:sp>
        </mc:Choice>
        <mc:Fallback xmlns="">
          <p:sp>
            <p:nvSpPr>
              <p:cNvPr id="2" name="标题 1">
                <a:extLst>
                  <a:ext uri="{FF2B5EF4-FFF2-40B4-BE49-F238E27FC236}">
                    <a16:creationId xmlns:a16="http://schemas.microsoft.com/office/drawing/2014/main" id="{D2B96AF1-4E11-5779-629C-43B262F6C723}"/>
                  </a:ext>
                </a:extLst>
              </p:cNvPr>
              <p:cNvSpPr>
                <a:spLocks noGrp="1" noRot="1" noChangeAspect="1" noMove="1" noResize="1" noEditPoints="1" noAdjustHandles="1" noChangeArrowheads="1" noChangeShapeType="1" noTextEdit="1"/>
              </p:cNvSpPr>
              <p:nvPr>
                <p:ph type="title"/>
              </p:nvPr>
            </p:nvSpPr>
            <p:spPr>
              <a:blipFill>
                <a:blip r:embed="rId3"/>
                <a:stretch>
                  <a:fillRect l="-1989" t="-11905" b="-3928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37DF1756-016F-3780-22E5-9457852CEE82}"/>
              </a:ext>
            </a:extLst>
          </p:cNvPr>
          <p:cNvSpPr>
            <a:spLocks noGrp="1"/>
          </p:cNvSpPr>
          <p:nvPr>
            <p:ph type="sldNum" sz="quarter" idx="2"/>
          </p:nvPr>
        </p:nvSpPr>
        <p:spPr/>
        <p:txBody>
          <a:bodyPr/>
          <a:lstStyle/>
          <a:p>
            <a:fld id="{86CB4B4D-7CA3-9044-876B-883B54F8677D}" type="slidenum">
              <a:rPr lang="en-US" altLang="zh-CN" smtClean="0"/>
              <a:t>26</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0FE040F-2F3F-6F82-276A-1A7329F24FD9}"/>
                  </a:ext>
                </a:extLst>
              </p:cNvPr>
              <p:cNvSpPr txBox="1"/>
              <p:nvPr/>
            </p:nvSpPr>
            <p:spPr>
              <a:xfrm>
                <a:off x="419100" y="884831"/>
                <a:ext cx="8267701" cy="295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在线查找时间由两个部分组成： </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(1) </a:t>
                </a:r>
                <a:r>
                  <a:rPr lang="zh-CN" altLang="en-US" dirty="0">
                    <a:solidFill>
                      <a:srgbClr val="111111"/>
                    </a:solidFill>
                    <a:latin typeface="华文宋体" panose="02010600040101010101" pitchFamily="2" charset="-122"/>
                    <a:ea typeface="华文宋体" panose="02010600040101010101" pitchFamily="2" charset="-122"/>
                  </a:rPr>
                  <a:t>通过局部敏感哈希函数计算哈希值（桶号）的时间；</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(2) </a:t>
                </a:r>
                <a:r>
                  <a:rPr lang="zh-CN" altLang="en-US" dirty="0">
                    <a:solidFill>
                      <a:srgbClr val="111111"/>
                    </a:solidFill>
                    <a:latin typeface="华文宋体" panose="02010600040101010101" pitchFamily="2" charset="-122"/>
                    <a:ea typeface="华文宋体" panose="02010600040101010101" pitchFamily="2" charset="-122"/>
                  </a:rPr>
                  <a:t>将查询数据与桶内的数据进行相似性度量的时间。</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LSH</a:t>
                </a:r>
                <a:r>
                  <a:rPr lang="zh-CN" altLang="en-US" dirty="0">
                    <a:solidFill>
                      <a:srgbClr val="111111"/>
                    </a:solidFill>
                    <a:latin typeface="华文宋体" panose="02010600040101010101" pitchFamily="2" charset="-122"/>
                    <a:ea typeface="华文宋体" panose="02010600040101010101" pitchFamily="2" charset="-122"/>
                  </a:rPr>
                  <a:t>的查找时间至少是一个</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sublinear</a:t>
                </a:r>
                <a:r>
                  <a:rPr lang="zh-CN" altLang="en-US" dirty="0">
                    <a:solidFill>
                      <a:srgbClr val="111111"/>
                    </a:solidFill>
                    <a:latin typeface="华文宋体" panose="02010600040101010101" pitchFamily="2" charset="-122"/>
                    <a:ea typeface="华文宋体" panose="02010600040101010101" pitchFamily="2" charset="-122"/>
                  </a:rPr>
                  <a:t>时间。因为可以通过对桶内的数据建立索引来加快匹配速度，此时第</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(2)</a:t>
                </a:r>
                <a:r>
                  <a:rPr lang="zh-CN" altLang="en-US" dirty="0">
                    <a:solidFill>
                      <a:srgbClr val="111111"/>
                    </a:solidFill>
                    <a:latin typeface="华文宋体" panose="02010600040101010101" pitchFamily="2" charset="-122"/>
                    <a:ea typeface="华文宋体" panose="02010600040101010101" pitchFamily="2" charset="-122"/>
                  </a:rPr>
                  <a:t>部分的耗时就从</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𝑂</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i="1" dirty="0" smtClean="0">
                        <a:solidFill>
                          <a:srgbClr val="111111"/>
                        </a:solidFill>
                        <a:latin typeface="Cambria Math" panose="02040503050406030204" pitchFamily="18" charset="0"/>
                        <a:ea typeface="华文宋体" panose="02010600040101010101" pitchFamily="2" charset="-122"/>
                      </a:rPr>
                      <m:t>𝑁</m:t>
                    </m:r>
                    <m:r>
                      <a:rPr lang="en-US" altLang="zh-CN" i="1" dirty="0" smtClean="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变成了</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𝑂</m:t>
                    </m:r>
                    <m:r>
                      <a:rPr lang="en-US" altLang="zh-CN" i="1" dirty="0" smtClean="0">
                        <a:solidFill>
                          <a:srgbClr val="111111"/>
                        </a:solidFill>
                        <a:latin typeface="Cambria Math" panose="02040503050406030204" pitchFamily="18" charset="0"/>
                        <a:ea typeface="华文宋体" panose="02010600040101010101" pitchFamily="2" charset="-122"/>
                      </a:rPr>
                      <m:t>(</m:t>
                    </m:r>
                    <m:r>
                      <a:rPr lang="en-US" altLang="zh-CN" i="1" dirty="0" err="1" smtClean="0">
                        <a:solidFill>
                          <a:srgbClr val="111111"/>
                        </a:solidFill>
                        <a:latin typeface="Cambria Math" panose="02040503050406030204" pitchFamily="18" charset="0"/>
                        <a:ea typeface="华文宋体" panose="02010600040101010101" pitchFamily="2" charset="-122"/>
                      </a:rPr>
                      <m:t>𝑙𝑜𝑔𝑁</m:t>
                    </m:r>
                    <m:r>
                      <a:rPr lang="en-US" altLang="zh-CN" i="1" dirty="0">
                        <a:solidFill>
                          <a:srgbClr val="111111"/>
                        </a:solidFill>
                        <a:latin typeface="Cambria Math" panose="02040503050406030204" pitchFamily="18" charset="0"/>
                        <a:ea typeface="华文宋体" panose="02010600040101010101" pitchFamily="2" charset="-122"/>
                      </a:rPr>
                      <m:t>)</m:t>
                    </m:r>
                  </m:oMath>
                </a14:m>
                <a:r>
                  <a:rPr lang="zh-CN" altLang="en-US" dirty="0">
                    <a:solidFill>
                      <a:srgbClr val="111111"/>
                    </a:solidFill>
                    <a:latin typeface="华文宋体" panose="02010600040101010101" pitchFamily="2" charset="-122"/>
                    <a:ea typeface="华文宋体" panose="02010600040101010101" pitchFamily="2" charset="-122"/>
                  </a:rPr>
                  <a:t>或</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rPr>
                      <m:t>𝑂</m:t>
                    </m:r>
                    <m:r>
                      <a:rPr lang="en-US" altLang="zh-CN" i="1" dirty="0" smtClean="0">
                        <a:solidFill>
                          <a:srgbClr val="111111"/>
                        </a:solidFill>
                        <a:latin typeface="Cambria Math" panose="02040503050406030204" pitchFamily="18" charset="0"/>
                        <a:ea typeface="华文宋体" panose="02010600040101010101" pitchFamily="2" charset="-122"/>
                      </a:rPr>
                      <m:t>(1)</m:t>
                    </m:r>
                  </m:oMath>
                </a14:m>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取决于采用的索引方法</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。例如文献</a:t>
                </a:r>
                <a:r>
                  <a:rPr lang="en-US" altLang="zh-CN" dirty="0">
                    <a:solidFill>
                      <a:srgbClr val="111111"/>
                    </a:solidFill>
                    <a:latin typeface="华文宋体" panose="02010600040101010101" pitchFamily="2" charset="-122"/>
                    <a:ea typeface="华文宋体" panose="02010600040101010101" pitchFamily="2" charset="-122"/>
                  </a:rPr>
                  <a:t>《</a:t>
                </a:r>
                <a:r>
                  <a:rPr lang="en-US" altLang="zh-CN" dirty="0"/>
                  <a:t> </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PM-LSH: A fast and accurate LSH framework for high-dimensional approximate NN search</a:t>
                </a:r>
                <a:r>
                  <a:rPr lang="en-US" altLang="zh-CN" dirty="0">
                    <a:solidFill>
                      <a:srgbClr val="111111"/>
                    </a:solidFill>
                    <a:latin typeface="华文宋体" panose="02010600040101010101" pitchFamily="2" charset="-122"/>
                    <a:ea typeface="华文宋体" panose="02010600040101010101" pitchFamily="2" charset="-122"/>
                  </a:rPr>
                  <a:t>》</a:t>
                </a:r>
                <a:r>
                  <a:rPr lang="zh-CN" altLang="en-US" dirty="0">
                    <a:solidFill>
                      <a:srgbClr val="111111"/>
                    </a:solidFill>
                    <a:latin typeface="华文宋体" panose="02010600040101010101" pitchFamily="2" charset="-122"/>
                    <a:ea typeface="华文宋体" panose="02010600040101010101" pitchFamily="2" charset="-122"/>
                  </a:rPr>
                  <a:t>使用了</a:t>
                </a: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PM-Tree</a:t>
                </a:r>
                <a:r>
                  <a:rPr lang="zh-CN" altLang="en-US" dirty="0">
                    <a:solidFill>
                      <a:srgbClr val="111111"/>
                    </a:solidFill>
                    <a:latin typeface="华文宋体" panose="02010600040101010101" pitchFamily="2" charset="-122"/>
                    <a:ea typeface="华文宋体" panose="02010600040101010101" pitchFamily="2" charset="-122"/>
                  </a:rPr>
                  <a:t>加速匹配速度。</a:t>
                </a:r>
              </a:p>
            </p:txBody>
          </p:sp>
        </mc:Choice>
        <mc:Fallback xmlns="">
          <p:sp>
            <p:nvSpPr>
              <p:cNvPr id="4" name="文本框 3">
                <a:extLst>
                  <a:ext uri="{FF2B5EF4-FFF2-40B4-BE49-F238E27FC236}">
                    <a16:creationId xmlns:a16="http://schemas.microsoft.com/office/drawing/2014/main" id="{30FE040F-2F3F-6F82-276A-1A7329F24FD9}"/>
                  </a:ext>
                </a:extLst>
              </p:cNvPr>
              <p:cNvSpPr txBox="1">
                <a:spLocks noRot="1" noChangeAspect="1" noMove="1" noResize="1" noEditPoints="1" noAdjustHandles="1" noChangeArrowheads="1" noChangeShapeType="1" noTextEdit="1"/>
              </p:cNvSpPr>
              <p:nvPr/>
            </p:nvSpPr>
            <p:spPr>
              <a:xfrm>
                <a:off x="419100" y="884831"/>
                <a:ext cx="8267701" cy="2958952"/>
              </a:xfrm>
              <a:prstGeom prst="rect">
                <a:avLst/>
              </a:prstGeom>
              <a:blipFill>
                <a:blip r:embed="rId4"/>
                <a:stretch>
                  <a:fillRect l="-664" b="-2469"/>
                </a:stretch>
              </a:blipFill>
              <a:ln w="12700" cap="flat">
                <a:noFill/>
                <a:miter lim="400000"/>
              </a:ln>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84317EA-063A-D630-4678-1A8B219D52FE}"/>
              </a:ext>
            </a:extLst>
          </p:cNvPr>
          <p:cNvPicPr>
            <a:picLocks noChangeAspect="1"/>
          </p:cNvPicPr>
          <p:nvPr/>
        </p:nvPicPr>
        <p:blipFill rotWithShape="1">
          <a:blip r:embed="rId5"/>
          <a:srcRect l="2321" t="48367"/>
          <a:stretch/>
        </p:blipFill>
        <p:spPr>
          <a:xfrm>
            <a:off x="4078918" y="3843783"/>
            <a:ext cx="3795575" cy="2416777"/>
          </a:xfrm>
          <a:prstGeom prst="rect">
            <a:avLst/>
          </a:prstGeom>
        </p:spPr>
      </p:pic>
      <p:pic>
        <p:nvPicPr>
          <p:cNvPr id="8" name="图片 7">
            <a:extLst>
              <a:ext uri="{FF2B5EF4-FFF2-40B4-BE49-F238E27FC236}">
                <a16:creationId xmlns:a16="http://schemas.microsoft.com/office/drawing/2014/main" id="{90BF5439-4C8D-108B-FC6D-CAB9FBE020E2}"/>
              </a:ext>
            </a:extLst>
          </p:cNvPr>
          <p:cNvPicPr>
            <a:picLocks noChangeAspect="1"/>
          </p:cNvPicPr>
          <p:nvPr/>
        </p:nvPicPr>
        <p:blipFill rotWithShape="1">
          <a:blip r:embed="rId5"/>
          <a:srcRect l="22574" t="1275" r="21457" b="51867"/>
          <a:stretch/>
        </p:blipFill>
        <p:spPr>
          <a:xfrm>
            <a:off x="1584325" y="3811038"/>
            <a:ext cx="2428875" cy="2449522"/>
          </a:xfrm>
          <a:prstGeom prst="rect">
            <a:avLst/>
          </a:prstGeom>
        </p:spPr>
      </p:pic>
      <p:sp>
        <p:nvSpPr>
          <p:cNvPr id="10" name="文本框 9">
            <a:extLst>
              <a:ext uri="{FF2B5EF4-FFF2-40B4-BE49-F238E27FC236}">
                <a16:creationId xmlns:a16="http://schemas.microsoft.com/office/drawing/2014/main" id="{A9B4D839-A49C-DF77-3089-06293B6A7387}"/>
              </a:ext>
            </a:extLst>
          </p:cNvPr>
          <p:cNvSpPr txBox="1"/>
          <p:nvPr/>
        </p:nvSpPr>
        <p:spPr>
          <a:xfrm>
            <a:off x="2286000" y="6187667"/>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13</a:t>
            </a:r>
            <a:r>
              <a:rPr lang="zh-CN" altLang="en-US" sz="1400" dirty="0">
                <a:solidFill>
                  <a:srgbClr val="111111"/>
                </a:solidFill>
                <a:latin typeface="华文宋体" panose="02010600040101010101" pitchFamily="2" charset="-122"/>
                <a:ea typeface="华文宋体" panose="02010600040101010101" pitchFamily="2" charset="-122"/>
              </a:rPr>
              <a:t>：对每个桶建立</a:t>
            </a:r>
            <a:r>
              <a:rPr lang="en-US" altLang="zh-CN" sz="1400" dirty="0">
                <a:solidFill>
                  <a:srgbClr val="111111"/>
                </a:solidFill>
                <a:latin typeface="华文宋体" panose="02010600040101010101" pitchFamily="2" charset="-122"/>
                <a:ea typeface="华文宋体" panose="02010600040101010101" pitchFamily="2" charset="-122"/>
              </a:rPr>
              <a:t>PM-Tree</a:t>
            </a:r>
            <a:r>
              <a:rPr lang="zh-CN" altLang="en-US" sz="1400" dirty="0">
                <a:solidFill>
                  <a:srgbClr val="111111"/>
                </a:solidFill>
                <a:latin typeface="华文宋体" panose="02010600040101010101" pitchFamily="2" charset="-122"/>
                <a:ea typeface="华文宋体" panose="02010600040101010101" pitchFamily="2" charset="-122"/>
              </a:rPr>
              <a:t>加速匹配</a:t>
            </a:r>
          </a:p>
        </p:txBody>
      </p:sp>
    </p:spTree>
    <p:extLst>
      <p:ext uri="{BB962C8B-B14F-4D97-AF65-F5344CB8AC3E}">
        <p14:creationId xmlns:p14="http://schemas.microsoft.com/office/powerpoint/2010/main" val="34052550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442329-2C6A-FF5E-4C97-1DB74673C6A9}"/>
              </a:ext>
            </a:extLst>
          </p:cNvPr>
          <p:cNvSpPr>
            <a:spLocks noGrp="1"/>
          </p:cNvSpPr>
          <p:nvPr>
            <p:ph type="sldNum" sz="quarter" idx="2"/>
          </p:nvPr>
        </p:nvSpPr>
        <p:spPr/>
        <p:txBody>
          <a:bodyPr/>
          <a:lstStyle/>
          <a:p>
            <a:fld id="{86CB4B4D-7CA3-9044-876B-883B54F8677D}" type="slidenum">
              <a:rPr lang="en-US" altLang="zh-CN" smtClean="0"/>
              <a:t>27</a:t>
            </a:fld>
            <a:endParaRPr lang="zh-CN" altLang="en-US" dirty="0"/>
          </a:p>
        </p:txBody>
      </p:sp>
      <p:sp>
        <p:nvSpPr>
          <p:cNvPr id="3" name="标题 2">
            <a:extLst>
              <a:ext uri="{FF2B5EF4-FFF2-40B4-BE49-F238E27FC236}">
                <a16:creationId xmlns:a16="http://schemas.microsoft.com/office/drawing/2014/main" id="{FFFFEF30-B710-6513-E06B-1A21C67E5871}"/>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时间序列预测</a:t>
            </a:r>
          </a:p>
        </p:txBody>
      </p:sp>
    </p:spTree>
    <p:extLst>
      <p:ext uri="{BB962C8B-B14F-4D97-AF65-F5344CB8AC3E}">
        <p14:creationId xmlns:p14="http://schemas.microsoft.com/office/powerpoint/2010/main" val="61449920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202CD-6C01-FDAF-C0FF-5A82C4EDEF4F}"/>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时间序列预测介绍</a:t>
            </a:r>
          </a:p>
        </p:txBody>
      </p:sp>
      <p:sp>
        <p:nvSpPr>
          <p:cNvPr id="3" name="灯片编号占位符 2">
            <a:extLst>
              <a:ext uri="{FF2B5EF4-FFF2-40B4-BE49-F238E27FC236}">
                <a16:creationId xmlns:a16="http://schemas.microsoft.com/office/drawing/2014/main" id="{CA727C4E-09D1-72D3-A69F-D27F6F4BF146}"/>
              </a:ext>
            </a:extLst>
          </p:cNvPr>
          <p:cNvSpPr>
            <a:spLocks noGrp="1"/>
          </p:cNvSpPr>
          <p:nvPr>
            <p:ph type="sldNum" sz="quarter" idx="2"/>
          </p:nvPr>
        </p:nvSpPr>
        <p:spPr/>
        <p:txBody>
          <a:bodyPr/>
          <a:lstStyle/>
          <a:p>
            <a:fld id="{86CB4B4D-7CA3-9044-876B-883B54F8677D}" type="slidenum">
              <a:rPr lang="en-US" altLang="zh-CN" smtClean="0"/>
              <a:t>28</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08609AF-38F1-F2CE-EE8D-38EF992C1813}"/>
                  </a:ext>
                </a:extLst>
              </p:cNvPr>
              <p:cNvSpPr txBox="1"/>
              <p:nvPr/>
            </p:nvSpPr>
            <p:spPr>
              <a:xfrm>
                <a:off x="457201" y="899488"/>
                <a:ext cx="8229600" cy="25457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800" dirty="0">
                    <a:effectLst/>
                    <a:latin typeface="华文宋体" panose="02010600040101010101" pitchFamily="2" charset="-122"/>
                    <a:ea typeface="华文宋体" panose="02010600040101010101" pitchFamily="2" charset="-122"/>
                  </a:rPr>
                  <a:t>时间序列预测：</a:t>
                </a:r>
                <a:r>
                  <a:rPr lang="zh-CN" altLang="zh-CN" sz="1800" dirty="0">
                    <a:effectLst/>
                    <a:latin typeface="华文宋体" panose="02010600040101010101" pitchFamily="2" charset="-122"/>
                    <a:ea typeface="华文宋体" panose="02010600040101010101" pitchFamily="2" charset="-122"/>
                  </a:rPr>
                  <a:t>给定</a:t>
                </a:r>
                <a:r>
                  <a:rPr lang="zh-CN" altLang="en-US" dirty="0">
                    <a:latin typeface="华文宋体" panose="02010600040101010101" pitchFamily="2" charset="-122"/>
                    <a:ea typeface="华文宋体" panose="02010600040101010101" pitchFamily="2" charset="-122"/>
                  </a:rPr>
                  <a:t>时间序列数据中依次</a:t>
                </a:r>
                <a:r>
                  <a:rPr lang="zh-CN" altLang="zh-CN" sz="1800" dirty="0">
                    <a:effectLst/>
                    <a:latin typeface="华文宋体" panose="02010600040101010101" pitchFamily="2" charset="-122"/>
                    <a:ea typeface="华文宋体" panose="02010600040101010101" pitchFamily="2" charset="-122"/>
                  </a:rPr>
                  <a:t>顺序到达的</a:t>
                </a:r>
                <a14:m>
                  <m:oMath xmlns:m="http://schemas.openxmlformats.org/officeDocument/2006/math">
                    <m:r>
                      <a:rPr lang="en-US" altLang="zh-CN" sz="1800" i="1" dirty="0" smtClean="0">
                        <a:effectLst/>
                        <a:latin typeface="Cambria Math" panose="02040503050406030204" pitchFamily="18" charset="0"/>
                        <a:ea typeface="Microsoft YaHei" panose="020B0503020204020204" pitchFamily="34" charset="-122"/>
                      </a:rPr>
                      <m:t>𝑛</m:t>
                    </m:r>
                  </m:oMath>
                </a14:m>
                <a:r>
                  <a:rPr lang="zh-CN" altLang="zh-CN" sz="1800" dirty="0">
                    <a:effectLst/>
                    <a:latin typeface="华文宋体" panose="02010600040101010101" pitchFamily="2" charset="-122"/>
                    <a:ea typeface="华文宋体" panose="02010600040101010101" pitchFamily="2" charset="-122"/>
                  </a:rPr>
                  <a:t>个</a:t>
                </a:r>
                <a:r>
                  <a:rPr lang="zh-CN" altLang="en-US" dirty="0">
                    <a:latin typeface="华文宋体" panose="02010600040101010101" pitchFamily="2" charset="-122"/>
                    <a:ea typeface="华文宋体" panose="02010600040101010101" pitchFamily="2" charset="-122"/>
                  </a:rPr>
                  <a:t>点</a:t>
                </a:r>
                <a14:m>
                  <m:oMath xmlns:m="http://schemas.openxmlformats.org/officeDocument/2006/math">
                    <m:r>
                      <a:rPr lang="zh-CN" altLang="zh-CN" sz="1800">
                        <a:effectLst/>
                        <a:latin typeface="Cambria Math" panose="02040503050406030204" pitchFamily="18" charset="0"/>
                        <a:ea typeface="Calibri" panose="020F0502020204030204" pitchFamily="34" charset="0"/>
                      </a:rPr>
                      <m:t>{</m:t>
                    </m:r>
                    <m:r>
                      <a:rPr lang="en-US" altLang="zh-CN" sz="1800" b="0" i="1" smtClean="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𝑡</m:t>
                        </m:r>
                      </m:e>
                      <m:sub>
                        <m:r>
                          <a:rPr lang="zh-CN" altLang="zh-CN" sz="1800">
                            <a:effectLst/>
                            <a:latin typeface="Cambria Math" panose="02040503050406030204" pitchFamily="18" charset="0"/>
                            <a:ea typeface="Calibri" panose="020F0502020204030204" pitchFamily="34" charset="0"/>
                          </a:rPr>
                          <m:t>1</m:t>
                        </m:r>
                      </m:sub>
                    </m:sSub>
                    <m:r>
                      <a:rPr lang="zh-CN" altLang="zh-CN" sz="180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𝑣</m:t>
                        </m:r>
                      </m:e>
                      <m:sub>
                        <m:r>
                          <a:rPr lang="zh-CN" altLang="zh-CN" sz="1800">
                            <a:effectLst/>
                            <a:latin typeface="Cambria Math" panose="02040503050406030204" pitchFamily="18" charset="0"/>
                            <a:ea typeface="Calibri" panose="020F0502020204030204" pitchFamily="34" charset="0"/>
                          </a:rPr>
                          <m:t>1</m:t>
                        </m:r>
                      </m:sub>
                    </m:sSub>
                    <m:r>
                      <a:rPr lang="en-US" altLang="zh-CN" sz="1800" b="0" i="0" smtClean="0">
                        <a:effectLst/>
                        <a:latin typeface="Cambria Math" panose="02040503050406030204" pitchFamily="18" charset="0"/>
                        <a:ea typeface="Calibri" panose="020F0502020204030204" pitchFamily="34" charset="0"/>
                      </a:rPr>
                      <m:t>)</m:t>
                    </m:r>
                    <m:r>
                      <a:rPr lang="zh-CN" altLang="zh-CN" sz="1800">
                        <a:effectLst/>
                        <a:latin typeface="Cambria Math" panose="02040503050406030204" pitchFamily="18" charset="0"/>
                        <a:ea typeface="Calibri" panose="020F0502020204030204" pitchFamily="34" charset="0"/>
                      </a:rPr>
                      <m:t>,…,</m:t>
                    </m:r>
                    <m:r>
                      <a:rPr lang="en-US" altLang="zh-CN" sz="1800" b="0" i="1" smtClean="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𝑡</m:t>
                        </m:r>
                      </m:e>
                      <m:sub>
                        <m:r>
                          <a:rPr lang="zh-CN" altLang="zh-CN" sz="1800">
                            <a:effectLst/>
                            <a:latin typeface="Cambria Math" panose="02040503050406030204" pitchFamily="18" charset="0"/>
                            <a:ea typeface="Calibri" panose="020F0502020204030204" pitchFamily="34" charset="0"/>
                          </a:rPr>
                          <m:t>𝑛</m:t>
                        </m:r>
                      </m:sub>
                    </m:sSub>
                    <m:r>
                      <a:rPr lang="zh-CN" altLang="zh-CN" sz="180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𝑣</m:t>
                        </m:r>
                      </m:e>
                      <m:sub>
                        <m:r>
                          <a:rPr lang="zh-CN" altLang="zh-CN" sz="1800">
                            <a:effectLst/>
                            <a:latin typeface="Cambria Math" panose="02040503050406030204" pitchFamily="18" charset="0"/>
                            <a:ea typeface="Calibri" panose="020F0502020204030204" pitchFamily="34" charset="0"/>
                          </a:rPr>
                          <m:t>𝑛</m:t>
                        </m:r>
                      </m:sub>
                    </m:sSub>
                    <m:r>
                      <a:rPr lang="en-US" altLang="zh-CN" sz="1800" b="0" i="0" smtClean="0">
                        <a:effectLst/>
                        <a:latin typeface="Cambria Math" panose="02040503050406030204" pitchFamily="18" charset="0"/>
                        <a:ea typeface="Calibri" panose="020F0502020204030204" pitchFamily="34" charset="0"/>
                      </a:rPr>
                      <m:t>)</m:t>
                    </m:r>
                    <m:r>
                      <a:rPr lang="zh-CN" altLang="zh-CN" sz="1800">
                        <a:effectLst/>
                        <a:latin typeface="Cambria Math" panose="02040503050406030204" pitchFamily="18" charset="0"/>
                        <a:ea typeface="Calibri" panose="020F0502020204030204" pitchFamily="34" charset="0"/>
                      </a:rPr>
                      <m:t>}</m:t>
                    </m:r>
                    <m:r>
                      <a:rPr lang="zh-CN" altLang="en-US" i="1">
                        <a:latin typeface="Cambria Math" panose="02040503050406030204" pitchFamily="18" charset="0"/>
                        <a:ea typeface="Calibri" panose="020F0502020204030204" pitchFamily="34" charset="0"/>
                      </a:rPr>
                      <m:t>，</m:t>
                    </m:r>
                  </m:oMath>
                </a14:m>
                <a:r>
                  <a:rPr lang="zh-CN" altLang="zh-CN" sz="1800" dirty="0">
                    <a:effectLst/>
                    <a:latin typeface="华文宋体" panose="02010600040101010101" pitchFamily="2" charset="-122"/>
                    <a:ea typeface="华文宋体" panose="02010600040101010101" pitchFamily="2" charset="-122"/>
                  </a:rPr>
                  <a:t>预测接下来</a:t>
                </a:r>
                <a14:m>
                  <m:oMath xmlns:m="http://schemas.openxmlformats.org/officeDocument/2006/math">
                    <m:r>
                      <a:rPr lang="en-US" altLang="zh-CN" sz="1800" i="1" dirty="0" smtClean="0">
                        <a:effectLst/>
                        <a:latin typeface="Cambria Math" panose="02040503050406030204" pitchFamily="18" charset="0"/>
                        <a:ea typeface="Microsoft YaHei" panose="020B0503020204020204" pitchFamily="34" charset="-122"/>
                      </a:rPr>
                      <m:t>𝑚</m:t>
                    </m:r>
                  </m:oMath>
                </a14:m>
                <a:r>
                  <a:rPr lang="zh-CN" altLang="zh-CN" sz="1800" dirty="0">
                    <a:effectLst/>
                    <a:latin typeface="华文宋体" panose="02010600040101010101" pitchFamily="2" charset="-122"/>
                    <a:ea typeface="华文宋体" panose="02010600040101010101" pitchFamily="2" charset="-122"/>
                  </a:rPr>
                  <a:t>个点</a:t>
                </a:r>
                <a:r>
                  <a:rPr lang="zh-CN" altLang="en-US" dirty="0">
                    <a:latin typeface="华文宋体" panose="02010600040101010101" pitchFamily="2" charset="-122"/>
                    <a:ea typeface="华文宋体" panose="02010600040101010101" pitchFamily="2" charset="-122"/>
                  </a:rPr>
                  <a:t>值</a:t>
                </a:r>
                <a:r>
                  <a:rPr lang="en-US" altLang="zh-CN" sz="1800" dirty="0">
                    <a:effectLst/>
                    <a:latin typeface="华文宋体" panose="02010600040101010101" pitchFamily="2" charset="-122"/>
                    <a:ea typeface="华文宋体" panose="02010600040101010101" pitchFamily="2" charset="-122"/>
                  </a:rPr>
                  <a:t>{</a:t>
                </a:r>
                <a14:m>
                  <m:oMath xmlns:m="http://schemas.openxmlformats.org/officeDocument/2006/math">
                    <m:r>
                      <a:rPr lang="en-US" altLang="zh-CN" dirty="0">
                        <a:latin typeface="Cambria Math" panose="02040503050406030204" pitchFamily="18" charset="0"/>
                        <a:ea typeface="华文宋体" panose="02010600040101010101" pitchFamily="2" charset="-122"/>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𝑡</m:t>
                        </m:r>
                      </m:e>
                      <m:sub>
                        <m:r>
                          <a:rPr lang="zh-CN" altLang="zh-CN" sz="1800">
                            <a:effectLst/>
                            <a:latin typeface="Cambria Math" panose="02040503050406030204" pitchFamily="18" charset="0"/>
                            <a:ea typeface="Calibri" panose="020F0502020204030204" pitchFamily="34" charset="0"/>
                          </a:rPr>
                          <m:t>𝑛</m:t>
                        </m:r>
                        <m:r>
                          <a:rPr lang="zh-CN" altLang="zh-CN" sz="1800">
                            <a:effectLst/>
                            <a:latin typeface="Cambria Math" panose="02040503050406030204" pitchFamily="18" charset="0"/>
                            <a:ea typeface="Calibri" panose="020F0502020204030204" pitchFamily="34" charset="0"/>
                          </a:rPr>
                          <m:t>+1</m:t>
                        </m:r>
                      </m:sub>
                    </m:sSub>
                    <m:r>
                      <a:rPr lang="zh-CN" altLang="zh-CN" sz="180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en-US" altLang="zh-CN" sz="1800" b="0" i="1" smtClean="0">
                            <a:effectLst/>
                            <a:latin typeface="Cambria Math" panose="02040503050406030204" pitchFamily="18" charset="0"/>
                            <a:ea typeface="Calibri" panose="020F0502020204030204" pitchFamily="34" charset="0"/>
                          </a:rPr>
                          <m:t>𝑣</m:t>
                        </m:r>
                      </m:e>
                      <m:sub>
                        <m:r>
                          <a:rPr lang="zh-CN" altLang="zh-CN" sz="1800">
                            <a:effectLst/>
                            <a:latin typeface="Cambria Math" panose="02040503050406030204" pitchFamily="18" charset="0"/>
                            <a:ea typeface="Calibri" panose="020F0502020204030204" pitchFamily="34" charset="0"/>
                          </a:rPr>
                          <m:t>𝑛</m:t>
                        </m:r>
                        <m:r>
                          <a:rPr lang="zh-CN" altLang="zh-CN" sz="1800">
                            <a:effectLst/>
                            <a:latin typeface="Cambria Math" panose="02040503050406030204" pitchFamily="18" charset="0"/>
                            <a:ea typeface="Calibri" panose="020F0502020204030204" pitchFamily="34" charset="0"/>
                          </a:rPr>
                          <m:t>+1</m:t>
                        </m:r>
                      </m:sub>
                    </m:sSub>
                    <m:r>
                      <a:rPr lang="en-US" altLang="zh-CN" sz="1800" b="0" i="0" smtClean="0">
                        <a:effectLst/>
                        <a:latin typeface="Cambria Math" panose="02040503050406030204" pitchFamily="18" charset="0"/>
                        <a:ea typeface="Calibri" panose="020F0502020204030204" pitchFamily="34" charset="0"/>
                      </a:rPr>
                      <m:t>)</m:t>
                    </m:r>
                    <m:r>
                      <a:rPr lang="zh-CN" altLang="zh-CN" sz="1800">
                        <a:effectLst/>
                        <a:latin typeface="Cambria Math" panose="02040503050406030204" pitchFamily="18" charset="0"/>
                        <a:ea typeface="Calibri" panose="020F0502020204030204" pitchFamily="34" charset="0"/>
                      </a:rPr>
                      <m:t>,…,</m:t>
                    </m:r>
                    <m:r>
                      <a:rPr lang="en-US" altLang="zh-CN" sz="1800" b="0" i="1" smtClean="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zh-CN" altLang="zh-CN" sz="1800">
                            <a:effectLst/>
                            <a:latin typeface="Cambria Math" panose="02040503050406030204" pitchFamily="18" charset="0"/>
                            <a:ea typeface="Calibri" panose="020F0502020204030204" pitchFamily="34" charset="0"/>
                          </a:rPr>
                          <m:t>𝑡</m:t>
                        </m:r>
                      </m:e>
                      <m:sub>
                        <m:r>
                          <a:rPr lang="zh-CN" altLang="zh-CN" sz="1800">
                            <a:effectLst/>
                            <a:latin typeface="Cambria Math" panose="02040503050406030204" pitchFamily="18" charset="0"/>
                            <a:ea typeface="Calibri" panose="020F0502020204030204" pitchFamily="34" charset="0"/>
                          </a:rPr>
                          <m:t>𝑛</m:t>
                        </m:r>
                        <m:r>
                          <a:rPr lang="zh-CN" altLang="zh-CN" sz="1800">
                            <a:effectLst/>
                            <a:latin typeface="Cambria Math" panose="02040503050406030204" pitchFamily="18" charset="0"/>
                            <a:ea typeface="Calibri" panose="020F0502020204030204" pitchFamily="34" charset="0"/>
                          </a:rPr>
                          <m:t>+</m:t>
                        </m:r>
                        <m:r>
                          <a:rPr lang="zh-CN" altLang="zh-CN" sz="1800">
                            <a:effectLst/>
                            <a:latin typeface="Cambria Math" panose="02040503050406030204" pitchFamily="18" charset="0"/>
                            <a:ea typeface="Calibri" panose="020F0502020204030204" pitchFamily="34" charset="0"/>
                          </a:rPr>
                          <m:t>𝑚</m:t>
                        </m:r>
                      </m:sub>
                    </m:sSub>
                    <m:r>
                      <a:rPr lang="zh-CN" altLang="zh-CN" sz="1800">
                        <a:effectLst/>
                        <a:latin typeface="Cambria Math" panose="02040503050406030204" pitchFamily="18" charset="0"/>
                        <a:ea typeface="Calibri" panose="020F0502020204030204" pitchFamily="34" charset="0"/>
                      </a:rPr>
                      <m:t>,</m:t>
                    </m:r>
                    <m:sSub>
                      <m:sSubPr>
                        <m:ctrlPr>
                          <a:rPr lang="zh-CN" altLang="zh-CN" sz="1800" i="1">
                            <a:effectLst/>
                            <a:latin typeface="Cambria Math" panose="02040503050406030204" pitchFamily="18" charset="0"/>
                            <a:ea typeface="Calibri" panose="020F0502020204030204" pitchFamily="34" charset="0"/>
                          </a:rPr>
                        </m:ctrlPr>
                      </m:sSubPr>
                      <m:e>
                        <m:r>
                          <a:rPr lang="en-US" altLang="zh-CN" sz="1800" b="0" i="1" smtClean="0">
                            <a:effectLst/>
                            <a:latin typeface="Cambria Math" panose="02040503050406030204" pitchFamily="18" charset="0"/>
                            <a:ea typeface="Calibri" panose="020F0502020204030204" pitchFamily="34" charset="0"/>
                          </a:rPr>
                          <m:t>𝑣</m:t>
                        </m:r>
                      </m:e>
                      <m:sub>
                        <m:r>
                          <a:rPr lang="zh-CN" altLang="zh-CN" sz="1800">
                            <a:effectLst/>
                            <a:latin typeface="Cambria Math" panose="02040503050406030204" pitchFamily="18" charset="0"/>
                            <a:ea typeface="Calibri" panose="020F0502020204030204" pitchFamily="34" charset="0"/>
                          </a:rPr>
                          <m:t>𝑛</m:t>
                        </m:r>
                        <m:r>
                          <a:rPr lang="zh-CN" altLang="zh-CN" sz="1800">
                            <a:effectLst/>
                            <a:latin typeface="Cambria Math" panose="02040503050406030204" pitchFamily="18" charset="0"/>
                            <a:ea typeface="Calibri" panose="020F0502020204030204" pitchFamily="34" charset="0"/>
                          </a:rPr>
                          <m:t>+</m:t>
                        </m:r>
                        <m:r>
                          <a:rPr lang="zh-CN" altLang="zh-CN" sz="1800">
                            <a:effectLst/>
                            <a:latin typeface="Cambria Math" panose="02040503050406030204" pitchFamily="18" charset="0"/>
                            <a:ea typeface="Calibri" panose="020F0502020204030204" pitchFamily="34" charset="0"/>
                          </a:rPr>
                          <m:t>𝑚</m:t>
                        </m:r>
                      </m:sub>
                    </m:sSub>
                    <m:r>
                      <a:rPr lang="en-US" altLang="zh-CN" sz="1800" b="0" i="0" smtClean="0">
                        <a:effectLst/>
                        <a:latin typeface="Cambria Math" panose="02040503050406030204" pitchFamily="18" charset="0"/>
                        <a:ea typeface="Calibri" panose="020F0502020204030204" pitchFamily="34" charset="0"/>
                      </a:rPr>
                      <m:t>)</m:t>
                    </m:r>
                  </m:oMath>
                </a14:m>
                <a:r>
                  <a:rPr lang="en-US" altLang="zh-CN" sz="1800" dirty="0">
                    <a:effectLst/>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对未来趋势的预测被应用于零售销售、经济指标、天气预报、股票市场等其他场景中。</a:t>
                </a: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对时间序列的预测方法可以分类三类，一类是基于自回归的预测模型，另一类是基于时间序列分解的预测模型，最后一类是基于机器学习的预测模型。</a:t>
                </a:r>
              </a:p>
            </p:txBody>
          </p:sp>
        </mc:Choice>
        <mc:Fallback xmlns="">
          <p:sp>
            <p:nvSpPr>
              <p:cNvPr id="5" name="文本框 4">
                <a:extLst>
                  <a:ext uri="{FF2B5EF4-FFF2-40B4-BE49-F238E27FC236}">
                    <a16:creationId xmlns:a16="http://schemas.microsoft.com/office/drawing/2014/main" id="{308609AF-38F1-F2CE-EE8D-38EF992C1813}"/>
                  </a:ext>
                </a:extLst>
              </p:cNvPr>
              <p:cNvSpPr txBox="1">
                <a:spLocks noRot="1" noChangeAspect="1" noMove="1" noResize="1" noEditPoints="1" noAdjustHandles="1" noChangeArrowheads="1" noChangeShapeType="1" noTextEdit="1"/>
              </p:cNvSpPr>
              <p:nvPr/>
            </p:nvSpPr>
            <p:spPr>
              <a:xfrm>
                <a:off x="457201" y="899488"/>
                <a:ext cx="8229600" cy="2545762"/>
              </a:xfrm>
              <a:prstGeom prst="rect">
                <a:avLst/>
              </a:prstGeom>
              <a:blipFill>
                <a:blip r:embed="rId3"/>
                <a:stretch>
                  <a:fillRect l="-593" r="-296" b="-3118"/>
                </a:stretch>
              </a:blipFill>
              <a:ln w="12700" cap="flat">
                <a:noFill/>
                <a:miter lim="400000"/>
              </a:ln>
              <a:effectLst/>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5CF04D7-3F9C-DE77-47F0-40718C886936}"/>
              </a:ext>
            </a:extLst>
          </p:cNvPr>
          <p:cNvSpPr txBox="1"/>
          <p:nvPr/>
        </p:nvSpPr>
        <p:spPr>
          <a:xfrm>
            <a:off x="2175029" y="6128511"/>
            <a:ext cx="521119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14</a:t>
            </a:r>
            <a:r>
              <a:rPr lang="zh-CN" altLang="en-US" sz="1400" dirty="0">
                <a:solidFill>
                  <a:srgbClr val="111111"/>
                </a:solidFill>
                <a:latin typeface="华文宋体" panose="02010600040101010101" pitchFamily="2" charset="-122"/>
                <a:ea typeface="华文宋体" panose="02010600040101010101" pitchFamily="2" charset="-122"/>
              </a:rPr>
              <a:t>：时间序列预测示意图</a:t>
            </a:r>
          </a:p>
        </p:txBody>
      </p:sp>
      <p:graphicFrame>
        <p:nvGraphicFramePr>
          <p:cNvPr id="4" name="图表 3">
            <a:extLst>
              <a:ext uri="{FF2B5EF4-FFF2-40B4-BE49-F238E27FC236}">
                <a16:creationId xmlns:a16="http://schemas.microsoft.com/office/drawing/2014/main" id="{353CCB0C-ED04-AD23-1017-820E5B531B35}"/>
              </a:ext>
            </a:extLst>
          </p:cNvPr>
          <p:cNvGraphicFramePr/>
          <p:nvPr>
            <p:extLst>
              <p:ext uri="{D42A27DB-BD31-4B8C-83A1-F6EECF244321}">
                <p14:modId xmlns:p14="http://schemas.microsoft.com/office/powerpoint/2010/main" val="3360603419"/>
              </p:ext>
            </p:extLst>
          </p:nvPr>
        </p:nvGraphicFramePr>
        <p:xfrm>
          <a:off x="1306068" y="3458539"/>
          <a:ext cx="6531864" cy="2656683"/>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直接连接符 8">
            <a:extLst>
              <a:ext uri="{FF2B5EF4-FFF2-40B4-BE49-F238E27FC236}">
                <a16:creationId xmlns:a16="http://schemas.microsoft.com/office/drawing/2014/main" id="{C60F56DD-0C99-D75F-6315-C33522ED034A}"/>
              </a:ext>
            </a:extLst>
          </p:cNvPr>
          <p:cNvCxnSpPr>
            <a:cxnSpLocks/>
          </p:cNvCxnSpPr>
          <p:nvPr/>
        </p:nvCxnSpPr>
        <p:spPr>
          <a:xfrm>
            <a:off x="5614416" y="3575304"/>
            <a:ext cx="0" cy="20116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8963703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9F4E3-ABD2-1FCD-9EB4-B47C3108B465}"/>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时间序列预测场景</a:t>
            </a:r>
          </a:p>
        </p:txBody>
      </p:sp>
      <p:sp>
        <p:nvSpPr>
          <p:cNvPr id="3" name="灯片编号占位符 2">
            <a:extLst>
              <a:ext uri="{FF2B5EF4-FFF2-40B4-BE49-F238E27FC236}">
                <a16:creationId xmlns:a16="http://schemas.microsoft.com/office/drawing/2014/main" id="{D9577329-AB2D-0B06-7F03-6DEBEC0957B4}"/>
              </a:ext>
            </a:extLst>
          </p:cNvPr>
          <p:cNvSpPr>
            <a:spLocks noGrp="1"/>
          </p:cNvSpPr>
          <p:nvPr>
            <p:ph type="sldNum" sz="quarter" idx="2"/>
          </p:nvPr>
        </p:nvSpPr>
        <p:spPr/>
        <p:txBody>
          <a:bodyPr/>
          <a:lstStyle/>
          <a:p>
            <a:fld id="{86CB4B4D-7CA3-9044-876B-883B54F8677D}" type="slidenum">
              <a:rPr lang="en-US" altLang="zh-CN" smtClean="0"/>
              <a:t>29</a:t>
            </a:fld>
            <a:endParaRPr lang="zh-CN" altLang="en-US" dirty="0"/>
          </a:p>
        </p:txBody>
      </p:sp>
      <p:sp>
        <p:nvSpPr>
          <p:cNvPr id="5" name="文本框 4">
            <a:extLst>
              <a:ext uri="{FF2B5EF4-FFF2-40B4-BE49-F238E27FC236}">
                <a16:creationId xmlns:a16="http://schemas.microsoft.com/office/drawing/2014/main" id="{2F791621-3B4A-F5B7-0684-E02FAF0FF0DD}"/>
              </a:ext>
            </a:extLst>
          </p:cNvPr>
          <p:cNvSpPr txBox="1"/>
          <p:nvPr/>
        </p:nvSpPr>
        <p:spPr>
          <a:xfrm>
            <a:off x="498348" y="995000"/>
            <a:ext cx="8147303" cy="337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磁盘、</a:t>
            </a:r>
            <a:r>
              <a:rPr lang="en-US" altLang="zh-CN" dirty="0">
                <a:latin typeface="华文宋体" panose="02010600040101010101" pitchFamily="2" charset="-122"/>
                <a:ea typeface="华文宋体" panose="02010600040101010101" pitchFamily="2" charset="-122"/>
              </a:rPr>
              <a:t>CPU</a:t>
            </a:r>
            <a:r>
              <a:rPr lang="zh-CN" altLang="en-US" dirty="0">
                <a:latin typeface="华文宋体" panose="02010600040101010101" pitchFamily="2" charset="-122"/>
                <a:ea typeface="华文宋体" panose="02010600040101010101" pitchFamily="2" charset="-122"/>
              </a:rPr>
              <a:t>的容量预测：当磁盘、</a:t>
            </a:r>
            <a:r>
              <a:rPr lang="en-US" altLang="zh-CN" dirty="0">
                <a:latin typeface="华文宋体" panose="02010600040101010101" pitchFamily="2" charset="-122"/>
                <a:ea typeface="华文宋体" panose="02010600040101010101" pitchFamily="2" charset="-122"/>
              </a:rPr>
              <a:t>CPU</a:t>
            </a:r>
            <a:r>
              <a:rPr lang="zh-CN" altLang="en-US" dirty="0">
                <a:latin typeface="华文宋体" panose="02010600040101010101" pitchFamily="2" charset="-122"/>
                <a:ea typeface="华文宋体" panose="02010600040101010101" pitchFamily="2" charset="-122"/>
              </a:rPr>
              <a:t>的容量占用较高时，可能会降低应用或者系统的运行性能，对磁盘、</a:t>
            </a:r>
            <a:r>
              <a:rPr lang="en-US" altLang="zh-CN" dirty="0">
                <a:latin typeface="华文宋体" panose="02010600040101010101" pitchFamily="2" charset="-122"/>
                <a:ea typeface="华文宋体" panose="02010600040101010101" pitchFamily="2" charset="-122"/>
              </a:rPr>
              <a:t>CPU</a:t>
            </a:r>
            <a:r>
              <a:rPr lang="zh-CN" altLang="en-US" dirty="0">
                <a:latin typeface="华文宋体" panose="02010600040101010101" pitchFamily="2" charset="-122"/>
                <a:ea typeface="华文宋体" panose="02010600040101010101" pitchFamily="2" charset="-122"/>
              </a:rPr>
              <a:t>的容量有效预测可以保证</a:t>
            </a:r>
            <a:r>
              <a:rPr lang="en-US" altLang="zh-CN" dirty="0">
                <a:latin typeface="华文宋体" panose="02010600040101010101" pitchFamily="2" charset="-122"/>
                <a:ea typeface="华文宋体" panose="02010600040101010101" pitchFamily="2" charset="-122"/>
              </a:rPr>
              <a:t>IT</a:t>
            </a:r>
            <a:r>
              <a:rPr lang="zh-CN" altLang="en-US" dirty="0">
                <a:latin typeface="华文宋体" panose="02010600040101010101" pitchFamily="2" charset="-122"/>
                <a:ea typeface="华文宋体" panose="02010600040101010101" pitchFamily="2" charset="-122"/>
              </a:rPr>
              <a:t>系统高效稳定运行</a:t>
            </a:r>
          </a:p>
          <a:p>
            <a:pPr marL="285750" indent="-285750" algn="l">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磁盘故障预警：海量数据的存储对应着更多的磁盘存储需求，而磁盘的频繁损坏导致的数据丢失将会给企业带来不可估量的损失，企业对于数据存储介质的稳定性和安全性的要求增高，让磁盘故障预警变得越来越重要</a:t>
            </a:r>
          </a:p>
          <a:p>
            <a:pPr marL="285750" indent="-285750" algn="l">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业务预测：如商业、金融这类领域，业务种类繁多，通过对各种类的业务量进行监控，可以更精准地制定相应的业务计划，并合理设置资源规划</a:t>
            </a:r>
          </a:p>
        </p:txBody>
      </p:sp>
    </p:spTree>
    <p:extLst>
      <p:ext uri="{BB962C8B-B14F-4D97-AF65-F5344CB8AC3E}">
        <p14:creationId xmlns:p14="http://schemas.microsoft.com/office/powerpoint/2010/main" val="9285745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A3D6E3-A504-35D3-2D61-AC6495842167}"/>
              </a:ext>
            </a:extLst>
          </p:cNvPr>
          <p:cNvSpPr>
            <a:spLocks noGrp="1"/>
          </p:cNvSpPr>
          <p:nvPr>
            <p:ph type="sldNum" sz="quarter" idx="2"/>
          </p:nvPr>
        </p:nvSpPr>
        <p:spPr/>
        <p:txBody>
          <a:bodyPr/>
          <a:lstStyle/>
          <a:p>
            <a:fld id="{86CB4B4D-7CA3-9044-876B-883B54F8677D}" type="slidenum">
              <a:rPr lang="en-US" altLang="zh-CN" smtClean="0"/>
              <a:t>3</a:t>
            </a:fld>
            <a:endParaRPr lang="zh-CN" altLang="en-US" dirty="0"/>
          </a:p>
        </p:txBody>
      </p:sp>
      <p:sp>
        <p:nvSpPr>
          <p:cNvPr id="3" name="标题 2">
            <a:extLst>
              <a:ext uri="{FF2B5EF4-FFF2-40B4-BE49-F238E27FC236}">
                <a16:creationId xmlns:a16="http://schemas.microsoft.com/office/drawing/2014/main" id="{8159E45C-5A06-3B6C-82CA-3F94F0E0C60B}"/>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引    言</a:t>
            </a:r>
          </a:p>
        </p:txBody>
      </p:sp>
    </p:spTree>
    <p:extLst>
      <p:ext uri="{BB962C8B-B14F-4D97-AF65-F5344CB8AC3E}">
        <p14:creationId xmlns:p14="http://schemas.microsoft.com/office/powerpoint/2010/main" val="349516916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E323F-F3C4-DA40-EDA0-3938C8A17B0D}"/>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时间序列的类型与四要素</a:t>
            </a:r>
          </a:p>
        </p:txBody>
      </p:sp>
      <p:sp>
        <p:nvSpPr>
          <p:cNvPr id="3" name="灯片编号占位符 2">
            <a:extLst>
              <a:ext uri="{FF2B5EF4-FFF2-40B4-BE49-F238E27FC236}">
                <a16:creationId xmlns:a16="http://schemas.microsoft.com/office/drawing/2014/main" id="{85490999-A490-A27C-7A8C-C6027D8BA2F3}"/>
              </a:ext>
            </a:extLst>
          </p:cNvPr>
          <p:cNvSpPr>
            <a:spLocks noGrp="1"/>
          </p:cNvSpPr>
          <p:nvPr>
            <p:ph type="sldNum" sz="quarter" idx="2"/>
          </p:nvPr>
        </p:nvSpPr>
        <p:spPr/>
        <p:txBody>
          <a:bodyPr/>
          <a:lstStyle/>
          <a:p>
            <a:fld id="{86CB4B4D-7CA3-9044-876B-883B54F8677D}" type="slidenum">
              <a:rPr lang="en-US" altLang="zh-CN" smtClean="0"/>
              <a:t>30</a:t>
            </a:fld>
            <a:endParaRPr lang="zh-CN" altLang="en-US" dirty="0"/>
          </a:p>
        </p:txBody>
      </p:sp>
      <p:sp>
        <p:nvSpPr>
          <p:cNvPr id="4" name="矩形 3">
            <a:extLst>
              <a:ext uri="{FF2B5EF4-FFF2-40B4-BE49-F238E27FC236}">
                <a16:creationId xmlns:a16="http://schemas.microsoft.com/office/drawing/2014/main" id="{A6FA06C7-D3CF-1E0C-FE61-73557B436B92}"/>
              </a:ext>
            </a:extLst>
          </p:cNvPr>
          <p:cNvSpPr/>
          <p:nvPr/>
        </p:nvSpPr>
        <p:spPr>
          <a:xfrm>
            <a:off x="457201" y="1994558"/>
            <a:ext cx="1267690"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时间序列</a:t>
            </a:r>
          </a:p>
        </p:txBody>
      </p:sp>
      <p:sp>
        <p:nvSpPr>
          <p:cNvPr id="6" name="矩形 5">
            <a:extLst>
              <a:ext uri="{FF2B5EF4-FFF2-40B4-BE49-F238E27FC236}">
                <a16:creationId xmlns:a16="http://schemas.microsoft.com/office/drawing/2014/main" id="{3B660843-943E-15A9-9E10-73BF4C32036F}"/>
              </a:ext>
            </a:extLst>
          </p:cNvPr>
          <p:cNvSpPr/>
          <p:nvPr/>
        </p:nvSpPr>
        <p:spPr>
          <a:xfrm>
            <a:off x="2324102" y="1043420"/>
            <a:ext cx="1485900"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平稳型</a:t>
            </a:r>
          </a:p>
        </p:txBody>
      </p:sp>
      <p:sp>
        <p:nvSpPr>
          <p:cNvPr id="7" name="矩形 6">
            <a:extLst>
              <a:ext uri="{FF2B5EF4-FFF2-40B4-BE49-F238E27FC236}">
                <a16:creationId xmlns:a16="http://schemas.microsoft.com/office/drawing/2014/main" id="{526E492D-097F-7EFD-3147-38A25339957A}"/>
              </a:ext>
            </a:extLst>
          </p:cNvPr>
          <p:cNvSpPr/>
          <p:nvPr/>
        </p:nvSpPr>
        <p:spPr>
          <a:xfrm>
            <a:off x="2324102" y="2681720"/>
            <a:ext cx="1485900"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非平稳型</a:t>
            </a:r>
          </a:p>
        </p:txBody>
      </p:sp>
      <p:cxnSp>
        <p:nvCxnSpPr>
          <p:cNvPr id="9" name="连接符: 肘形 8">
            <a:extLst>
              <a:ext uri="{FF2B5EF4-FFF2-40B4-BE49-F238E27FC236}">
                <a16:creationId xmlns:a16="http://schemas.microsoft.com/office/drawing/2014/main" id="{DBE31989-CAC8-0F46-3373-05387F83D9EB}"/>
              </a:ext>
            </a:extLst>
          </p:cNvPr>
          <p:cNvCxnSpPr>
            <a:cxnSpLocks/>
            <a:stCxn id="4" idx="3"/>
            <a:endCxn id="7" idx="1"/>
          </p:cNvCxnSpPr>
          <p:nvPr/>
        </p:nvCxnSpPr>
        <p:spPr>
          <a:xfrm>
            <a:off x="1724891" y="2179223"/>
            <a:ext cx="599211" cy="68716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0" name="连接符: 肘形 9">
            <a:extLst>
              <a:ext uri="{FF2B5EF4-FFF2-40B4-BE49-F238E27FC236}">
                <a16:creationId xmlns:a16="http://schemas.microsoft.com/office/drawing/2014/main" id="{556554B1-CDB8-E3F5-0AA5-E2A4C669E17A}"/>
              </a:ext>
            </a:extLst>
          </p:cNvPr>
          <p:cNvCxnSpPr>
            <a:cxnSpLocks/>
            <a:stCxn id="4" idx="3"/>
            <a:endCxn id="6" idx="1"/>
          </p:cNvCxnSpPr>
          <p:nvPr/>
        </p:nvCxnSpPr>
        <p:spPr>
          <a:xfrm flipV="1">
            <a:off x="1724891" y="1228085"/>
            <a:ext cx="599211" cy="951138"/>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13" name="矩形 12">
            <a:extLst>
              <a:ext uri="{FF2B5EF4-FFF2-40B4-BE49-F238E27FC236}">
                <a16:creationId xmlns:a16="http://schemas.microsoft.com/office/drawing/2014/main" id="{F9216DB8-7772-A0B2-C5DD-7F978C92340C}"/>
              </a:ext>
            </a:extLst>
          </p:cNvPr>
          <p:cNvSpPr/>
          <p:nvPr/>
        </p:nvSpPr>
        <p:spPr>
          <a:xfrm>
            <a:off x="4572003" y="1790711"/>
            <a:ext cx="1108363"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季节型</a:t>
            </a:r>
          </a:p>
        </p:txBody>
      </p:sp>
      <p:sp>
        <p:nvSpPr>
          <p:cNvPr id="14" name="矩形 13">
            <a:extLst>
              <a:ext uri="{FF2B5EF4-FFF2-40B4-BE49-F238E27FC236}">
                <a16:creationId xmlns:a16="http://schemas.microsoft.com/office/drawing/2014/main" id="{41AF364D-DACB-B2F5-9FE1-83CB045D1E6B}"/>
              </a:ext>
            </a:extLst>
          </p:cNvPr>
          <p:cNvSpPr/>
          <p:nvPr/>
        </p:nvSpPr>
        <p:spPr>
          <a:xfrm>
            <a:off x="4572002" y="2350234"/>
            <a:ext cx="1108363"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循环型</a:t>
            </a:r>
          </a:p>
        </p:txBody>
      </p:sp>
      <p:sp>
        <p:nvSpPr>
          <p:cNvPr id="15" name="矩形 14">
            <a:extLst>
              <a:ext uri="{FF2B5EF4-FFF2-40B4-BE49-F238E27FC236}">
                <a16:creationId xmlns:a16="http://schemas.microsoft.com/office/drawing/2014/main" id="{288B5C77-1AB6-3D07-32FA-4EF23370436B}"/>
              </a:ext>
            </a:extLst>
          </p:cNvPr>
          <p:cNvSpPr/>
          <p:nvPr/>
        </p:nvSpPr>
        <p:spPr>
          <a:xfrm>
            <a:off x="4572001" y="3165936"/>
            <a:ext cx="1108363"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直线型</a:t>
            </a:r>
          </a:p>
        </p:txBody>
      </p:sp>
      <p:sp>
        <p:nvSpPr>
          <p:cNvPr id="16" name="矩形 15">
            <a:extLst>
              <a:ext uri="{FF2B5EF4-FFF2-40B4-BE49-F238E27FC236}">
                <a16:creationId xmlns:a16="http://schemas.microsoft.com/office/drawing/2014/main" id="{D5ED5F2D-B30A-45CF-E392-09330EBD8D91}"/>
              </a:ext>
            </a:extLst>
          </p:cNvPr>
          <p:cNvSpPr/>
          <p:nvPr/>
        </p:nvSpPr>
        <p:spPr>
          <a:xfrm>
            <a:off x="4572000" y="3725459"/>
            <a:ext cx="1108363" cy="369330"/>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曲线型</a:t>
            </a:r>
          </a:p>
        </p:txBody>
      </p:sp>
      <p:cxnSp>
        <p:nvCxnSpPr>
          <p:cNvPr id="17" name="连接符: 肘形 16">
            <a:extLst>
              <a:ext uri="{FF2B5EF4-FFF2-40B4-BE49-F238E27FC236}">
                <a16:creationId xmlns:a16="http://schemas.microsoft.com/office/drawing/2014/main" id="{B517F43C-58F1-65CA-458B-A8B7D9688816}"/>
              </a:ext>
            </a:extLst>
          </p:cNvPr>
          <p:cNvCxnSpPr>
            <a:cxnSpLocks/>
            <a:stCxn id="7" idx="3"/>
            <a:endCxn id="16" idx="1"/>
          </p:cNvCxnSpPr>
          <p:nvPr/>
        </p:nvCxnSpPr>
        <p:spPr>
          <a:xfrm>
            <a:off x="3810002" y="2866385"/>
            <a:ext cx="761998" cy="1043739"/>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20" name="连接符: 肘形 19">
            <a:extLst>
              <a:ext uri="{FF2B5EF4-FFF2-40B4-BE49-F238E27FC236}">
                <a16:creationId xmlns:a16="http://schemas.microsoft.com/office/drawing/2014/main" id="{EE343153-C55C-7D9C-0063-9B8A81BD8017}"/>
              </a:ext>
            </a:extLst>
          </p:cNvPr>
          <p:cNvCxnSpPr>
            <a:cxnSpLocks/>
            <a:stCxn id="7" idx="3"/>
            <a:endCxn id="15" idx="1"/>
          </p:cNvCxnSpPr>
          <p:nvPr/>
        </p:nvCxnSpPr>
        <p:spPr>
          <a:xfrm>
            <a:off x="3810002" y="2866385"/>
            <a:ext cx="761999" cy="484216"/>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23" name="连接符: 肘形 22">
            <a:extLst>
              <a:ext uri="{FF2B5EF4-FFF2-40B4-BE49-F238E27FC236}">
                <a16:creationId xmlns:a16="http://schemas.microsoft.com/office/drawing/2014/main" id="{2C42A8F2-496F-DD8B-397B-E75FD362609C}"/>
              </a:ext>
            </a:extLst>
          </p:cNvPr>
          <p:cNvCxnSpPr>
            <a:cxnSpLocks/>
            <a:stCxn id="7" idx="3"/>
            <a:endCxn id="14" idx="1"/>
          </p:cNvCxnSpPr>
          <p:nvPr/>
        </p:nvCxnSpPr>
        <p:spPr>
          <a:xfrm flipV="1">
            <a:off x="3810002" y="2534899"/>
            <a:ext cx="762000" cy="331486"/>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26" name="连接符: 肘形 25">
            <a:extLst>
              <a:ext uri="{FF2B5EF4-FFF2-40B4-BE49-F238E27FC236}">
                <a16:creationId xmlns:a16="http://schemas.microsoft.com/office/drawing/2014/main" id="{9B843367-DDDA-C436-4958-F8C056DC4692}"/>
              </a:ext>
            </a:extLst>
          </p:cNvPr>
          <p:cNvCxnSpPr>
            <a:cxnSpLocks/>
            <a:stCxn id="7" idx="3"/>
            <a:endCxn id="13" idx="1"/>
          </p:cNvCxnSpPr>
          <p:nvPr/>
        </p:nvCxnSpPr>
        <p:spPr>
          <a:xfrm flipV="1">
            <a:off x="3810002" y="1975376"/>
            <a:ext cx="762001" cy="891009"/>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31" name="文本框 30">
            <a:extLst>
              <a:ext uri="{FF2B5EF4-FFF2-40B4-BE49-F238E27FC236}">
                <a16:creationId xmlns:a16="http://schemas.microsoft.com/office/drawing/2014/main" id="{79DE1169-A2ED-632F-359F-CB64BC21167F}"/>
              </a:ext>
            </a:extLst>
          </p:cNvPr>
          <p:cNvSpPr txBox="1"/>
          <p:nvPr/>
        </p:nvSpPr>
        <p:spPr>
          <a:xfrm>
            <a:off x="5992368" y="1809893"/>
            <a:ext cx="26944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属性值随时间周期性变化</a:t>
            </a:r>
          </a:p>
        </p:txBody>
      </p:sp>
      <p:sp>
        <p:nvSpPr>
          <p:cNvPr id="32" name="文本框 31">
            <a:extLst>
              <a:ext uri="{FF2B5EF4-FFF2-40B4-BE49-F238E27FC236}">
                <a16:creationId xmlns:a16="http://schemas.microsoft.com/office/drawing/2014/main" id="{F5F3DF7C-BCE2-D0FF-6F87-39A73C9D837E}"/>
              </a:ext>
            </a:extLst>
          </p:cNvPr>
          <p:cNvSpPr txBox="1"/>
          <p:nvPr/>
        </p:nvSpPr>
        <p:spPr>
          <a:xfrm>
            <a:off x="5992368" y="3178001"/>
            <a:ext cx="26944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latin typeface="华文宋体" panose="02010600040101010101" pitchFamily="2" charset="-122"/>
                <a:ea typeface="华文宋体" panose="02010600040101010101" pitchFamily="2" charset="-122"/>
              </a:rPr>
              <a:t>属性值随时间线性变化</a:t>
            </a:r>
          </a:p>
        </p:txBody>
      </p:sp>
      <p:sp>
        <p:nvSpPr>
          <p:cNvPr id="33" name="文本框 32">
            <a:extLst>
              <a:ext uri="{FF2B5EF4-FFF2-40B4-BE49-F238E27FC236}">
                <a16:creationId xmlns:a16="http://schemas.microsoft.com/office/drawing/2014/main" id="{B21DC0A6-A944-70C8-C0D7-BAFA6D6E1D6C}"/>
              </a:ext>
            </a:extLst>
          </p:cNvPr>
          <p:cNvSpPr txBox="1"/>
          <p:nvPr/>
        </p:nvSpPr>
        <p:spPr>
          <a:xfrm>
            <a:off x="5992368" y="3725459"/>
            <a:ext cx="26944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latin typeface="华文宋体" panose="02010600040101010101" pitchFamily="2" charset="-122"/>
                <a:ea typeface="华文宋体" panose="02010600040101010101" pitchFamily="2" charset="-122"/>
              </a:rPr>
              <a:t>属性值随时间曲线变化</a:t>
            </a:r>
          </a:p>
        </p:txBody>
      </p:sp>
      <p:sp>
        <p:nvSpPr>
          <p:cNvPr id="34" name="文本框 33">
            <a:extLst>
              <a:ext uri="{FF2B5EF4-FFF2-40B4-BE49-F238E27FC236}">
                <a16:creationId xmlns:a16="http://schemas.microsoft.com/office/drawing/2014/main" id="{85B93353-8E42-4360-1E9D-DA6712AF6ECE}"/>
              </a:ext>
            </a:extLst>
          </p:cNvPr>
          <p:cNvSpPr txBox="1"/>
          <p:nvPr/>
        </p:nvSpPr>
        <p:spPr>
          <a:xfrm>
            <a:off x="5992369" y="2350234"/>
            <a:ext cx="269443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属性值随时间周期变化且周期不固定</a:t>
            </a:r>
          </a:p>
        </p:txBody>
      </p:sp>
      <p:sp>
        <p:nvSpPr>
          <p:cNvPr id="5" name="文本框 4">
            <a:extLst>
              <a:ext uri="{FF2B5EF4-FFF2-40B4-BE49-F238E27FC236}">
                <a16:creationId xmlns:a16="http://schemas.microsoft.com/office/drawing/2014/main" id="{8C6D01F9-2838-A836-E543-6C7545ACEC4E}"/>
              </a:ext>
            </a:extLst>
          </p:cNvPr>
          <p:cNvSpPr txBox="1"/>
          <p:nvPr/>
        </p:nvSpPr>
        <p:spPr>
          <a:xfrm>
            <a:off x="3952009" y="1012523"/>
            <a:ext cx="47347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属性值（如均值和方差）不会随时间变化</a:t>
            </a:r>
          </a:p>
        </p:txBody>
      </p:sp>
      <p:sp>
        <p:nvSpPr>
          <p:cNvPr id="8" name="矩形 7">
            <a:extLst>
              <a:ext uri="{FF2B5EF4-FFF2-40B4-BE49-F238E27FC236}">
                <a16:creationId xmlns:a16="http://schemas.microsoft.com/office/drawing/2014/main" id="{6AB41153-16BA-C42D-E53B-6A67D0AB483A}"/>
              </a:ext>
            </a:extLst>
          </p:cNvPr>
          <p:cNvSpPr/>
          <p:nvPr/>
        </p:nvSpPr>
        <p:spPr>
          <a:xfrm>
            <a:off x="457201" y="5131617"/>
            <a:ext cx="1866901"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时间序列四要素</a:t>
            </a:r>
          </a:p>
        </p:txBody>
      </p:sp>
      <p:sp>
        <p:nvSpPr>
          <p:cNvPr id="11" name="矩形 10">
            <a:extLst>
              <a:ext uri="{FF2B5EF4-FFF2-40B4-BE49-F238E27FC236}">
                <a16:creationId xmlns:a16="http://schemas.microsoft.com/office/drawing/2014/main" id="{45DF6DEC-1FA1-6959-535F-0192E5A7827B}"/>
              </a:ext>
            </a:extLst>
          </p:cNvPr>
          <p:cNvSpPr/>
          <p:nvPr/>
        </p:nvSpPr>
        <p:spPr>
          <a:xfrm>
            <a:off x="2982078" y="5867075"/>
            <a:ext cx="1655862"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随机波动因素</a:t>
            </a:r>
          </a:p>
        </p:txBody>
      </p:sp>
      <p:sp>
        <p:nvSpPr>
          <p:cNvPr id="18" name="矩形 17">
            <a:extLst>
              <a:ext uri="{FF2B5EF4-FFF2-40B4-BE49-F238E27FC236}">
                <a16:creationId xmlns:a16="http://schemas.microsoft.com/office/drawing/2014/main" id="{2D2FC0A4-49E7-7158-A244-3DB7FCD7E2D3}"/>
              </a:ext>
            </a:extLst>
          </p:cNvPr>
          <p:cNvSpPr/>
          <p:nvPr/>
        </p:nvSpPr>
        <p:spPr>
          <a:xfrm>
            <a:off x="2982078" y="5370389"/>
            <a:ext cx="1655862"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循环周期</a:t>
            </a:r>
          </a:p>
        </p:txBody>
      </p:sp>
      <p:sp>
        <p:nvSpPr>
          <p:cNvPr id="19" name="矩形 18">
            <a:extLst>
              <a:ext uri="{FF2B5EF4-FFF2-40B4-BE49-F238E27FC236}">
                <a16:creationId xmlns:a16="http://schemas.microsoft.com/office/drawing/2014/main" id="{9B8CD261-3384-A4DA-5EFB-8FC8263FECAD}"/>
              </a:ext>
            </a:extLst>
          </p:cNvPr>
          <p:cNvSpPr/>
          <p:nvPr/>
        </p:nvSpPr>
        <p:spPr>
          <a:xfrm>
            <a:off x="2982077" y="4870208"/>
            <a:ext cx="1655862"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季节周期</a:t>
            </a:r>
          </a:p>
        </p:txBody>
      </p:sp>
      <p:sp>
        <p:nvSpPr>
          <p:cNvPr id="21" name="矩形 20">
            <a:extLst>
              <a:ext uri="{FF2B5EF4-FFF2-40B4-BE49-F238E27FC236}">
                <a16:creationId xmlns:a16="http://schemas.microsoft.com/office/drawing/2014/main" id="{D6AD0B43-5BD2-F0B8-F935-D2E01FC755CA}"/>
              </a:ext>
            </a:extLst>
          </p:cNvPr>
          <p:cNvSpPr/>
          <p:nvPr/>
        </p:nvSpPr>
        <p:spPr>
          <a:xfrm>
            <a:off x="2982077" y="4351068"/>
            <a:ext cx="1655862"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algn="ctr"/>
            <a:r>
              <a:rPr lang="zh-CN" altLang="en-US" dirty="0">
                <a:solidFill>
                  <a:srgbClr val="000000"/>
                </a:solidFill>
                <a:latin typeface="华文宋体" panose="02010600040101010101" pitchFamily="2" charset="-122"/>
                <a:ea typeface="华文宋体" panose="02010600040101010101" pitchFamily="2" charset="-122"/>
                <a:cs typeface="Arial"/>
              </a:rPr>
              <a:t>趋势</a:t>
            </a:r>
          </a:p>
        </p:txBody>
      </p:sp>
      <p:cxnSp>
        <p:nvCxnSpPr>
          <p:cNvPr id="24" name="连接符: 肘形 23">
            <a:extLst>
              <a:ext uri="{FF2B5EF4-FFF2-40B4-BE49-F238E27FC236}">
                <a16:creationId xmlns:a16="http://schemas.microsoft.com/office/drawing/2014/main" id="{318AC955-88DE-55A7-3C3A-665C4B6A3FD5}"/>
              </a:ext>
            </a:extLst>
          </p:cNvPr>
          <p:cNvCxnSpPr>
            <a:stCxn id="8" idx="3"/>
            <a:endCxn id="21" idx="1"/>
          </p:cNvCxnSpPr>
          <p:nvPr/>
        </p:nvCxnSpPr>
        <p:spPr>
          <a:xfrm flipV="1">
            <a:off x="2324102" y="4535733"/>
            <a:ext cx="657975" cy="780549"/>
          </a:xfrm>
          <a:prstGeom prst="bentConnector3">
            <a:avLst/>
          </a:prstGeom>
          <a:ln w="19050"/>
        </p:spPr>
        <p:style>
          <a:lnRef idx="1">
            <a:schemeClr val="accent6"/>
          </a:lnRef>
          <a:fillRef idx="0">
            <a:schemeClr val="accent6"/>
          </a:fillRef>
          <a:effectRef idx="0">
            <a:schemeClr val="accent6"/>
          </a:effectRef>
          <a:fontRef idx="minor">
            <a:schemeClr val="tx1"/>
          </a:fontRef>
        </p:style>
      </p:cxnSp>
      <p:cxnSp>
        <p:nvCxnSpPr>
          <p:cNvPr id="25" name="连接符: 肘形 24">
            <a:extLst>
              <a:ext uri="{FF2B5EF4-FFF2-40B4-BE49-F238E27FC236}">
                <a16:creationId xmlns:a16="http://schemas.microsoft.com/office/drawing/2014/main" id="{AD2E5558-FAF8-DA79-1027-99358F3858C8}"/>
              </a:ext>
            </a:extLst>
          </p:cNvPr>
          <p:cNvCxnSpPr>
            <a:cxnSpLocks/>
            <a:stCxn id="8" idx="3"/>
            <a:endCxn id="19" idx="1"/>
          </p:cNvCxnSpPr>
          <p:nvPr/>
        </p:nvCxnSpPr>
        <p:spPr>
          <a:xfrm flipV="1">
            <a:off x="2324102" y="5054873"/>
            <a:ext cx="657975" cy="261409"/>
          </a:xfrm>
          <a:prstGeom prst="bentConnector3">
            <a:avLst/>
          </a:prstGeom>
          <a:ln w="19050"/>
        </p:spPr>
        <p:style>
          <a:lnRef idx="1">
            <a:schemeClr val="accent6"/>
          </a:lnRef>
          <a:fillRef idx="0">
            <a:schemeClr val="accent6"/>
          </a:fillRef>
          <a:effectRef idx="0">
            <a:schemeClr val="accent6"/>
          </a:effectRef>
          <a:fontRef idx="minor">
            <a:schemeClr val="tx1"/>
          </a:fontRef>
        </p:style>
      </p:cxnSp>
      <p:cxnSp>
        <p:nvCxnSpPr>
          <p:cNvPr id="29" name="连接符: 肘形 28">
            <a:extLst>
              <a:ext uri="{FF2B5EF4-FFF2-40B4-BE49-F238E27FC236}">
                <a16:creationId xmlns:a16="http://schemas.microsoft.com/office/drawing/2014/main" id="{212409AD-02C9-5DDB-4F7B-239BBDC7CD43}"/>
              </a:ext>
            </a:extLst>
          </p:cNvPr>
          <p:cNvCxnSpPr>
            <a:cxnSpLocks/>
            <a:stCxn id="8" idx="3"/>
            <a:endCxn id="18" idx="1"/>
          </p:cNvCxnSpPr>
          <p:nvPr/>
        </p:nvCxnSpPr>
        <p:spPr>
          <a:xfrm>
            <a:off x="2324102" y="5316282"/>
            <a:ext cx="657976" cy="238772"/>
          </a:xfrm>
          <a:prstGeom prst="bentConnector3">
            <a:avLst/>
          </a:prstGeom>
          <a:ln w="19050"/>
        </p:spPr>
        <p:style>
          <a:lnRef idx="1">
            <a:schemeClr val="accent6"/>
          </a:lnRef>
          <a:fillRef idx="0">
            <a:schemeClr val="accent6"/>
          </a:fillRef>
          <a:effectRef idx="0">
            <a:schemeClr val="accent6"/>
          </a:effectRef>
          <a:fontRef idx="minor">
            <a:schemeClr val="tx1"/>
          </a:fontRef>
        </p:style>
      </p:cxnSp>
      <p:cxnSp>
        <p:nvCxnSpPr>
          <p:cNvPr id="36" name="连接符: 肘形 35">
            <a:extLst>
              <a:ext uri="{FF2B5EF4-FFF2-40B4-BE49-F238E27FC236}">
                <a16:creationId xmlns:a16="http://schemas.microsoft.com/office/drawing/2014/main" id="{2FBE054A-0B60-6247-BC83-97AF224A7F30}"/>
              </a:ext>
            </a:extLst>
          </p:cNvPr>
          <p:cNvCxnSpPr>
            <a:cxnSpLocks/>
            <a:stCxn id="8" idx="3"/>
            <a:endCxn id="11" idx="1"/>
          </p:cNvCxnSpPr>
          <p:nvPr/>
        </p:nvCxnSpPr>
        <p:spPr>
          <a:xfrm>
            <a:off x="2324102" y="5316282"/>
            <a:ext cx="657976" cy="735458"/>
          </a:xfrm>
          <a:prstGeom prst="bentConnector3">
            <a:avLst/>
          </a:prstGeom>
          <a:ln w="19050"/>
        </p:spPr>
        <p:style>
          <a:lnRef idx="1">
            <a:schemeClr val="accent6"/>
          </a:lnRef>
          <a:fillRef idx="0">
            <a:schemeClr val="accent6"/>
          </a:fillRef>
          <a:effectRef idx="0">
            <a:schemeClr val="accent6"/>
          </a:effectRef>
          <a:fontRef idx="minor">
            <a:schemeClr val="tx1"/>
          </a:fontRef>
        </p:style>
      </p:cxnSp>
      <p:sp>
        <p:nvSpPr>
          <p:cNvPr id="40" name="文本框 39">
            <a:extLst>
              <a:ext uri="{FF2B5EF4-FFF2-40B4-BE49-F238E27FC236}">
                <a16:creationId xmlns:a16="http://schemas.microsoft.com/office/drawing/2014/main" id="{F6E89BAA-579F-97E4-57C2-8CA924140826}"/>
              </a:ext>
            </a:extLst>
          </p:cNvPr>
          <p:cNvSpPr txBox="1"/>
          <p:nvPr/>
        </p:nvSpPr>
        <p:spPr>
          <a:xfrm>
            <a:off x="4610101" y="5863951"/>
            <a:ext cx="433859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时间序列随机变化的特性，是不可预测的</a:t>
            </a:r>
            <a:endParaRPr lang="zh-CN" altLang="en-US" dirty="0"/>
          </a:p>
        </p:txBody>
      </p:sp>
    </p:spTree>
    <p:extLst>
      <p:ext uri="{BB962C8B-B14F-4D97-AF65-F5344CB8AC3E}">
        <p14:creationId xmlns:p14="http://schemas.microsoft.com/office/powerpoint/2010/main" val="239238497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1C188-1E2D-9C44-8270-D7EE21C0BCC5}"/>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基于自回归的时间序列预测模型</a:t>
            </a:r>
          </a:p>
        </p:txBody>
      </p:sp>
      <p:sp>
        <p:nvSpPr>
          <p:cNvPr id="3" name="灯片编号占位符 2">
            <a:extLst>
              <a:ext uri="{FF2B5EF4-FFF2-40B4-BE49-F238E27FC236}">
                <a16:creationId xmlns:a16="http://schemas.microsoft.com/office/drawing/2014/main" id="{D786C0BD-2DCB-0EFE-A5DE-CC6A7C33477D}"/>
              </a:ext>
            </a:extLst>
          </p:cNvPr>
          <p:cNvSpPr>
            <a:spLocks noGrp="1"/>
          </p:cNvSpPr>
          <p:nvPr>
            <p:ph type="sldNum" sz="quarter" idx="2"/>
          </p:nvPr>
        </p:nvSpPr>
        <p:spPr/>
        <p:txBody>
          <a:bodyPr/>
          <a:lstStyle/>
          <a:p>
            <a:fld id="{86CB4B4D-7CA3-9044-876B-883B54F8677D}" type="slidenum">
              <a:rPr lang="en-US" altLang="zh-CN" smtClean="0"/>
              <a:t>31</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A2F95E7-38F0-8E7C-612F-CCB9F4EFB54D}"/>
                  </a:ext>
                </a:extLst>
              </p:cNvPr>
              <p:cNvSpPr txBox="1"/>
              <p:nvPr/>
            </p:nvSpPr>
            <p:spPr>
              <a:xfrm>
                <a:off x="383959" y="982167"/>
                <a:ext cx="8376081"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自回归（</a:t>
                </a:r>
                <a:r>
                  <a:rPr kumimoji="0" lang="en-US" altLang="zh-CN" sz="18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Arial"/>
                  </a:rPr>
                  <a:t>Auto Regressive, AR</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）模型</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移动平均（</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Moving Average, MA</a:t>
                </a:r>
                <a:r>
                  <a:rPr lang="zh-CN" altLang="en-US" dirty="0">
                    <a:latin typeface="华文宋体" panose="02010600040101010101" pitchFamily="2" charset="-122"/>
                    <a:ea typeface="华文宋体" panose="02010600040101010101" pitchFamily="2" charset="-122"/>
                  </a:rPr>
                  <a:t>）</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模型</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自回归移动平均（</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Auto Regressive  Moving Average, ARMA</a:t>
                </a:r>
                <a:r>
                  <a:rPr lang="zh-CN" altLang="en-US" dirty="0">
                    <a:latin typeface="华文宋体" panose="02010600040101010101" pitchFamily="2" charset="-122"/>
                    <a:ea typeface="华文宋体" panose="02010600040101010101" pitchFamily="2" charset="-122"/>
                  </a:rPr>
                  <a:t>）模型</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自回归集成移动平均（</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Auto Regressive Integrated Moving Average, ARIMA</a:t>
                </a:r>
                <a:r>
                  <a:rPr lang="zh-CN" altLang="en-US" dirty="0">
                    <a:latin typeface="华文宋体" panose="02010600040101010101" pitchFamily="2" charset="-122"/>
                    <a:ea typeface="华文宋体" panose="02010600040101010101" pitchFamily="2" charset="-122"/>
                  </a:rPr>
                  <a:t>）模型</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R="0" algn="l" defTabSz="914400" rtl="0" fontAlgn="auto" latinLnBrk="0" hangingPunct="0">
                  <a:lnSpc>
                    <a:spcPct val="150000"/>
                  </a:lnSpc>
                  <a:spcBef>
                    <a:spcPts val="0"/>
                  </a:spcBef>
                  <a:spcAft>
                    <a:spcPts val="0"/>
                  </a:spcAft>
                  <a:buClrTx/>
                  <a:buSzTx/>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基本思想：某些时间序列是依赖于时间</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𝑡</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的一组随机变量，构成该时间序列的单个序列值虽然具有不确定性，但整个序列的变化却有一定的规律性，可以用相应的数学模型近似描述。</a:t>
                </a:r>
              </a:p>
            </p:txBody>
          </p:sp>
        </mc:Choice>
        <mc:Fallback xmlns="">
          <p:sp>
            <p:nvSpPr>
              <p:cNvPr id="5" name="文本框 4">
                <a:extLst>
                  <a:ext uri="{FF2B5EF4-FFF2-40B4-BE49-F238E27FC236}">
                    <a16:creationId xmlns:a16="http://schemas.microsoft.com/office/drawing/2014/main" id="{0A2F95E7-38F0-8E7C-612F-CCB9F4EFB54D}"/>
                  </a:ext>
                </a:extLst>
              </p:cNvPr>
              <p:cNvSpPr txBox="1">
                <a:spLocks noRot="1" noChangeAspect="1" noMove="1" noResize="1" noEditPoints="1" noAdjustHandles="1" noChangeArrowheads="1" noChangeShapeType="1" noTextEdit="1"/>
              </p:cNvSpPr>
              <p:nvPr/>
            </p:nvSpPr>
            <p:spPr>
              <a:xfrm>
                <a:off x="383959" y="982167"/>
                <a:ext cx="8376081" cy="3416318"/>
              </a:xfrm>
              <a:prstGeom prst="rect">
                <a:avLst/>
              </a:prstGeom>
              <a:blipFill>
                <a:blip r:embed="rId3"/>
                <a:stretch>
                  <a:fillRect l="-1164" r="-728" b="-713"/>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2577712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7FAD9-88E8-07AA-DE54-8E5817A95EE8}"/>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自相关性</a:t>
            </a:r>
          </a:p>
        </p:txBody>
      </p:sp>
      <p:sp>
        <p:nvSpPr>
          <p:cNvPr id="3" name="灯片编号占位符 2">
            <a:extLst>
              <a:ext uri="{FF2B5EF4-FFF2-40B4-BE49-F238E27FC236}">
                <a16:creationId xmlns:a16="http://schemas.microsoft.com/office/drawing/2014/main" id="{076CB71C-41F6-0375-90F4-0CE4E57364B4}"/>
              </a:ext>
            </a:extLst>
          </p:cNvPr>
          <p:cNvSpPr>
            <a:spLocks noGrp="1"/>
          </p:cNvSpPr>
          <p:nvPr>
            <p:ph type="sldNum" sz="quarter" idx="2"/>
          </p:nvPr>
        </p:nvSpPr>
        <p:spPr/>
        <p:txBody>
          <a:bodyPr/>
          <a:lstStyle/>
          <a:p>
            <a:fld id="{86CB4B4D-7CA3-9044-876B-883B54F8677D}" type="slidenum">
              <a:rPr lang="en-US" altLang="zh-CN" smtClean="0"/>
              <a:t>32</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F069B5F-E6FA-DF6E-D48A-EA44A8E682E0}"/>
                  </a:ext>
                </a:extLst>
              </p:cNvPr>
              <p:cNvSpPr txBox="1"/>
              <p:nvPr/>
            </p:nvSpPr>
            <p:spPr>
              <a:xfrm>
                <a:off x="457201" y="976254"/>
                <a:ext cx="8312726" cy="2331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一元时间序列包含一个单一变量，可以使用自相关性对其预测。自相关性表示序列中相邻位置时间戳之间的相关性。通常情况下，相邻位置时间戳上的行为属性值呈正相关。一个时间序列的自相关性由一个特俗的延迟值</a:t>
                </a:r>
                <a:r>
                  <a:rPr lang="en-US" altLang="zh-CN" dirty="0">
                    <a:latin typeface="华文宋体" panose="02010600040101010101" pitchFamily="2" charset="-122"/>
                    <a:ea typeface="华文宋体" panose="02010600040101010101" pitchFamily="2" charset="-122"/>
                  </a:rPr>
                  <a:t>L</a:t>
                </a:r>
                <a:r>
                  <a:rPr lang="zh-CN" altLang="en-US" dirty="0">
                    <a:latin typeface="华文宋体" panose="02010600040101010101" pitchFamily="2" charset="-122"/>
                    <a:ea typeface="华文宋体" panose="02010600040101010101" pitchFamily="2" charset="-122"/>
                  </a:rPr>
                  <a:t>所定义。对于一个时间序列</a:t>
                </a:r>
                <a14:m>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1</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𝑛</m:t>
                        </m:r>
                      </m:sub>
                    </m:sSub>
                  </m:oMath>
                </a14:m>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定义延迟为</a:t>
                </a:r>
                <a14:m>
                  <m:oMath xmlns:m="http://schemas.openxmlformats.org/officeDocument/2006/math">
                    <m:r>
                      <a:rPr lang="en-US" altLang="zh-CN" dirty="0">
                        <a:latin typeface="Cambria Math" panose="02040503050406030204" pitchFamily="18" charset="0"/>
                        <a:ea typeface="华文宋体" panose="02010600040101010101" pitchFamily="2" charset="-122"/>
                      </a:rPr>
                      <m:t>𝐿</m:t>
                    </m:r>
                  </m:oMath>
                </a14:m>
                <a:r>
                  <a:rPr lang="zh-CN" altLang="en-US" dirty="0">
                    <a:latin typeface="华文宋体" panose="02010600040101010101" pitchFamily="2" charset="-122"/>
                    <a:ea typeface="华文宋体" panose="02010600040101010101" pitchFamily="2" charset="-122"/>
                  </a:rPr>
                  <a:t>的自相关性为</a:t>
                </a:r>
                <a14:m>
                  <m:oMath xmlns:m="http://schemas.openxmlformats.org/officeDocument/2006/math">
                    <m:sSub>
                      <m:sSubPr>
                        <m:ctrlPr>
                          <a:rPr lang="en-US" altLang="zh-CN" i="1" dirty="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𝑦</m:t>
                        </m:r>
                      </m:e>
                      <m:sub>
                        <m:r>
                          <a:rPr lang="en-US" altLang="zh-CN" dirty="0">
                            <a:latin typeface="Cambria Math" panose="02040503050406030204" pitchFamily="18" charset="0"/>
                            <a:ea typeface="华文宋体" panose="02010600040101010101" pitchFamily="2" charset="-122"/>
                          </a:rPr>
                          <m:t>𝑡</m:t>
                        </m:r>
                      </m:sub>
                    </m:sSub>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sSub>
                      <m:sSubPr>
                        <m:ctrlPr>
                          <a:rPr lang="en-US" altLang="zh-CN" i="1" dirty="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𝑦</m:t>
                        </m:r>
                      </m:e>
                      <m:sub>
                        <m:r>
                          <a:rPr lang="en-US" altLang="zh-CN" dirty="0">
                            <a:latin typeface="Cambria Math" panose="02040503050406030204" pitchFamily="18" charset="0"/>
                            <a:ea typeface="华文宋体" panose="02010600040101010101" pitchFamily="2" charset="-122"/>
                          </a:rPr>
                          <m:t>𝑡</m:t>
                        </m:r>
                        <m:r>
                          <a:rPr lang="en-US" altLang="zh-CN" dirty="0">
                            <a:latin typeface="Cambria Math" panose="02040503050406030204" pitchFamily="18" charset="0"/>
                            <a:ea typeface="华文宋体" panose="02010600040101010101" pitchFamily="2" charset="-122"/>
                          </a:rPr>
                          <m:t>+</m:t>
                        </m:r>
                        <m:r>
                          <a:rPr lang="en-US" altLang="zh-CN" dirty="0">
                            <a:latin typeface="Cambria Math" panose="02040503050406030204" pitchFamily="18" charset="0"/>
                            <a:ea typeface="华文宋体" panose="02010600040101010101" pitchFamily="2" charset="-122"/>
                          </a:rPr>
                          <m:t>𝐿</m:t>
                        </m:r>
                      </m:sub>
                    </m:sSub>
                  </m:oMath>
                </a14:m>
                <a:r>
                  <a:rPr lang="zh-CN" altLang="en-US" dirty="0">
                    <a:latin typeface="华文宋体" panose="02010600040101010101" pitchFamily="2" charset="-122"/>
                    <a:ea typeface="华文宋体" panose="02010600040101010101" pitchFamily="2" charset="-122"/>
                  </a:rPr>
                  <a:t>之间的皮尔森相关系数，即</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ea typeface="华文宋体" panose="02010600040101010101" pitchFamily="2" charset="-122"/>
                        </a:rPr>
                        <m:t>𝐴𝑢𝑡𝑜𝑐𝑜𝑟𝑟𝑒𝑙𝑎𝑡𝑖𝑜𝑛</m:t>
                      </m:r>
                      <m:d>
                        <m:dPr>
                          <m:ctrlPr>
                            <a:rPr lang="en-US" altLang="zh-CN" i="1">
                              <a:latin typeface="Cambria Math" panose="02040503050406030204" pitchFamily="18" charset="0"/>
                              <a:ea typeface="华文宋体" panose="02010600040101010101" pitchFamily="2" charset="-122"/>
                            </a:rPr>
                          </m:ctrlPr>
                        </m:dPr>
                        <m:e>
                          <m:r>
                            <a:rPr lang="en-US" altLang="zh-CN">
                              <a:latin typeface="Cambria Math" panose="02040503050406030204" pitchFamily="18" charset="0"/>
                              <a:ea typeface="华文宋体" panose="02010600040101010101" pitchFamily="2" charset="-122"/>
                            </a:rPr>
                            <m:t>𝐿</m:t>
                          </m:r>
                        </m:e>
                      </m:d>
                      <m:r>
                        <a:rPr lang="en-US" altLang="zh-CN">
                          <a:latin typeface="Cambria Math" panose="02040503050406030204" pitchFamily="18" charset="0"/>
                          <a:ea typeface="华文宋体" panose="02010600040101010101" pitchFamily="2" charset="-122"/>
                        </a:rPr>
                        <m:t>=</m:t>
                      </m:r>
                      <m:f>
                        <m:fPr>
                          <m:ctrlPr>
                            <a:rPr lang="en-US" altLang="zh-CN" i="1">
                              <a:latin typeface="Cambria Math" panose="02040503050406030204" pitchFamily="18" charset="0"/>
                              <a:ea typeface="华文宋体" panose="02010600040101010101" pitchFamily="2" charset="-122"/>
                            </a:rPr>
                          </m:ctrlPr>
                        </m:fPr>
                        <m:num>
                          <m:r>
                            <a:rPr lang="en-US" altLang="zh-CN">
                              <a:latin typeface="Cambria Math" panose="02040503050406030204" pitchFamily="18" charset="0"/>
                              <a:ea typeface="华文宋体" panose="02010600040101010101" pitchFamily="2" charset="-122"/>
                            </a:rPr>
                            <m:t>𝐶𝑜𝑣𝑎𝑟𝑖𝑎𝑛𝑐</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𝑒</m:t>
                              </m:r>
                            </m:e>
                            <m:sub>
                              <m:r>
                                <a:rPr lang="en-US" altLang="zh-CN">
                                  <a:latin typeface="Cambria Math" panose="02040503050406030204" pitchFamily="18" charset="0"/>
                                  <a:ea typeface="华文宋体" panose="02010600040101010101" pitchFamily="2" charset="-122"/>
                                </a:rPr>
                                <m:t>𝑡</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𝑡</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𝑡</m:t>
                              </m:r>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𝐿</m:t>
                              </m:r>
                            </m:sub>
                          </m:sSub>
                          <m:r>
                            <a:rPr lang="en-US" altLang="zh-CN">
                              <a:latin typeface="Cambria Math" panose="02040503050406030204" pitchFamily="18" charset="0"/>
                              <a:ea typeface="华文宋体" panose="02010600040101010101" pitchFamily="2" charset="-122"/>
                            </a:rPr>
                            <m:t>)</m:t>
                          </m:r>
                        </m:num>
                        <m:den>
                          <m:r>
                            <a:rPr lang="en-US" altLang="zh-CN">
                              <a:latin typeface="Cambria Math" panose="02040503050406030204" pitchFamily="18" charset="0"/>
                              <a:ea typeface="华文宋体" panose="02010600040101010101" pitchFamily="2" charset="-122"/>
                            </a:rPr>
                            <m:t>𝑉𝑎𝑟𝑖𝑎𝑛𝑐</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𝑒</m:t>
                              </m:r>
                            </m:e>
                            <m:sub>
                              <m:r>
                                <a:rPr lang="en-US" altLang="zh-CN">
                                  <a:latin typeface="Cambria Math" panose="02040503050406030204" pitchFamily="18" charset="0"/>
                                  <a:ea typeface="华文宋体" panose="02010600040101010101" pitchFamily="2" charset="-122"/>
                                </a:rPr>
                                <m:t>𝑡</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𝑡</m:t>
                              </m:r>
                            </m:sub>
                          </m:sSub>
                          <m:r>
                            <a:rPr lang="en-US" altLang="zh-CN">
                              <a:latin typeface="Cambria Math" panose="02040503050406030204" pitchFamily="18" charset="0"/>
                              <a:ea typeface="华文宋体" panose="02010600040101010101" pitchFamily="2" charset="-122"/>
                            </a:rPr>
                            <m:t>)</m:t>
                          </m:r>
                        </m:den>
                      </m:f>
                    </m:oMath>
                  </m:oMathPara>
                </a14:m>
                <a:endParaRPr lang="en-US" altLang="zh-CN" dirty="0">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6F069B5F-E6FA-DF6E-D48A-EA44A8E682E0}"/>
                  </a:ext>
                </a:extLst>
              </p:cNvPr>
              <p:cNvSpPr txBox="1">
                <a:spLocks noRot="1" noChangeAspect="1" noMove="1" noResize="1" noEditPoints="1" noAdjustHandles="1" noChangeArrowheads="1" noChangeShapeType="1" noTextEdit="1"/>
              </p:cNvSpPr>
              <p:nvPr/>
            </p:nvSpPr>
            <p:spPr>
              <a:xfrm>
                <a:off x="457201" y="976254"/>
                <a:ext cx="8312726" cy="2331087"/>
              </a:xfrm>
              <a:prstGeom prst="rect">
                <a:avLst/>
              </a:prstGeom>
              <a:blipFill>
                <a:blip r:embed="rId3"/>
                <a:stretch>
                  <a:fillRect l="-587"/>
                </a:stretch>
              </a:blipFill>
              <a:ln w="12700" cap="flat">
                <a:noFill/>
                <a:miter lim="400000"/>
              </a:ln>
              <a:effectLst/>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D147AC8C-B23A-7BB0-4857-DCFFD4B5F9C2}"/>
              </a:ext>
            </a:extLst>
          </p:cNvPr>
          <p:cNvPicPr>
            <a:picLocks noChangeAspect="1"/>
          </p:cNvPicPr>
          <p:nvPr/>
        </p:nvPicPr>
        <p:blipFill>
          <a:blip r:embed="rId4"/>
          <a:stretch>
            <a:fillRect/>
          </a:stretch>
        </p:blipFill>
        <p:spPr>
          <a:xfrm>
            <a:off x="2767061" y="3484466"/>
            <a:ext cx="3462763" cy="2619500"/>
          </a:xfrm>
          <a:prstGeom prst="rect">
            <a:avLst/>
          </a:prstGeom>
        </p:spPr>
      </p:pic>
      <p:sp>
        <p:nvSpPr>
          <p:cNvPr id="12" name="文本框 11">
            <a:extLst>
              <a:ext uri="{FF2B5EF4-FFF2-40B4-BE49-F238E27FC236}">
                <a16:creationId xmlns:a16="http://schemas.microsoft.com/office/drawing/2014/main" id="{EF0C46B7-4706-E885-D307-34D28993870D}"/>
              </a:ext>
            </a:extLst>
          </p:cNvPr>
          <p:cNvSpPr txBox="1"/>
          <p:nvPr/>
        </p:nvSpPr>
        <p:spPr>
          <a:xfrm>
            <a:off x="2208068" y="6103966"/>
            <a:ext cx="481099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15</a:t>
            </a:r>
            <a:r>
              <a:rPr lang="zh-CN" altLang="en-US" sz="1400" dirty="0">
                <a:solidFill>
                  <a:srgbClr val="111111"/>
                </a:solidFill>
                <a:latin typeface="华文宋体" panose="02010600040101010101" pitchFamily="2" charset="-122"/>
                <a:ea typeface="华文宋体" panose="02010600040101010101" pitchFamily="2" charset="-122"/>
              </a:rPr>
              <a:t>：</a:t>
            </a:r>
            <a:r>
              <a:rPr lang="en-US" altLang="zh-CN" sz="1400" dirty="0">
                <a:solidFill>
                  <a:srgbClr val="111111"/>
                </a:solidFill>
                <a:latin typeface="华文宋体" panose="02010600040101010101" pitchFamily="2" charset="-122"/>
                <a:ea typeface="华文宋体" panose="02010600040101010101" pitchFamily="2" charset="-122"/>
              </a:rPr>
              <a:t>IBM</a:t>
            </a:r>
            <a:r>
              <a:rPr lang="zh-CN" altLang="en-US" sz="1400" dirty="0">
                <a:solidFill>
                  <a:srgbClr val="111111"/>
                </a:solidFill>
                <a:latin typeface="华文宋体" panose="02010600040101010101" pitchFamily="2" charset="-122"/>
                <a:ea typeface="华文宋体" panose="02010600040101010101" pitchFamily="2" charset="-122"/>
              </a:rPr>
              <a:t>股票实例带有延迟的自相关性的变化</a:t>
            </a:r>
          </a:p>
        </p:txBody>
      </p:sp>
    </p:spTree>
    <p:extLst>
      <p:ext uri="{BB962C8B-B14F-4D97-AF65-F5344CB8AC3E}">
        <p14:creationId xmlns:p14="http://schemas.microsoft.com/office/powerpoint/2010/main" val="142097981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22E11-C6F0-94E4-EC17-5EEA49A3D391}"/>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自回归</a:t>
            </a:r>
            <a:r>
              <a:rPr lang="en-US" altLang="zh-CN" b="1"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模型</a:t>
            </a:r>
          </a:p>
        </p:txBody>
      </p:sp>
      <p:sp>
        <p:nvSpPr>
          <p:cNvPr id="3" name="灯片编号占位符 2">
            <a:extLst>
              <a:ext uri="{FF2B5EF4-FFF2-40B4-BE49-F238E27FC236}">
                <a16:creationId xmlns:a16="http://schemas.microsoft.com/office/drawing/2014/main" id="{8F1FAB71-B6CC-B40F-D5AA-2C39AE6EBF47}"/>
              </a:ext>
            </a:extLst>
          </p:cNvPr>
          <p:cNvSpPr>
            <a:spLocks noGrp="1"/>
          </p:cNvSpPr>
          <p:nvPr>
            <p:ph type="sldNum" sz="quarter" idx="2"/>
          </p:nvPr>
        </p:nvSpPr>
        <p:spPr/>
        <p:txBody>
          <a:bodyPr/>
          <a:lstStyle/>
          <a:p>
            <a:fld id="{86CB4B4D-7CA3-9044-876B-883B54F8677D}" type="slidenum">
              <a:rPr lang="en-US" altLang="zh-CN" smtClean="0"/>
              <a:t>33</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C0DE0CE-8A19-9D46-FDE7-0C72CA62277E}"/>
                  </a:ext>
                </a:extLst>
              </p:cNvPr>
              <p:cNvSpPr txBox="1"/>
              <p:nvPr/>
            </p:nvSpPr>
            <p:spPr>
              <a:xfrm>
                <a:off x="457199" y="1021537"/>
                <a:ext cx="8229600" cy="50677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自回归模型定义时间</a:t>
                </a:r>
                <a14:m>
                  <m:oMath xmlns:m="http://schemas.openxmlformats.org/officeDocument/2006/math">
                    <m:r>
                      <a:rPr lang="en-US" altLang="zh-CN" i="1" dirty="0" smtClean="0">
                        <a:latin typeface="Cambria Math" panose="02040503050406030204" pitchFamily="18" charset="0"/>
                      </a:rPr>
                      <m:t>𝑡</m:t>
                    </m:r>
                  </m:oMath>
                </a14:m>
                <a:r>
                  <a:rPr lang="zh-CN" altLang="en-US" dirty="0">
                    <a:latin typeface="华文宋体" panose="02010600040101010101" pitchFamily="2" charset="-122"/>
                    <a:ea typeface="华文宋体" panose="02010600040101010101" pitchFamily="2" charset="-122"/>
                  </a:rPr>
                  <a:t>处的值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oMath>
                </a14:m>
                <a:r>
                  <a:rPr lang="zh-CN" altLang="en-US" dirty="0">
                    <a:latin typeface="华文宋体" panose="02010600040101010101" pitchFamily="2" charset="-122"/>
                    <a:ea typeface="华文宋体" panose="02010600040101010101" pitchFamily="2" charset="-122"/>
                  </a:rPr>
                  <a:t>为前面紧邻长度为</a:t>
                </a:r>
                <a14:m>
                  <m:oMath xmlns:m="http://schemas.openxmlformats.org/officeDocument/2006/math">
                    <m:r>
                      <a:rPr lang="en-US" altLang="zh-CN" i="1" dirty="0" smtClean="0">
                        <a:latin typeface="Cambria Math" panose="02040503050406030204" pitchFamily="18" charset="0"/>
                      </a:rPr>
                      <m:t>𝑝</m:t>
                    </m:r>
                  </m:oMath>
                </a14:m>
                <a:r>
                  <a:rPr lang="zh-CN" altLang="en-US" dirty="0">
                    <a:latin typeface="华文宋体" panose="02010600040101010101" pitchFamily="2" charset="-122"/>
                    <a:ea typeface="华文宋体" panose="02010600040101010101" pitchFamily="2" charset="-122"/>
                  </a:rPr>
                  <a:t>的窗口中值的线性组合：</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nary>
                        <m:naryPr>
                          <m:chr m:val="∑"/>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naryPr>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up>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𝑝</m:t>
                          </m:r>
                        </m:sup>
                        <m:e>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𝑦</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𝑖</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𝑐</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zh-CN" altLang="en-US" sz="1800" b="0" i="1" u="none" strike="noStrike" cap="none" spc="0" normalizeH="0" baseline="0" smtClean="0">
                                  <a:ln>
                                    <a:noFill/>
                                  </a:ln>
                                  <a:solidFill>
                                    <a:srgbClr val="000000"/>
                                  </a:solidFill>
                                  <a:effectLst/>
                                  <a:uFillTx/>
                                  <a:latin typeface="Cambria Math" panose="02040503050406030204" pitchFamily="18" charset="0"/>
                                  <a:sym typeface="Arial"/>
                                </a:rPr>
                                <m:t>𝜖</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𝑡</m:t>
                              </m:r>
                            </m:sub>
                          </m:sSub>
                        </m:e>
                      </m:nary>
                    </m:oMath>
                  </m:oMathPara>
                </a14:m>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a:lnSpc>
                    <a:spcPct val="150000"/>
                  </a:lnSpc>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使用前面的长度为</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𝑝</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的窗口模型称为</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𝐴𝑅</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𝑝</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模型。回归系数</a:t>
                </a:r>
                <a14:m>
                  <m:oMath xmlns:m="http://schemas.openxmlformats.org/officeDocument/2006/math">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𝑝</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𝑐</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的值需要从训练数据中学习。</a:t>
                </a:r>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i="1" dirty="0">
                        <a:latin typeface="Cambria Math" panose="02040503050406030204" pitchFamily="18" charset="0"/>
                      </a:rPr>
                      <m:t>𝑝</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值越大，引入的自相关性延迟越大。</a:t>
                </a:r>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i="1" dirty="0">
                        <a:latin typeface="Cambria Math" panose="02040503050406030204" pitchFamily="18" charset="0"/>
                      </a:rPr>
                      <m:t>𝑝</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的取值对自回归模型准确性影响较大。需要选择一个合适的</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𝑝</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值，使得</a:t>
                </a:r>
                <a:r>
                  <a:rPr lang="zh-CN" altLang="en-US" dirty="0">
                    <a:latin typeface="华文宋体" panose="02010600040101010101" pitchFamily="2" charset="-122"/>
                    <a:ea typeface="华文宋体" panose="02010600040101010101" pitchFamily="2" charset="-122"/>
                  </a:rPr>
                  <a:t>延迟</a:t>
                </a:r>
                <a14:m>
                  <m:oMath xmlns:m="http://schemas.openxmlformats.org/officeDocument/2006/math">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oMath>
                </a14:m>
                <a:r>
                  <a:rPr lang="zh-CN" altLang="en-US" dirty="0">
                    <a:latin typeface="华文宋体" panose="02010600040101010101" pitchFamily="2" charset="-122"/>
                    <a:ea typeface="华文宋体" panose="02010600040101010101" pitchFamily="2" charset="-122"/>
                  </a:rPr>
                  <a:t>时自相关作用比较小。</a:t>
                </a:r>
                <a:endParaRPr lang="en-US" altLang="zh-CN" dirty="0">
                  <a:latin typeface="华文宋体" panose="02010600040101010101" pitchFamily="2" charset="-122"/>
                  <a:ea typeface="华文宋体" panose="02010600040101010101" pitchFamily="2" charset="-122"/>
                </a:endParaRPr>
              </a:p>
              <a:p>
                <a:pPr>
                  <a:lnSpc>
                    <a:spcPct val="150000"/>
                  </a:lnSpc>
                </a:pP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a:lnSpc>
                    <a:spcPct val="150000"/>
                  </a:lnSpc>
                </a:pPr>
                <a:r>
                  <a:rPr lang="zh-CN" altLang="en-US" dirty="0">
                    <a:latin typeface="华文宋体" panose="02010600040101010101" pitchFamily="2" charset="-122"/>
                    <a:ea typeface="华文宋体" panose="02010600040101010101" pitchFamily="2" charset="-122"/>
                  </a:rPr>
                  <a:t>说明：</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a:lnSpc>
                    <a:spcPct val="150000"/>
                  </a:lnSpc>
                </a:pPr>
                <a:r>
                  <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1.</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系数</a:t>
                </a:r>
                <a14:m>
                  <m:oMath xmlns:m="http://schemas.openxmlformats.org/officeDocument/2006/math">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1</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sSub>
                      <m:sSubPr>
                        <m:ctrlP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𝑎</m:t>
                        </m:r>
                      </m:e>
                      <m: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𝑝</m:t>
                        </m:r>
                      </m:sub>
                    </m:sSub>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𝑐</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可以用最小二乘法进行估计。</a:t>
                </a:r>
                <a:endParaRPr lang="en-US" altLang="zh-CN" dirty="0">
                  <a:latin typeface="华文宋体" panose="02010600040101010101" pitchFamily="2" charset="-122"/>
                  <a:ea typeface="华文宋体" panose="02010600040101010101" pitchFamily="2" charset="-122"/>
                </a:endParaRPr>
              </a:p>
              <a:p>
                <a:pPr>
                  <a:lnSpc>
                    <a:spcPct val="150000"/>
                  </a:lnSpc>
                </a:pPr>
                <a:r>
                  <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2.</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只有当时间序列的关键属性值（如：均值、方差和自相关性）不会随时间显著变化时，</a:t>
                </a:r>
                <a:r>
                  <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AR</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模型才能有效地用于预测未来值。</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mc:Choice>
        <mc:Fallback xmlns="">
          <p:sp>
            <p:nvSpPr>
              <p:cNvPr id="4" name="文本框 3">
                <a:extLst>
                  <a:ext uri="{FF2B5EF4-FFF2-40B4-BE49-F238E27FC236}">
                    <a16:creationId xmlns:a16="http://schemas.microsoft.com/office/drawing/2014/main" id="{7C0DE0CE-8A19-9D46-FDE7-0C72CA62277E}"/>
                  </a:ext>
                </a:extLst>
              </p:cNvPr>
              <p:cNvSpPr txBox="1">
                <a:spLocks noRot="1" noChangeAspect="1" noMove="1" noResize="1" noEditPoints="1" noAdjustHandles="1" noChangeArrowheads="1" noChangeShapeType="1" noTextEdit="1"/>
              </p:cNvSpPr>
              <p:nvPr/>
            </p:nvSpPr>
            <p:spPr>
              <a:xfrm>
                <a:off x="457199" y="1021537"/>
                <a:ext cx="8229600" cy="5067796"/>
              </a:xfrm>
              <a:prstGeom prst="rect">
                <a:avLst/>
              </a:prstGeom>
              <a:blipFill>
                <a:blip r:embed="rId3"/>
                <a:stretch>
                  <a:fillRect l="-1185" b="-241"/>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34198440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3A24F-06EE-9C5B-8DD4-CB91A8A9B9DE}"/>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移动平均</a:t>
            </a:r>
            <a:r>
              <a:rPr lang="en-US" altLang="zh-CN" sz="2700" b="1" dirty="0">
                <a:latin typeface="华文宋体" panose="02010600040101010101" pitchFamily="2" charset="-122"/>
                <a:ea typeface="华文宋体" panose="02010600040101010101" pitchFamily="2" charset="-122"/>
              </a:rPr>
              <a:t>(</a:t>
            </a:r>
            <a:r>
              <a:rPr lang="en-US" altLang="zh-CN" sz="2700" dirty="0">
                <a:latin typeface="Times New Roman" panose="02020603050405020304" pitchFamily="18" charset="0"/>
                <a:ea typeface="华文宋体" panose="02010600040101010101" pitchFamily="2" charset="-122"/>
                <a:cs typeface="Times New Roman" panose="02020603050405020304" pitchFamily="18" charset="0"/>
              </a:rPr>
              <a:t>MA</a:t>
            </a:r>
            <a:r>
              <a:rPr lang="en-US" altLang="zh-CN" sz="2700" b="1" dirty="0">
                <a:latin typeface="华文宋体" panose="02010600040101010101" pitchFamily="2" charset="-122"/>
                <a:ea typeface="华文宋体" panose="02010600040101010101" pitchFamily="2" charset="-122"/>
              </a:rPr>
              <a:t>)</a:t>
            </a:r>
            <a:r>
              <a:rPr lang="zh-CN" altLang="en-US" sz="2700" b="1" dirty="0">
                <a:latin typeface="华文宋体" panose="02010600040101010101" pitchFamily="2" charset="-122"/>
                <a:ea typeface="华文宋体" panose="02010600040101010101" pitchFamily="2" charset="-122"/>
              </a:rPr>
              <a:t>模型</a:t>
            </a:r>
          </a:p>
        </p:txBody>
      </p:sp>
      <p:sp>
        <p:nvSpPr>
          <p:cNvPr id="3" name="灯片编号占位符 2">
            <a:extLst>
              <a:ext uri="{FF2B5EF4-FFF2-40B4-BE49-F238E27FC236}">
                <a16:creationId xmlns:a16="http://schemas.microsoft.com/office/drawing/2014/main" id="{C1F19679-4CD9-1F2B-16B6-EA154CD2C203}"/>
              </a:ext>
            </a:extLst>
          </p:cNvPr>
          <p:cNvSpPr>
            <a:spLocks noGrp="1"/>
          </p:cNvSpPr>
          <p:nvPr>
            <p:ph type="sldNum" sz="quarter" idx="2"/>
          </p:nvPr>
        </p:nvSpPr>
        <p:spPr/>
        <p:txBody>
          <a:bodyPr/>
          <a:lstStyle/>
          <a:p>
            <a:fld id="{86CB4B4D-7CA3-9044-876B-883B54F8677D}" type="slidenum">
              <a:rPr lang="en-US" altLang="zh-CN" smtClean="0"/>
              <a:t>34</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C561A6C-7A89-1D51-D169-678E69B3EC68}"/>
                  </a:ext>
                </a:extLst>
              </p:cNvPr>
              <p:cNvSpPr txBox="1"/>
              <p:nvPr/>
            </p:nvSpPr>
            <p:spPr>
              <a:xfrm>
                <a:off x="457200" y="994296"/>
                <a:ext cx="8229600" cy="4204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MA</a:t>
                </a:r>
                <a:r>
                  <a:rPr lang="zh-CN" altLang="en-US" dirty="0">
                    <a:latin typeface="华文宋体" panose="02010600040101010101" pitchFamily="2" charset="-122"/>
                    <a:ea typeface="华文宋体" panose="02010600040101010101" pitchFamily="2" charset="-122"/>
                  </a:rPr>
                  <a:t>模型根据过去的历史预测偏差对后续序列值进行预测。</a:t>
                </a:r>
                <a:r>
                  <a:rPr lang="en-US" altLang="zh-CN" dirty="0">
                    <a:latin typeface="华文宋体" panose="02010600040101010101" pitchFamily="2" charset="-122"/>
                    <a:ea typeface="华文宋体" panose="02010600040101010101" pitchFamily="2" charset="-122"/>
                  </a:rPr>
                  <a:t>MA</a:t>
                </a:r>
                <a:r>
                  <a:rPr lang="zh-CN" altLang="en-US" dirty="0">
                    <a:latin typeface="华文宋体" panose="02010600040101010101" pitchFamily="2" charset="-122"/>
                    <a:ea typeface="华文宋体" panose="02010600040101010101" pitchFamily="2" charset="-122"/>
                  </a:rPr>
                  <a:t>模型的定义如下：</a:t>
                </a:r>
                <a:endParaRPr lang="en-US" altLang="zh-CN" dirty="0">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𝑞</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𝑡</m:t>
                              </m:r>
                            </m:sub>
                          </m:sSub>
                        </m:e>
                      </m:nary>
                    </m:oMath>
                  </m:oMathPara>
                </a14:m>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该模型也称</a:t>
                </a:r>
                <a14:m>
                  <m:oMath xmlns:m="http://schemas.openxmlformats.org/officeDocument/2006/math">
                    <m:r>
                      <a:rPr lang="en-US" altLang="zh-CN" b="0" i="1" smtClean="0">
                        <a:latin typeface="Cambria Math" panose="02040503050406030204" pitchFamily="18" charset="0"/>
                      </a:rPr>
                      <m:t>𝑀𝐴</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。参数</a:t>
                </a:r>
                <a14:m>
                  <m:oMath xmlns:m="http://schemas.openxmlformats.org/officeDocument/2006/math">
                    <m:r>
                      <a:rPr lang="en-US" altLang="zh-CN" i="1" dirty="0" smtClean="0">
                        <a:latin typeface="Cambria Math" panose="02040503050406030204" pitchFamily="18" charset="0"/>
                      </a:rPr>
                      <m:t>𝑐</m:t>
                    </m:r>
                  </m:oMath>
                </a14:m>
                <a:r>
                  <a:rPr lang="zh-CN" altLang="en-US" dirty="0">
                    <a:latin typeface="华文宋体" panose="02010600040101010101" pitchFamily="2" charset="-122"/>
                    <a:ea typeface="华文宋体" panose="02010600040101010101" pitchFamily="2" charset="-122"/>
                  </a:rPr>
                  <a:t>是时间序列的均值；</a:t>
                </a:r>
                <a14:m>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𝑏</m:t>
                        </m:r>
                      </m:e>
                      <m:sub>
                        <m:r>
                          <a:rPr lang="en-US" altLang="zh-CN">
                            <a:latin typeface="Cambria Math" panose="02040503050406030204" pitchFamily="18" charset="0"/>
                            <a:ea typeface="华文宋体" panose="02010600040101010101" pitchFamily="2" charset="-122"/>
                          </a:rPr>
                          <m:t>1</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𝑏</m:t>
                        </m:r>
                      </m:e>
                      <m:sub>
                        <m:r>
                          <a:rPr lang="en-US" altLang="zh-CN">
                            <a:latin typeface="Cambria Math" panose="02040503050406030204" pitchFamily="18" charset="0"/>
                            <a:ea typeface="华文宋体" panose="02010600040101010101" pitchFamily="2" charset="-122"/>
                          </a:rPr>
                          <m:t>𝑞</m:t>
                        </m:r>
                      </m:sub>
                    </m:sSub>
                    <m:r>
                      <a:rPr lang="zh-CN" altLang="en-US">
                        <a:latin typeface="Cambria Math" panose="02040503050406030204" pitchFamily="18" charset="0"/>
                        <a:ea typeface="华文宋体" panose="02010600040101010101" pitchFamily="2" charset="-122"/>
                      </a:rPr>
                      <m:t>的</m:t>
                    </m:r>
                  </m:oMath>
                </a14:m>
                <a:r>
                  <a:rPr lang="zh-CN" altLang="en-US" dirty="0">
                    <a:latin typeface="华文宋体" panose="02010600040101010101" pitchFamily="2" charset="-122"/>
                    <a:ea typeface="华文宋体" panose="02010600040101010101" pitchFamily="2" charset="-122"/>
                  </a:rPr>
                  <a:t>值是需要从数据中学习的数据；</a:t>
                </a:r>
                <a:r>
                  <a:rPr lang="en-US" altLang="zh-CN" dirty="0">
                    <a:latin typeface="华文宋体" panose="02010600040101010101" pitchFamily="2" charset="-122"/>
                    <a:ea typeface="华文宋体" panose="02010600040101010101" pitchFamily="2" charset="-122"/>
                  </a:rPr>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zh-CN" altLang="en-US" dirty="0">
                    <a:latin typeface="华文宋体" panose="02010600040101010101" pitchFamily="2" charset="-122"/>
                    <a:ea typeface="华文宋体" panose="02010600040101010101" pitchFamily="2" charset="-122"/>
                  </a:rPr>
                  <a:t>是误差项，其值从预测模型中获取。</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说明：</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华文宋体" panose="02010600040101010101" pitchFamily="2" charset="-122"/>
                    <a:ea typeface="华文宋体" panose="02010600040101010101" pitchFamily="2" charset="-122"/>
                  </a:rPr>
                  <a:t>1.</a:t>
                </a:r>
                <a:r>
                  <a:rPr lang="zh-CN" altLang="en-US" dirty="0">
                    <a:latin typeface="华文宋体" panose="02010600040101010101" pitchFamily="2" charset="-122"/>
                    <a:ea typeface="华文宋体" panose="02010600040101010101" pitchFamily="2" charset="-122"/>
                  </a:rPr>
                  <a:t>用迭代非线性拟合求解模型参数</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华文宋体" panose="02010600040101010101" pitchFamily="2" charset="-122"/>
                    <a:ea typeface="华文宋体" panose="02010600040101010101" pitchFamily="2" charset="-122"/>
                  </a:rPr>
                  <a:t>2.</a:t>
                </a:r>
                <a:r>
                  <a:rPr lang="zh-CN" altLang="en-US" dirty="0">
                    <a:latin typeface="华文宋体" panose="02010600040101010101" pitchFamily="2" charset="-122"/>
                    <a:ea typeface="华文宋体" panose="02010600040101010101" pitchFamily="2" charset="-122"/>
                  </a:rPr>
                  <a:t>仅使用历史震荡进行时间序列预测是比较少见的。</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MA</a:t>
                </a:r>
                <a:r>
                  <a:rPr lang="zh-CN" altLang="en-US" dirty="0">
                    <a:latin typeface="华文宋体" panose="02010600040101010101" pitchFamily="2" charset="-122"/>
                    <a:ea typeface="华文宋体" panose="02010600040101010101" pitchFamily="2" charset="-122"/>
                  </a:rPr>
                  <a:t>模型使用的最佳场景：时间戳上的行为属性值依赖于时间序列的历史震荡，而不是实际的序列值。</a:t>
                </a:r>
                <a:endParaRPr lang="en-US" altLang="zh-CN" dirty="0">
                  <a:latin typeface="华文宋体" panose="02010600040101010101" pitchFamily="2" charset="-122"/>
                  <a:ea typeface="华文宋体" panose="02010600040101010101" pitchFamily="2" charset="-122"/>
                </a:endParaRPr>
              </a:p>
            </p:txBody>
          </p:sp>
        </mc:Choice>
        <mc:Fallback xmlns="">
          <p:sp>
            <p:nvSpPr>
              <p:cNvPr id="4" name="文本框 3">
                <a:extLst>
                  <a:ext uri="{FF2B5EF4-FFF2-40B4-BE49-F238E27FC236}">
                    <a16:creationId xmlns:a16="http://schemas.microsoft.com/office/drawing/2014/main" id="{6C561A6C-7A89-1D51-D169-678E69B3EC68}"/>
                  </a:ext>
                </a:extLst>
              </p:cNvPr>
              <p:cNvSpPr txBox="1">
                <a:spLocks noRot="1" noChangeAspect="1" noMove="1" noResize="1" noEditPoints="1" noAdjustHandles="1" noChangeArrowheads="1" noChangeShapeType="1" noTextEdit="1"/>
              </p:cNvSpPr>
              <p:nvPr/>
            </p:nvSpPr>
            <p:spPr>
              <a:xfrm>
                <a:off x="457200" y="994296"/>
                <a:ext cx="8229600" cy="4204675"/>
              </a:xfrm>
              <a:prstGeom prst="rect">
                <a:avLst/>
              </a:prstGeom>
              <a:blipFill>
                <a:blip r:embed="rId2"/>
                <a:stretch>
                  <a:fillRect l="-1185" r="-593" b="-435"/>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38940194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B62BB-8017-98C4-03AB-EFF5E83765B3}"/>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自回归移动平均</a:t>
            </a:r>
            <a:r>
              <a:rPr lang="en-US" altLang="zh-CN" b="1"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ARMA</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模型</a:t>
            </a:r>
          </a:p>
        </p:txBody>
      </p:sp>
      <p:sp>
        <p:nvSpPr>
          <p:cNvPr id="3" name="灯片编号占位符 2">
            <a:extLst>
              <a:ext uri="{FF2B5EF4-FFF2-40B4-BE49-F238E27FC236}">
                <a16:creationId xmlns:a16="http://schemas.microsoft.com/office/drawing/2014/main" id="{8F60C012-DEB5-0F6E-69A5-C2A519E039C0}"/>
              </a:ext>
            </a:extLst>
          </p:cNvPr>
          <p:cNvSpPr>
            <a:spLocks noGrp="1"/>
          </p:cNvSpPr>
          <p:nvPr>
            <p:ph type="sldNum" sz="quarter" idx="2"/>
          </p:nvPr>
        </p:nvSpPr>
        <p:spPr/>
        <p:txBody>
          <a:bodyPr/>
          <a:lstStyle/>
          <a:p>
            <a:fld id="{86CB4B4D-7CA3-9044-876B-883B54F8677D}" type="slidenum">
              <a:rPr lang="en-US" altLang="zh-CN" smtClean="0"/>
              <a:t>35</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DE839FB-6E4D-1CAB-03D1-C6615D8791B8}"/>
                  </a:ext>
                </a:extLst>
              </p:cNvPr>
              <p:cNvSpPr txBox="1"/>
              <p:nvPr/>
            </p:nvSpPr>
            <p:spPr>
              <a:xfrm>
                <a:off x="457201" y="966215"/>
                <a:ext cx="8229600" cy="37570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无论是</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a:t>
                </a:r>
                <a:r>
                  <a:rPr lang="zh-CN" altLang="en-US" dirty="0">
                    <a:latin typeface="华文宋体" panose="02010600040101010101" pitchFamily="2" charset="-122"/>
                    <a:ea typeface="华文宋体" panose="02010600040101010101" pitchFamily="2" charset="-122"/>
                  </a:rPr>
                  <a:t>还是</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MA</a:t>
                </a:r>
                <a:r>
                  <a:rPr lang="zh-CN" altLang="en-US" dirty="0">
                    <a:latin typeface="华文宋体" panose="02010600040101010101" pitchFamily="2" charset="-122"/>
                    <a:ea typeface="华文宋体" panose="02010600040101010101" pitchFamily="2" charset="-122"/>
                  </a:rPr>
                  <a:t>模型，都不能单独地捕捉到预测所需的所有相关性。将</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a:t>
                </a:r>
                <a:r>
                  <a:rPr lang="zh-CN" altLang="en-US" dirty="0">
                    <a:latin typeface="华文宋体" panose="02010600040101010101" pitchFamily="2" charset="-122"/>
                    <a:ea typeface="华文宋体" panose="02010600040101010101" pitchFamily="2" charset="-122"/>
                  </a:rPr>
                  <a:t>和</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MA</a:t>
                </a:r>
                <a:r>
                  <a:rPr lang="zh-CN" altLang="en-US" dirty="0">
                    <a:latin typeface="华文宋体" panose="02010600040101010101" pitchFamily="2" charset="-122"/>
                    <a:ea typeface="华文宋体" panose="02010600040101010101" pitchFamily="2" charset="-122"/>
                  </a:rPr>
                  <a:t>模型相结合，会使得模型有更好的健壮性。</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ARMA</a:t>
                </a:r>
                <a:r>
                  <a:rPr lang="zh-CN" altLang="en-US" dirty="0">
                    <a:latin typeface="华文宋体" panose="02010600040101010101" pitchFamily="2" charset="-122"/>
                    <a:ea typeface="华文宋体" panose="02010600040101010101" pitchFamily="2" charset="-122"/>
                  </a:rPr>
                  <a:t>模型将自回归项</a:t>
                </a:r>
                <a14:m>
                  <m:oMath xmlns:m="http://schemas.openxmlformats.org/officeDocument/2006/math">
                    <m:r>
                      <a:rPr lang="en-US" altLang="zh-CN">
                        <a:latin typeface="Cambria Math" panose="02040503050406030204" pitchFamily="18" charset="0"/>
                        <a:ea typeface="华文宋体" panose="02010600040101010101" pitchFamily="2" charset="-122"/>
                      </a:rPr>
                      <m:t>𝑝</m:t>
                    </m:r>
                  </m:oMath>
                </a14:m>
                <a:r>
                  <a:rPr lang="zh-CN" altLang="en-US" dirty="0">
                    <a:latin typeface="华文宋体" panose="02010600040101010101" pitchFamily="2" charset="-122"/>
                    <a:ea typeface="华文宋体" panose="02010600040101010101" pitchFamily="2" charset="-122"/>
                  </a:rPr>
                  <a:t>和移动平均项</a:t>
                </a:r>
                <a14:m>
                  <m:oMath xmlns:m="http://schemas.openxmlformats.org/officeDocument/2006/math">
                    <m:r>
                      <a:rPr lang="en-US" altLang="zh-CN">
                        <a:latin typeface="Cambria Math" panose="02040503050406030204" pitchFamily="18" charset="0"/>
                        <a:ea typeface="华文宋体" panose="02010600040101010101" pitchFamily="2" charset="-122"/>
                      </a:rPr>
                      <m:t>𝑞</m:t>
                    </m:r>
                  </m:oMath>
                </a14:m>
                <a:r>
                  <a:rPr lang="zh-CN" altLang="en-US" dirty="0">
                    <a:latin typeface="华文宋体" panose="02010600040101010101" pitchFamily="2" charset="-122"/>
                    <a:ea typeface="华文宋体" panose="02010600040101010101" pitchFamily="2" charset="-122"/>
                  </a:rPr>
                  <a:t>结合起来，定义如下：</a:t>
                </a:r>
                <a:endParaRPr lang="en-US" altLang="zh-CN" dirty="0">
                  <a:latin typeface="华文宋体" panose="02010600040101010101" pitchFamily="2" charset="-122"/>
                  <a:ea typeface="华文宋体"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𝑡</m:t>
                          </m:r>
                        </m:sub>
                      </m:sSub>
                      <m:r>
                        <a:rPr lang="en-US" altLang="zh-CN">
                          <a:latin typeface="Cambria Math" panose="02040503050406030204" pitchFamily="18" charset="0"/>
                          <a:ea typeface="华文宋体" panose="02010600040101010101" pitchFamily="2" charset="-122"/>
                        </a:rPr>
                        <m:t>=</m:t>
                      </m:r>
                      <m:nary>
                        <m:naryPr>
                          <m:chr m:val="∑"/>
                          <m:ctrlPr>
                            <a:rPr lang="en-US" altLang="zh-CN" i="1">
                              <a:latin typeface="Cambria Math" panose="02040503050406030204" pitchFamily="18" charset="0"/>
                              <a:ea typeface="华文宋体" panose="02010600040101010101" pitchFamily="2" charset="-122"/>
                            </a:rPr>
                          </m:ctrlPr>
                        </m:naryPr>
                        <m:sub>
                          <m:r>
                            <a:rPr lang="en-US" altLang="zh-CN">
                              <a:latin typeface="Cambria Math" panose="02040503050406030204" pitchFamily="18" charset="0"/>
                              <a:ea typeface="华文宋体" panose="02010600040101010101" pitchFamily="2" charset="-122"/>
                            </a:rPr>
                            <m:t>𝑖</m:t>
                          </m:r>
                          <m:r>
                            <a:rPr lang="en-US" altLang="zh-CN">
                              <a:latin typeface="Cambria Math" panose="02040503050406030204" pitchFamily="18" charset="0"/>
                              <a:ea typeface="华文宋体" panose="02010600040101010101" pitchFamily="2" charset="-122"/>
                            </a:rPr>
                            <m:t>=1</m:t>
                          </m:r>
                        </m:sub>
                        <m:sup>
                          <m:r>
                            <a:rPr lang="en-US" altLang="zh-CN">
                              <a:latin typeface="Cambria Math" panose="02040503050406030204" pitchFamily="18" charset="0"/>
                              <a:ea typeface="华文宋体" panose="02010600040101010101" pitchFamily="2" charset="-122"/>
                            </a:rPr>
                            <m:t>𝑝</m:t>
                          </m:r>
                        </m:sup>
                        <m:e>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𝑎</m:t>
                              </m:r>
                            </m:e>
                            <m:sub>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𝑦</m:t>
                              </m:r>
                            </m:e>
                            <m:sub>
                              <m:r>
                                <a:rPr lang="en-US" altLang="zh-CN">
                                  <a:latin typeface="Cambria Math" panose="02040503050406030204" pitchFamily="18" charset="0"/>
                                  <a:ea typeface="华文宋体" panose="02010600040101010101" pitchFamily="2" charset="-122"/>
                                </a:rPr>
                                <m:t>𝑡</m:t>
                              </m:r>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e>
                      </m:nary>
                      <m:nary>
                        <m:naryPr>
                          <m:chr m:val="∑"/>
                          <m:ctrlPr>
                            <a:rPr lang="en-US" altLang="zh-CN" i="1">
                              <a:latin typeface="Cambria Math" panose="02040503050406030204" pitchFamily="18" charset="0"/>
                              <a:ea typeface="华文宋体" panose="02010600040101010101" pitchFamily="2" charset="-122"/>
                            </a:rPr>
                          </m:ctrlPr>
                        </m:naryPr>
                        <m:sub>
                          <m:r>
                            <a:rPr lang="en-US" altLang="zh-CN">
                              <a:latin typeface="Cambria Math" panose="02040503050406030204" pitchFamily="18" charset="0"/>
                              <a:ea typeface="华文宋体" panose="02010600040101010101" pitchFamily="2" charset="-122"/>
                            </a:rPr>
                            <m:t>𝑖</m:t>
                          </m:r>
                          <m:r>
                            <a:rPr lang="en-US" altLang="zh-CN">
                              <a:latin typeface="Cambria Math" panose="02040503050406030204" pitchFamily="18" charset="0"/>
                              <a:ea typeface="华文宋体" panose="02010600040101010101" pitchFamily="2" charset="-122"/>
                            </a:rPr>
                            <m:t>=1</m:t>
                          </m:r>
                        </m:sub>
                        <m:sup>
                          <m:r>
                            <a:rPr lang="en-US" altLang="zh-CN">
                              <a:latin typeface="Cambria Math" panose="02040503050406030204" pitchFamily="18" charset="0"/>
                              <a:ea typeface="华文宋体" panose="02010600040101010101" pitchFamily="2" charset="-122"/>
                            </a:rPr>
                            <m:t>𝑞</m:t>
                          </m:r>
                        </m:sup>
                        <m:e>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𝑏</m:t>
                              </m:r>
                            </m:e>
                            <m:sub>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zh-CN" altLang="en-US">
                                  <a:latin typeface="Cambria Math" panose="02040503050406030204" pitchFamily="18" charset="0"/>
                                  <a:ea typeface="华文宋体" panose="02010600040101010101" pitchFamily="2" charset="-122"/>
                                </a:rPr>
                                <m:t>𝜖</m:t>
                              </m:r>
                            </m:e>
                            <m:sub>
                              <m:r>
                                <a:rPr lang="en-US" altLang="zh-CN">
                                  <a:latin typeface="Cambria Math" panose="02040503050406030204" pitchFamily="18" charset="0"/>
                                  <a:ea typeface="华文宋体" panose="02010600040101010101" pitchFamily="2" charset="-122"/>
                                </a:rPr>
                                <m:t>𝑡</m:t>
                              </m:r>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𝑐</m:t>
                          </m:r>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zh-CN" altLang="en-US">
                                  <a:latin typeface="Cambria Math" panose="02040503050406030204" pitchFamily="18" charset="0"/>
                                  <a:ea typeface="华文宋体" panose="02010600040101010101" pitchFamily="2" charset="-122"/>
                                </a:rPr>
                                <m:t>𝜖</m:t>
                              </m:r>
                            </m:e>
                            <m:sub>
                              <m:r>
                                <a:rPr lang="en-US" altLang="zh-CN">
                                  <a:latin typeface="Cambria Math" panose="02040503050406030204" pitchFamily="18" charset="0"/>
                                  <a:ea typeface="华文宋体" panose="02010600040101010101" pitchFamily="2" charset="-122"/>
                                </a:rPr>
                                <m:t>𝑡</m:t>
                              </m:r>
                            </m:sub>
                          </m:sSub>
                        </m:e>
                      </m:nary>
                    </m:oMath>
                  </m:oMathPara>
                </a14:m>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该模型也称</a:t>
                </a:r>
                <a14:m>
                  <m:oMath xmlns:m="http://schemas.openxmlformats.org/officeDocument/2006/math">
                    <m:r>
                      <a:rPr lang="en-US" altLang="zh-CN">
                        <a:latin typeface="Cambria Math" panose="02040503050406030204" pitchFamily="18" charset="0"/>
                        <a:ea typeface="华文宋体" panose="02010600040101010101" pitchFamily="2" charset="-122"/>
                      </a:rPr>
                      <m:t>𝐴𝑅𝑀𝐴</m:t>
                    </m:r>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𝑝</m:t>
                    </m:r>
                    <m:r>
                      <a:rPr lang="en-US" altLang="zh-CN">
                        <a:latin typeface="Cambria Math" panose="02040503050406030204" pitchFamily="18" charset="0"/>
                        <a:ea typeface="华文宋体" panose="02010600040101010101" pitchFamily="2" charset="-122"/>
                      </a:rPr>
                      <m:t>,</m:t>
                    </m:r>
                    <m:r>
                      <a:rPr lang="en-US" altLang="zh-CN">
                        <a:latin typeface="Cambria Math" panose="02040503050406030204" pitchFamily="18" charset="0"/>
                        <a:ea typeface="华文宋体" panose="02010600040101010101" pitchFamily="2" charset="-122"/>
                      </a:rPr>
                      <m:t>𝑞</m:t>
                    </m:r>
                    <m:r>
                      <a:rPr lang="en-US" altLang="zh-CN">
                        <a:latin typeface="Cambria Math" panose="02040503050406030204" pitchFamily="18" charset="0"/>
                        <a:ea typeface="华文宋体" panose="02010600040101010101" pitchFamily="2" charset="-122"/>
                      </a:rPr>
                      <m:t>)</m:t>
                    </m:r>
                    <m:r>
                      <a:rPr lang="zh-CN" altLang="en-US">
                        <a:latin typeface="Cambria Math" panose="02040503050406030204" pitchFamily="18" charset="0"/>
                        <a:ea typeface="华文宋体" panose="02010600040101010101" pitchFamily="2" charset="-122"/>
                      </a:rPr>
                      <m:t>模型</m:t>
                    </m:r>
                  </m:oMath>
                </a14:m>
                <a:r>
                  <a:rPr lang="zh-CN" altLang="en-US" dirty="0">
                    <a:latin typeface="华文宋体" panose="02010600040101010101" pitchFamily="2" charset="-122"/>
                    <a:ea typeface="华文宋体" panose="02010600040101010101" pitchFamily="2" charset="-122"/>
                  </a:rPr>
                  <a:t>。</a:t>
                </a: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ARMA</a:t>
                </a:r>
                <a:r>
                  <a:rPr lang="zh-CN" altLang="en-US" dirty="0">
                    <a:latin typeface="华文宋体" panose="02010600040101010101" pitchFamily="2" charset="-122"/>
                    <a:ea typeface="华文宋体" panose="02010600040101010101" pitchFamily="2" charset="-122"/>
                  </a:rPr>
                  <a:t>模型关键问题是参数</a:t>
                </a:r>
                <a14:m>
                  <m:oMath xmlns:m="http://schemas.openxmlformats.org/officeDocument/2006/math">
                    <m:r>
                      <a:rPr lang="en-US" altLang="zh-CN" dirty="0">
                        <a:latin typeface="Cambria Math" panose="02040503050406030204" pitchFamily="18" charset="0"/>
                        <a:ea typeface="华文宋体" panose="02010600040101010101" pitchFamily="2" charset="-122"/>
                      </a:rPr>
                      <m:t>𝑝</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dirty="0">
                        <a:latin typeface="Cambria Math" panose="02040503050406030204" pitchFamily="18" charset="0"/>
                        <a:ea typeface="华文宋体" panose="02010600040101010101" pitchFamily="2" charset="-122"/>
                      </a:rPr>
                      <m:t>𝑞</m:t>
                    </m:r>
                  </m:oMath>
                </a14:m>
                <a:r>
                  <a:rPr lang="zh-CN" altLang="en-US" dirty="0">
                    <a:latin typeface="华文宋体" panose="02010600040101010101" pitchFamily="2" charset="-122"/>
                    <a:ea typeface="华文宋体" panose="02010600040101010101" pitchFamily="2" charset="-122"/>
                  </a:rPr>
                  <a:t>的选择。</a:t>
                </a:r>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dirty="0">
                        <a:latin typeface="Cambria Math" panose="02040503050406030204" pitchFamily="18" charset="0"/>
                        <a:ea typeface="华文宋体" panose="02010600040101010101" pitchFamily="2" charset="-122"/>
                      </a:rPr>
                      <m:t>𝑝</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dirty="0">
                        <a:latin typeface="Cambria Math" panose="02040503050406030204" pitchFamily="18" charset="0"/>
                        <a:ea typeface="华文宋体" panose="02010600040101010101" pitchFamily="2" charset="-122"/>
                      </a:rPr>
                      <m:t>𝑞</m:t>
                    </m:r>
                    <m:r>
                      <a:rPr lang="zh-CN" altLang="en-US" dirty="0">
                        <a:latin typeface="Cambria Math" panose="02040503050406030204" pitchFamily="18" charset="0"/>
                        <a:ea typeface="华文宋体" panose="02010600040101010101" pitchFamily="2" charset="-122"/>
                      </a:rPr>
                      <m:t>值</m:t>
                    </m:r>
                  </m:oMath>
                </a14:m>
                <a:r>
                  <a:rPr lang="zh-CN" altLang="en-US" dirty="0">
                    <a:latin typeface="华文宋体" panose="02010600040101010101" pitchFamily="2" charset="-122"/>
                    <a:ea typeface="华文宋体" panose="02010600040101010101" pitchFamily="2" charset="-122"/>
                  </a:rPr>
                  <a:t>设置得太小，则模型不能很好拟合数据；</a:t>
                </a:r>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dirty="0">
                        <a:latin typeface="Cambria Math" panose="02040503050406030204" pitchFamily="18" charset="0"/>
                        <a:ea typeface="华文宋体" panose="02010600040101010101" pitchFamily="2" charset="-122"/>
                      </a:rPr>
                      <m:t>𝑝</m:t>
                    </m:r>
                  </m:oMath>
                </a14:m>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dirty="0">
                        <a:latin typeface="Cambria Math" panose="02040503050406030204" pitchFamily="18" charset="0"/>
                        <a:ea typeface="华文宋体" panose="02010600040101010101" pitchFamily="2" charset="-122"/>
                      </a:rPr>
                      <m:t>𝑞</m:t>
                    </m:r>
                    <m:r>
                      <a:rPr lang="zh-CN" altLang="en-US" dirty="0">
                        <a:latin typeface="Cambria Math" panose="02040503050406030204" pitchFamily="18" charset="0"/>
                        <a:ea typeface="华文宋体" panose="02010600040101010101" pitchFamily="2" charset="-122"/>
                      </a:rPr>
                      <m:t>值</m:t>
                    </m:r>
                  </m:oMath>
                </a14:m>
                <a:r>
                  <a:rPr lang="zh-CN" altLang="en-US" dirty="0">
                    <a:latin typeface="华文宋体" panose="02010600040101010101" pitchFamily="2" charset="-122"/>
                    <a:ea typeface="华文宋体" panose="02010600040101010101" pitchFamily="2" charset="-122"/>
                  </a:rPr>
                  <a:t>设置得太大，那么则可能过度拟合数据。</a:t>
                </a:r>
                <a:endParaRPr lang="en-US" altLang="zh-CN" dirty="0">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5DE839FB-6E4D-1CAB-03D1-C6615D8791B8}"/>
                  </a:ext>
                </a:extLst>
              </p:cNvPr>
              <p:cNvSpPr txBox="1">
                <a:spLocks noRot="1" noChangeAspect="1" noMove="1" noResize="1" noEditPoints="1" noAdjustHandles="1" noChangeArrowheads="1" noChangeShapeType="1" noTextEdit="1"/>
              </p:cNvSpPr>
              <p:nvPr/>
            </p:nvSpPr>
            <p:spPr>
              <a:xfrm>
                <a:off x="457201" y="966215"/>
                <a:ext cx="8229600" cy="3757052"/>
              </a:xfrm>
              <a:prstGeom prst="rect">
                <a:avLst/>
              </a:prstGeom>
              <a:blipFill>
                <a:blip r:embed="rId2"/>
                <a:stretch>
                  <a:fillRect l="-1185" r="-1037" b="-486"/>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31544799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1F932-8A35-48DB-2039-BEF8083F1F66}"/>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自回归集成平均</a:t>
            </a:r>
            <a:r>
              <a:rPr lang="en-US" altLang="zh-CN" b="1"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ARIMA</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模型</a:t>
            </a:r>
          </a:p>
        </p:txBody>
      </p:sp>
      <p:sp>
        <p:nvSpPr>
          <p:cNvPr id="3" name="灯片编号占位符 2">
            <a:extLst>
              <a:ext uri="{FF2B5EF4-FFF2-40B4-BE49-F238E27FC236}">
                <a16:creationId xmlns:a16="http://schemas.microsoft.com/office/drawing/2014/main" id="{1C444F56-C471-A6C9-7DAA-3211F6EB2F06}"/>
              </a:ext>
            </a:extLst>
          </p:cNvPr>
          <p:cNvSpPr>
            <a:spLocks noGrp="1"/>
          </p:cNvSpPr>
          <p:nvPr>
            <p:ph type="sldNum" sz="quarter" idx="2"/>
          </p:nvPr>
        </p:nvSpPr>
        <p:spPr/>
        <p:txBody>
          <a:bodyPr/>
          <a:lstStyle/>
          <a:p>
            <a:fld id="{86CB4B4D-7CA3-9044-876B-883B54F8677D}" type="slidenum">
              <a:rPr lang="en-US" altLang="zh-CN" smtClean="0"/>
              <a:t>36</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A043488-B6F8-09AE-59E9-4C25465DCEDB}"/>
                  </a:ext>
                </a:extLst>
              </p:cNvPr>
              <p:cNvSpPr txBox="1"/>
              <p:nvPr/>
            </p:nvSpPr>
            <p:spPr>
              <a:xfrm>
                <a:off x="457201" y="1008307"/>
                <a:ext cx="8335241" cy="40594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ARIMA</a:t>
                </a:r>
                <a:r>
                  <a:rPr lang="zh-CN" altLang="en-US" dirty="0">
                    <a:latin typeface="华文宋体" panose="02010600040101010101" pitchFamily="2" charset="-122"/>
                    <a:ea typeface="华文宋体" panose="02010600040101010101" pitchFamily="2" charset="-122"/>
                  </a:rPr>
                  <a:t>模型也称为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Box-Jenkins</a:t>
                </a:r>
                <a:r>
                  <a:rPr lang="zh-CN" altLang="en-US" dirty="0">
                    <a:latin typeface="华文宋体" panose="02010600040101010101" pitchFamily="2" charset="-122"/>
                    <a:ea typeface="华文宋体" panose="02010600040101010101" pitchFamily="2" charset="-122"/>
                  </a:rPr>
                  <a:t>模型，是广泛应用于时间序列分析的常见模型，它可以用来处理包含季节趋势的时间序列。</a:t>
                </a:r>
              </a:p>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ARIMA</a:t>
                </a:r>
                <a:r>
                  <a:rPr lang="zh-CN" altLang="en-US" dirty="0">
                    <a:latin typeface="华文宋体" panose="02010600040101010101" pitchFamily="2" charset="-122"/>
                    <a:ea typeface="华文宋体" panose="02010600040101010101" pitchFamily="2" charset="-122"/>
                  </a:rPr>
                  <a:t>由三个参数组成，即自回归阶数</a:t>
                </a:r>
                <a14:m>
                  <m:oMath xmlns:m="http://schemas.openxmlformats.org/officeDocument/2006/math">
                    <m:r>
                      <a:rPr lang="en-US" altLang="zh-CN" dirty="0">
                        <a:latin typeface="Cambria Math" panose="02040503050406030204" pitchFamily="18" charset="0"/>
                      </a:rPr>
                      <m:t>𝑝</m:t>
                    </m:r>
                  </m:oMath>
                </a14:m>
                <a:r>
                  <a:rPr lang="zh-CN" altLang="en-US" dirty="0">
                    <a:latin typeface="华文宋体" panose="02010600040101010101" pitchFamily="2" charset="-122"/>
                    <a:ea typeface="华文宋体" panose="02010600040101010101" pitchFamily="2" charset="-122"/>
                  </a:rPr>
                  <a:t>、差分阶数</a:t>
                </a:r>
                <a14:m>
                  <m:oMath xmlns:m="http://schemas.openxmlformats.org/officeDocument/2006/math">
                    <m:r>
                      <a:rPr lang="en-US" altLang="zh-CN" dirty="0">
                        <a:latin typeface="Cambria Math" panose="02040503050406030204" pitchFamily="18" charset="0"/>
                      </a:rPr>
                      <m:t>𝑑</m:t>
                    </m:r>
                  </m:oMath>
                </a14:m>
                <a:r>
                  <a:rPr lang="zh-CN" altLang="en-US" dirty="0">
                    <a:latin typeface="华文宋体" panose="02010600040101010101" pitchFamily="2" charset="-122"/>
                    <a:ea typeface="华文宋体" panose="02010600040101010101" pitchFamily="2" charset="-122"/>
                  </a:rPr>
                  <a:t>和移动平均阶数</a:t>
                </a:r>
                <a14:m>
                  <m:oMath xmlns:m="http://schemas.openxmlformats.org/officeDocument/2006/math">
                    <m:r>
                      <a:rPr lang="en-US" altLang="zh-CN" dirty="0">
                        <a:latin typeface="Cambria Math" panose="02040503050406030204" pitchFamily="18" charset="0"/>
                      </a:rPr>
                      <m:t>𝑞</m:t>
                    </m:r>
                  </m:oMath>
                </a14:m>
                <a:r>
                  <a:rPr lang="zh-CN" altLang="en-US" dirty="0">
                    <a:latin typeface="华文宋体" panose="02010600040101010101" pitchFamily="2" charset="-122"/>
                    <a:ea typeface="华文宋体" panose="02010600040101010101" pitchFamily="2" charset="-122"/>
                  </a:rPr>
                  <a:t>，通常模型被写作</a:t>
                </a:r>
                <a14:m>
                  <m:oMath xmlns:m="http://schemas.openxmlformats.org/officeDocument/2006/math">
                    <m:r>
                      <a:rPr lang="en-US" altLang="zh-CN" dirty="0">
                        <a:latin typeface="Cambria Math" panose="02040503050406030204" pitchFamily="18" charset="0"/>
                      </a:rPr>
                      <m:t>𝐴𝑅𝐼𝑀𝐴</m:t>
                    </m:r>
                    <m:r>
                      <a:rPr lang="en-US" altLang="zh-CN" dirty="0">
                        <a:latin typeface="Cambria Math" panose="02040503050406030204" pitchFamily="18" charset="0"/>
                      </a:rPr>
                      <m:t>(</m:t>
                    </m:r>
                    <m:r>
                      <a:rPr lang="en-US" altLang="zh-CN" dirty="0">
                        <a:latin typeface="Cambria Math" panose="02040503050406030204" pitchFamily="18" charset="0"/>
                      </a:rPr>
                      <m:t>𝑝</m:t>
                    </m:r>
                    <m:r>
                      <a:rPr lang="en-US" altLang="zh-CN" dirty="0">
                        <a:latin typeface="Cambria Math" panose="02040503050406030204" pitchFamily="18" charset="0"/>
                      </a:rPr>
                      <m:t>, </m:t>
                    </m:r>
                    <m:r>
                      <a:rPr lang="en-US" altLang="zh-CN" dirty="0">
                        <a:latin typeface="Cambria Math" panose="02040503050406030204" pitchFamily="18" charset="0"/>
                      </a:rPr>
                      <m:t>𝑑</m:t>
                    </m:r>
                    <m:r>
                      <a:rPr lang="en-US" altLang="zh-CN" dirty="0">
                        <a:latin typeface="Cambria Math" panose="02040503050406030204" pitchFamily="18" charset="0"/>
                      </a:rPr>
                      <m:t>, </m:t>
                    </m:r>
                    <m:r>
                      <a:rPr lang="en-US" altLang="zh-CN" dirty="0">
                        <a:latin typeface="Cambria Math" panose="02040503050406030204" pitchFamily="18" charset="0"/>
                      </a:rPr>
                      <m:t>𝑞</m:t>
                    </m:r>
                    <m:r>
                      <a:rPr lang="en-US" altLang="zh-CN" dirty="0">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a:t>
                </a:r>
              </a:p>
              <a:p>
                <a:pPr algn="just" fontAlgn="base"/>
                <a:endParaRPr lang="en-US" altLang="zh-CN" dirty="0">
                  <a:latin typeface="华文宋体" panose="02010600040101010101" pitchFamily="2" charset="-122"/>
                  <a:ea typeface="华文宋体" panose="02010600040101010101" pitchFamily="2" charset="-122"/>
                </a:endParaRPr>
              </a:p>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ARIMA</a:t>
                </a:r>
                <a:r>
                  <a:rPr lang="zh-CN" altLang="en-US" dirty="0">
                    <a:latin typeface="华文宋体" panose="02010600040101010101" pitchFamily="2" charset="-122"/>
                    <a:ea typeface="华文宋体" panose="02010600040101010101" pitchFamily="2" charset="-122"/>
                  </a:rPr>
                  <a:t>模型处理步骤：</a:t>
                </a:r>
                <a:endParaRPr lang="en-US" altLang="zh-CN" dirty="0">
                  <a:latin typeface="华文宋体" panose="02010600040101010101" pitchFamily="2" charset="-122"/>
                  <a:ea typeface="华文宋体" panose="02010600040101010101" pitchFamily="2" charset="-122"/>
                </a:endParaRPr>
              </a:p>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1</a:t>
                </a:r>
                <a:r>
                  <a:rPr lang="zh-CN" altLang="en-US" dirty="0">
                    <a:latin typeface="华文宋体" panose="02010600040101010101" pitchFamily="2" charset="-122"/>
                    <a:ea typeface="华文宋体" panose="02010600040101010101" pitchFamily="2" charset="-122"/>
                  </a:rPr>
                  <a:t>：对数据求差分直到它是平稳的；</a:t>
                </a:r>
              </a:p>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latin typeface="华文宋体" panose="02010600040101010101" pitchFamily="2" charset="-122"/>
                    <a:ea typeface="华文宋体" panose="02010600040101010101" pitchFamily="2" charset="-122"/>
                  </a:rPr>
                  <a:t>：选定一个特定的模型拟合所分析的时间序列数据；</a:t>
                </a:r>
              </a:p>
              <a:p>
                <a:pPr algn="just" fontAlgn="base">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3</a:t>
                </a:r>
                <a:r>
                  <a:rPr lang="zh-CN" altLang="en-US" dirty="0">
                    <a:latin typeface="华文宋体" panose="02010600040101010101" pitchFamily="2" charset="-122"/>
                    <a:ea typeface="华文宋体" panose="02010600040101010101" pitchFamily="2" charset="-122"/>
                  </a:rPr>
                  <a:t>：用时间序列的数据估计模型的参数并进行检验，以判定该模型是否恰当，如果不恰当，则返回</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latin typeface="华文宋体" panose="02010600040101010101" pitchFamily="2" charset="-122"/>
                    <a:ea typeface="华文宋体" panose="02010600040101010101" pitchFamily="2" charset="-122"/>
                  </a:rPr>
                  <a:t>，重新选定模型。</a:t>
                </a:r>
              </a:p>
            </p:txBody>
          </p:sp>
        </mc:Choice>
        <mc:Fallback xmlns="">
          <p:sp>
            <p:nvSpPr>
              <p:cNvPr id="5" name="文本框 4">
                <a:extLst>
                  <a:ext uri="{FF2B5EF4-FFF2-40B4-BE49-F238E27FC236}">
                    <a16:creationId xmlns:a16="http://schemas.microsoft.com/office/drawing/2014/main" id="{8A043488-B6F8-09AE-59E9-4C25465DCEDB}"/>
                  </a:ext>
                </a:extLst>
              </p:cNvPr>
              <p:cNvSpPr txBox="1">
                <a:spLocks noRot="1" noChangeAspect="1" noMove="1" noResize="1" noEditPoints="1" noAdjustHandles="1" noChangeArrowheads="1" noChangeShapeType="1" noTextEdit="1"/>
              </p:cNvSpPr>
              <p:nvPr/>
            </p:nvSpPr>
            <p:spPr>
              <a:xfrm>
                <a:off x="457201" y="1008307"/>
                <a:ext cx="8335241" cy="4059445"/>
              </a:xfrm>
              <a:prstGeom prst="rect">
                <a:avLst/>
              </a:prstGeom>
              <a:blipFill>
                <a:blip r:embed="rId3"/>
                <a:stretch>
                  <a:fillRect l="-585" r="-585" b="-1802"/>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422909148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1C18BE-02C4-D046-9136-DC1CEFA88AD7}"/>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基于时间序列分解的预测模型</a:t>
            </a:r>
          </a:p>
        </p:txBody>
      </p:sp>
      <p:sp>
        <p:nvSpPr>
          <p:cNvPr id="3" name="灯片编号占位符 2">
            <a:extLst>
              <a:ext uri="{FF2B5EF4-FFF2-40B4-BE49-F238E27FC236}">
                <a16:creationId xmlns:a16="http://schemas.microsoft.com/office/drawing/2014/main" id="{57EDE09D-BA69-DBFD-0585-59536D6325EE}"/>
              </a:ext>
            </a:extLst>
          </p:cNvPr>
          <p:cNvSpPr>
            <a:spLocks noGrp="1"/>
          </p:cNvSpPr>
          <p:nvPr>
            <p:ph type="sldNum" sz="quarter" idx="2"/>
          </p:nvPr>
        </p:nvSpPr>
        <p:spPr/>
        <p:txBody>
          <a:bodyPr/>
          <a:lstStyle/>
          <a:p>
            <a:fld id="{86CB4B4D-7CA3-9044-876B-883B54F8677D}" type="slidenum">
              <a:rPr lang="en-US" altLang="zh-CN" smtClean="0"/>
              <a:t>37</a:t>
            </a:fld>
            <a:endParaRPr lang="zh-CN" altLang="en-US" dirty="0"/>
          </a:p>
        </p:txBody>
      </p:sp>
      <p:sp>
        <p:nvSpPr>
          <p:cNvPr id="5" name="文本框 4">
            <a:extLst>
              <a:ext uri="{FF2B5EF4-FFF2-40B4-BE49-F238E27FC236}">
                <a16:creationId xmlns:a16="http://schemas.microsoft.com/office/drawing/2014/main" id="{3A75E523-8823-9EB8-4ABC-D3A78611BE5B}"/>
              </a:ext>
            </a:extLst>
          </p:cNvPr>
          <p:cNvSpPr txBox="1"/>
          <p:nvPr/>
        </p:nvSpPr>
        <p:spPr>
          <a:xfrm>
            <a:off x="457201" y="939768"/>
            <a:ext cx="8229600" cy="29612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Prophet</a:t>
            </a:r>
            <a:r>
              <a:rPr lang="zh-CN" altLang="en-US" dirty="0">
                <a:latin typeface="华文宋体" panose="02010600040101010101" pitchFamily="2" charset="-122"/>
                <a:ea typeface="华文宋体" panose="02010600040101010101" pitchFamily="2" charset="-122"/>
              </a:rPr>
              <a:t>模型是基于时间序列分解的预测模型，由</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Facebook</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现改名为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Meta</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公司于</a:t>
            </a:r>
            <a:r>
              <a:rPr lang="en-US" altLang="zh-CN" dirty="0">
                <a:latin typeface="华文宋体" panose="02010600040101010101" pitchFamily="2" charset="-122"/>
                <a:ea typeface="华文宋体" panose="02010600040101010101" pitchFamily="2" charset="-122"/>
              </a:rPr>
              <a:t>2017</a:t>
            </a:r>
            <a:r>
              <a:rPr lang="zh-CN" altLang="en-US" dirty="0">
                <a:latin typeface="华文宋体" panose="02010600040101010101" pitchFamily="2" charset="-122"/>
                <a:ea typeface="华文宋体" panose="02010600040101010101" pitchFamily="2" charset="-122"/>
              </a:rPr>
              <a:t>年提出，最初应用于其公司内部的流量预测，在开源后由于模型上手容易和泛用性强，得到了业内更为广泛的应用。</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Prophet</a:t>
            </a:r>
            <a:r>
              <a:rPr lang="zh-CN" altLang="en-US" dirty="0">
                <a:latin typeface="华文宋体" panose="02010600040101010101" pitchFamily="2" charset="-122"/>
                <a:ea typeface="华文宋体" panose="02010600040101010101" pitchFamily="2" charset="-122"/>
              </a:rPr>
              <a:t>模型利用了时间序列分解的思想，将时间序列的趋势部分、周期部分以及节假日部分，分别建立关于时间轴的回归模型，并且通过贝叶斯的框架优化其回归系数。</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Prophet</a:t>
            </a:r>
            <a:r>
              <a:rPr lang="zh-CN" altLang="en-US" dirty="0">
                <a:latin typeface="华文宋体" panose="02010600040101010101" pitchFamily="2" charset="-122"/>
                <a:ea typeface="华文宋体" panose="02010600040101010101" pitchFamily="2" charset="-122"/>
              </a:rPr>
              <a:t>模型假设时间序列存在如下关系：</a:t>
            </a:r>
            <a:endParaRPr lang="en-US" altLang="zh-CN" dirty="0">
              <a:latin typeface="华文宋体" panose="02010600040101010101" pitchFamily="2" charset="-122"/>
              <a:ea typeface="华文宋体" panose="02010600040101010101" pitchFamily="2" charset="-122"/>
            </a:endParaRPr>
          </a:p>
        </p:txBody>
      </p:sp>
      <p:cxnSp>
        <p:nvCxnSpPr>
          <p:cNvPr id="11" name="直接连接符 10">
            <a:extLst>
              <a:ext uri="{FF2B5EF4-FFF2-40B4-BE49-F238E27FC236}">
                <a16:creationId xmlns:a16="http://schemas.microsoft.com/office/drawing/2014/main" id="{8E9659F6-C32F-7CDD-ED1F-C71090606B5D}"/>
              </a:ext>
            </a:extLst>
          </p:cNvPr>
          <p:cNvCxnSpPr/>
          <p:nvPr/>
        </p:nvCxnSpPr>
        <p:spPr>
          <a:xfrm>
            <a:off x="3462529" y="4578191"/>
            <a:ext cx="0" cy="517256"/>
          </a:xfrm>
          <a:prstGeom prst="line">
            <a:avLst/>
          </a:prstGeom>
          <a:ln w="190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34E46A6C-65AD-134C-AB9B-61F8369B875F}"/>
              </a:ext>
            </a:extLst>
          </p:cNvPr>
          <p:cNvCxnSpPr>
            <a:cxnSpLocks/>
          </p:cNvCxnSpPr>
          <p:nvPr/>
        </p:nvCxnSpPr>
        <p:spPr>
          <a:xfrm>
            <a:off x="3462529" y="4578191"/>
            <a:ext cx="459485" cy="0"/>
          </a:xfrm>
          <a:prstGeom prst="line">
            <a:avLst/>
          </a:prstGeom>
          <a:ln w="190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C60F8083-0B5B-DEE6-A3D9-5754CE12F85D}"/>
              </a:ext>
            </a:extLst>
          </p:cNvPr>
          <p:cNvCxnSpPr/>
          <p:nvPr/>
        </p:nvCxnSpPr>
        <p:spPr>
          <a:xfrm>
            <a:off x="3956305" y="4578191"/>
            <a:ext cx="0" cy="517256"/>
          </a:xfrm>
          <a:prstGeom prst="line">
            <a:avLst/>
          </a:prstGeom>
          <a:ln w="190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1BEF9427-658D-F9AB-7758-C52FE162CF2F}"/>
              </a:ext>
            </a:extLst>
          </p:cNvPr>
          <p:cNvCxnSpPr>
            <a:cxnSpLocks/>
          </p:cNvCxnSpPr>
          <p:nvPr/>
        </p:nvCxnSpPr>
        <p:spPr>
          <a:xfrm>
            <a:off x="3462528" y="5068015"/>
            <a:ext cx="459485" cy="0"/>
          </a:xfrm>
          <a:prstGeom prst="line">
            <a:avLst/>
          </a:prstGeom>
          <a:ln w="190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a:extLst>
              <a:ext uri="{FF2B5EF4-FFF2-40B4-BE49-F238E27FC236}">
                <a16:creationId xmlns:a16="http://schemas.microsoft.com/office/drawing/2014/main" id="{F099185E-1F38-9E46-C0EC-226792E9E727}"/>
              </a:ext>
            </a:extLst>
          </p:cNvPr>
          <p:cNvCxnSpPr/>
          <p:nvPr/>
        </p:nvCxnSpPr>
        <p:spPr>
          <a:xfrm>
            <a:off x="4158490" y="4578191"/>
            <a:ext cx="0" cy="517256"/>
          </a:xfrm>
          <a:prstGeom prst="line">
            <a:avLst/>
          </a:prstGeom>
          <a:ln w="1905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23FF92DD-F57B-4D67-6F70-73673E221716}"/>
              </a:ext>
            </a:extLst>
          </p:cNvPr>
          <p:cNvCxnSpPr>
            <a:cxnSpLocks/>
          </p:cNvCxnSpPr>
          <p:nvPr/>
        </p:nvCxnSpPr>
        <p:spPr>
          <a:xfrm>
            <a:off x="4158490" y="4578191"/>
            <a:ext cx="459485" cy="0"/>
          </a:xfrm>
          <a:prstGeom prst="line">
            <a:avLst/>
          </a:prstGeom>
          <a:ln w="1905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接连接符 18">
            <a:extLst>
              <a:ext uri="{FF2B5EF4-FFF2-40B4-BE49-F238E27FC236}">
                <a16:creationId xmlns:a16="http://schemas.microsoft.com/office/drawing/2014/main" id="{C2A2C82E-0A81-E725-F504-C7896676E765}"/>
              </a:ext>
            </a:extLst>
          </p:cNvPr>
          <p:cNvCxnSpPr/>
          <p:nvPr/>
        </p:nvCxnSpPr>
        <p:spPr>
          <a:xfrm>
            <a:off x="4652266" y="4578191"/>
            <a:ext cx="0" cy="517256"/>
          </a:xfrm>
          <a:prstGeom prst="line">
            <a:avLst/>
          </a:prstGeom>
          <a:ln w="1905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接连接符 19">
            <a:extLst>
              <a:ext uri="{FF2B5EF4-FFF2-40B4-BE49-F238E27FC236}">
                <a16:creationId xmlns:a16="http://schemas.microsoft.com/office/drawing/2014/main" id="{2CA87D89-D1A1-13A4-1DCF-3406797FD0DD}"/>
              </a:ext>
            </a:extLst>
          </p:cNvPr>
          <p:cNvCxnSpPr>
            <a:cxnSpLocks/>
          </p:cNvCxnSpPr>
          <p:nvPr/>
        </p:nvCxnSpPr>
        <p:spPr>
          <a:xfrm>
            <a:off x="4158489" y="5068015"/>
            <a:ext cx="459485" cy="0"/>
          </a:xfrm>
          <a:prstGeom prst="line">
            <a:avLst/>
          </a:prstGeom>
          <a:ln w="19050" cap="flat" cmpd="sng" algn="ctr">
            <a:solidFill>
              <a:srgbClr val="FFC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接连接符 20">
            <a:extLst>
              <a:ext uri="{FF2B5EF4-FFF2-40B4-BE49-F238E27FC236}">
                <a16:creationId xmlns:a16="http://schemas.microsoft.com/office/drawing/2014/main" id="{42F5420F-3D46-0BD8-C3D0-79CD86A44F45}"/>
              </a:ext>
            </a:extLst>
          </p:cNvPr>
          <p:cNvCxnSpPr/>
          <p:nvPr/>
        </p:nvCxnSpPr>
        <p:spPr>
          <a:xfrm>
            <a:off x="4831590" y="4578191"/>
            <a:ext cx="0" cy="517256"/>
          </a:xfrm>
          <a:prstGeom prst="line">
            <a:avLst/>
          </a:prstGeom>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5615C570-3314-9553-EC9B-882458127B4A}"/>
              </a:ext>
            </a:extLst>
          </p:cNvPr>
          <p:cNvCxnSpPr>
            <a:cxnSpLocks/>
          </p:cNvCxnSpPr>
          <p:nvPr/>
        </p:nvCxnSpPr>
        <p:spPr>
          <a:xfrm>
            <a:off x="4831590" y="4578191"/>
            <a:ext cx="459485" cy="0"/>
          </a:xfrm>
          <a:prstGeom prst="line">
            <a:avLst/>
          </a:prstGeom>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a:extLst>
              <a:ext uri="{FF2B5EF4-FFF2-40B4-BE49-F238E27FC236}">
                <a16:creationId xmlns:a16="http://schemas.microsoft.com/office/drawing/2014/main" id="{9BBE8A25-566E-2773-E65F-12E2EBC9F652}"/>
              </a:ext>
            </a:extLst>
          </p:cNvPr>
          <p:cNvCxnSpPr/>
          <p:nvPr/>
        </p:nvCxnSpPr>
        <p:spPr>
          <a:xfrm>
            <a:off x="5325366" y="4578191"/>
            <a:ext cx="0" cy="517256"/>
          </a:xfrm>
          <a:prstGeom prst="line">
            <a:avLst/>
          </a:prstGeom>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ED7E75EF-EB76-2428-2513-2ADFEB3A3F56}"/>
              </a:ext>
            </a:extLst>
          </p:cNvPr>
          <p:cNvCxnSpPr>
            <a:cxnSpLocks/>
          </p:cNvCxnSpPr>
          <p:nvPr/>
        </p:nvCxnSpPr>
        <p:spPr>
          <a:xfrm>
            <a:off x="4831589" y="5068015"/>
            <a:ext cx="459485" cy="0"/>
          </a:xfrm>
          <a:prstGeom prst="line">
            <a:avLst/>
          </a:prstGeom>
          <a:ln w="19050"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a:extLst>
              <a:ext uri="{FF2B5EF4-FFF2-40B4-BE49-F238E27FC236}">
                <a16:creationId xmlns:a16="http://schemas.microsoft.com/office/drawing/2014/main" id="{7234B4CA-C2AB-E045-F498-77B20B46A85A}"/>
              </a:ext>
            </a:extLst>
          </p:cNvPr>
          <p:cNvCxnSpPr/>
          <p:nvPr/>
        </p:nvCxnSpPr>
        <p:spPr>
          <a:xfrm>
            <a:off x="5536440" y="4578191"/>
            <a:ext cx="0" cy="517256"/>
          </a:xfrm>
          <a:prstGeom prst="line">
            <a:avLst/>
          </a:prstGeom>
          <a:ln w="1905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直接连接符 25">
            <a:extLst>
              <a:ext uri="{FF2B5EF4-FFF2-40B4-BE49-F238E27FC236}">
                <a16:creationId xmlns:a16="http://schemas.microsoft.com/office/drawing/2014/main" id="{3BFAD729-E667-8CE6-F75D-56DA985F9A70}"/>
              </a:ext>
            </a:extLst>
          </p:cNvPr>
          <p:cNvCxnSpPr>
            <a:cxnSpLocks/>
          </p:cNvCxnSpPr>
          <p:nvPr/>
        </p:nvCxnSpPr>
        <p:spPr>
          <a:xfrm>
            <a:off x="5536440" y="4578191"/>
            <a:ext cx="303276" cy="0"/>
          </a:xfrm>
          <a:prstGeom prst="line">
            <a:avLst/>
          </a:prstGeom>
          <a:ln w="1905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6A2A524A-F960-E0BB-8EF4-71B1FD5167E3}"/>
              </a:ext>
            </a:extLst>
          </p:cNvPr>
          <p:cNvCxnSpPr/>
          <p:nvPr/>
        </p:nvCxnSpPr>
        <p:spPr>
          <a:xfrm>
            <a:off x="5839716" y="4578191"/>
            <a:ext cx="0" cy="517256"/>
          </a:xfrm>
          <a:prstGeom prst="line">
            <a:avLst/>
          </a:prstGeom>
          <a:ln w="1905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直接连接符 27">
            <a:extLst>
              <a:ext uri="{FF2B5EF4-FFF2-40B4-BE49-F238E27FC236}">
                <a16:creationId xmlns:a16="http://schemas.microsoft.com/office/drawing/2014/main" id="{9D993990-06CD-BEF0-951A-7B9A01ECB63E}"/>
              </a:ext>
            </a:extLst>
          </p:cNvPr>
          <p:cNvCxnSpPr>
            <a:cxnSpLocks/>
          </p:cNvCxnSpPr>
          <p:nvPr/>
        </p:nvCxnSpPr>
        <p:spPr>
          <a:xfrm>
            <a:off x="5536439" y="5068015"/>
            <a:ext cx="303277" cy="11085"/>
          </a:xfrm>
          <a:prstGeom prst="line">
            <a:avLst/>
          </a:prstGeom>
          <a:ln w="1905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文本框 32">
            <a:extLst>
              <a:ext uri="{FF2B5EF4-FFF2-40B4-BE49-F238E27FC236}">
                <a16:creationId xmlns:a16="http://schemas.microsoft.com/office/drawing/2014/main" id="{141FE473-CC29-057C-10C3-6E37CA06CD32}"/>
              </a:ext>
            </a:extLst>
          </p:cNvPr>
          <p:cNvSpPr txBox="1"/>
          <p:nvPr/>
        </p:nvSpPr>
        <p:spPr>
          <a:xfrm>
            <a:off x="3168395" y="5346372"/>
            <a:ext cx="10477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趋势成分</a:t>
            </a:r>
          </a:p>
        </p:txBody>
      </p:sp>
      <p:sp>
        <p:nvSpPr>
          <p:cNvPr id="34" name="文本框 33">
            <a:extLst>
              <a:ext uri="{FF2B5EF4-FFF2-40B4-BE49-F238E27FC236}">
                <a16:creationId xmlns:a16="http://schemas.microsoft.com/office/drawing/2014/main" id="{15DB34FA-BBF0-9851-E2A3-D876405E843E}"/>
              </a:ext>
            </a:extLst>
          </p:cNvPr>
          <p:cNvSpPr txBox="1"/>
          <p:nvPr/>
        </p:nvSpPr>
        <p:spPr>
          <a:xfrm>
            <a:off x="3917699" y="3876583"/>
            <a:ext cx="10154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周期成分</a:t>
            </a:r>
          </a:p>
        </p:txBody>
      </p:sp>
      <p:sp>
        <p:nvSpPr>
          <p:cNvPr id="35" name="文本框 34">
            <a:extLst>
              <a:ext uri="{FF2B5EF4-FFF2-40B4-BE49-F238E27FC236}">
                <a16:creationId xmlns:a16="http://schemas.microsoft.com/office/drawing/2014/main" id="{7B92E3B0-C009-657B-695E-DBDEABAEC822}"/>
              </a:ext>
            </a:extLst>
          </p:cNvPr>
          <p:cNvSpPr txBox="1"/>
          <p:nvPr/>
        </p:nvSpPr>
        <p:spPr>
          <a:xfrm>
            <a:off x="4594609" y="5352606"/>
            <a:ext cx="10154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节假日成分</a:t>
            </a:r>
          </a:p>
        </p:txBody>
      </p:sp>
      <p:sp>
        <p:nvSpPr>
          <p:cNvPr id="36" name="文本框 35">
            <a:extLst>
              <a:ext uri="{FF2B5EF4-FFF2-40B4-BE49-F238E27FC236}">
                <a16:creationId xmlns:a16="http://schemas.microsoft.com/office/drawing/2014/main" id="{970BDAD2-6F88-C90C-E301-404BAB1CA002}"/>
              </a:ext>
            </a:extLst>
          </p:cNvPr>
          <p:cNvSpPr txBox="1"/>
          <p:nvPr/>
        </p:nvSpPr>
        <p:spPr>
          <a:xfrm>
            <a:off x="5180331" y="3894874"/>
            <a:ext cx="10154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噪音成分</a:t>
            </a: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93371B4-9923-2C80-9CAC-35CC3B62E036}"/>
                  </a:ext>
                </a:extLst>
              </p:cNvPr>
              <p:cNvSpPr txBox="1"/>
              <p:nvPr/>
            </p:nvSpPr>
            <p:spPr>
              <a:xfrm>
                <a:off x="2459482" y="4528188"/>
                <a:ext cx="3632200"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华文宋体" panose="02010600040101010101" pitchFamily="2" charset="-122"/>
                        </a:rPr>
                        <m:t>𝑦</m:t>
                      </m:r>
                      <m:d>
                        <m:dPr>
                          <m:ctrlPr>
                            <a:rPr lang="en-US" altLang="zh-CN" b="0" i="1" smtClean="0">
                              <a:latin typeface="Cambria Math" panose="02040503050406030204" pitchFamily="18" charset="0"/>
                              <a:ea typeface="华文宋体" panose="02010600040101010101" pitchFamily="2" charset="-122"/>
                            </a:rPr>
                          </m:ctrlPr>
                        </m:dPr>
                        <m:e>
                          <m:r>
                            <a:rPr lang="en-US" altLang="zh-CN" b="0" i="1" smtClean="0">
                              <a:latin typeface="Cambria Math" panose="02040503050406030204" pitchFamily="18" charset="0"/>
                              <a:ea typeface="华文宋体" panose="02010600040101010101" pitchFamily="2" charset="-122"/>
                            </a:rPr>
                            <m:t>𝑡</m:t>
                          </m:r>
                        </m:e>
                      </m:d>
                      <m:r>
                        <a:rPr lang="en-US" altLang="zh-CN" b="0" i="1" smtClean="0">
                          <a:latin typeface="Cambria Math" panose="02040503050406030204" pitchFamily="18" charset="0"/>
                          <a:ea typeface="华文宋体" panose="02010600040101010101" pitchFamily="2" charset="-122"/>
                        </a:rPr>
                        <m:t>=</m:t>
                      </m:r>
                      <m:r>
                        <a:rPr lang="en-US" altLang="zh-CN" b="0" i="1" smtClean="0">
                          <a:latin typeface="Cambria Math" panose="02040503050406030204" pitchFamily="18" charset="0"/>
                          <a:ea typeface="华文宋体" panose="02010600040101010101" pitchFamily="2" charset="-122"/>
                        </a:rPr>
                        <m:t>𝑔</m:t>
                      </m:r>
                      <m:d>
                        <m:dPr>
                          <m:ctrlPr>
                            <a:rPr lang="en-US" altLang="zh-CN" b="0" i="1" smtClean="0">
                              <a:latin typeface="Cambria Math" panose="02040503050406030204" pitchFamily="18" charset="0"/>
                              <a:ea typeface="华文宋体" panose="02010600040101010101" pitchFamily="2" charset="-122"/>
                            </a:rPr>
                          </m:ctrlPr>
                        </m:dPr>
                        <m:e>
                          <m:r>
                            <a:rPr lang="en-US" altLang="zh-CN" b="0" i="1" smtClean="0">
                              <a:latin typeface="Cambria Math" panose="02040503050406030204" pitchFamily="18" charset="0"/>
                              <a:ea typeface="华文宋体" panose="02010600040101010101" pitchFamily="2" charset="-122"/>
                            </a:rPr>
                            <m:t>𝑡</m:t>
                          </m:r>
                        </m:e>
                      </m:d>
                      <m:r>
                        <a:rPr lang="en-US" altLang="zh-CN" b="0" i="1" smtClean="0">
                          <a:latin typeface="Cambria Math" panose="02040503050406030204" pitchFamily="18" charset="0"/>
                          <a:ea typeface="华文宋体" panose="02010600040101010101" pitchFamily="2" charset="-122"/>
                        </a:rPr>
                        <m:t>+</m:t>
                      </m:r>
                      <m:r>
                        <a:rPr lang="en-US" altLang="zh-CN" b="0" i="1" smtClean="0">
                          <a:latin typeface="Cambria Math" panose="02040503050406030204" pitchFamily="18" charset="0"/>
                          <a:ea typeface="华文宋体" panose="02010600040101010101" pitchFamily="2" charset="-122"/>
                        </a:rPr>
                        <m:t>𝑠</m:t>
                      </m:r>
                      <m:d>
                        <m:dPr>
                          <m:ctrlPr>
                            <a:rPr lang="en-US" altLang="zh-CN" b="0" i="1" smtClean="0">
                              <a:latin typeface="Cambria Math" panose="02040503050406030204" pitchFamily="18" charset="0"/>
                              <a:ea typeface="华文宋体" panose="02010600040101010101" pitchFamily="2" charset="-122"/>
                            </a:rPr>
                          </m:ctrlPr>
                        </m:dPr>
                        <m:e>
                          <m:r>
                            <a:rPr lang="en-US" altLang="zh-CN" b="0" i="1" smtClean="0">
                              <a:latin typeface="Cambria Math" panose="02040503050406030204" pitchFamily="18" charset="0"/>
                              <a:ea typeface="华文宋体" panose="02010600040101010101" pitchFamily="2" charset="-122"/>
                            </a:rPr>
                            <m:t>𝑡</m:t>
                          </m:r>
                        </m:e>
                      </m:d>
                      <m:r>
                        <a:rPr lang="en-US" altLang="zh-CN" b="0" i="1" smtClean="0">
                          <a:latin typeface="Cambria Math" panose="02040503050406030204" pitchFamily="18" charset="0"/>
                          <a:ea typeface="华文宋体" panose="02010600040101010101" pitchFamily="2" charset="-122"/>
                        </a:rPr>
                        <m:t>+</m:t>
                      </m:r>
                      <m:r>
                        <a:rPr lang="en-US" altLang="zh-CN" b="0" i="1" smtClean="0">
                          <a:latin typeface="Cambria Math" panose="02040503050406030204" pitchFamily="18" charset="0"/>
                          <a:ea typeface="华文宋体" panose="02010600040101010101" pitchFamily="2" charset="-122"/>
                        </a:rPr>
                        <m:t>h</m:t>
                      </m:r>
                      <m:d>
                        <m:dPr>
                          <m:ctrlPr>
                            <a:rPr lang="en-US" altLang="zh-CN" b="0" i="1" smtClean="0">
                              <a:latin typeface="Cambria Math" panose="02040503050406030204" pitchFamily="18" charset="0"/>
                              <a:ea typeface="华文宋体" panose="02010600040101010101" pitchFamily="2" charset="-122"/>
                            </a:rPr>
                          </m:ctrlPr>
                        </m:dPr>
                        <m:e>
                          <m:r>
                            <a:rPr lang="en-US" altLang="zh-CN" b="0" i="1" smtClean="0">
                              <a:latin typeface="Cambria Math" panose="02040503050406030204" pitchFamily="18" charset="0"/>
                              <a:ea typeface="华文宋体" panose="02010600040101010101" pitchFamily="2" charset="-122"/>
                            </a:rPr>
                            <m:t>𝑡</m:t>
                          </m:r>
                        </m:e>
                      </m:d>
                      <m:r>
                        <a:rPr lang="en-US" altLang="zh-CN" b="0" i="1" smtClean="0">
                          <a:latin typeface="Cambria Math" panose="02040503050406030204" pitchFamily="18" charset="0"/>
                          <a:ea typeface="华文宋体" panose="02010600040101010101" pitchFamily="2" charset="-122"/>
                        </a:rPr>
                        <m:t>+</m:t>
                      </m:r>
                      <m:sSub>
                        <m:sSubPr>
                          <m:ctrlPr>
                            <a:rPr lang="en-US" altLang="zh-CN" b="0" i="1" smtClean="0">
                              <a:latin typeface="Cambria Math" panose="02040503050406030204" pitchFamily="18" charset="0"/>
                              <a:ea typeface="华文宋体" panose="02010600040101010101" pitchFamily="2" charset="-122"/>
                            </a:rPr>
                          </m:ctrlPr>
                        </m:sSubPr>
                        <m:e>
                          <m:r>
                            <a:rPr lang="zh-CN" altLang="en-US" b="0" i="1" smtClean="0">
                              <a:latin typeface="Cambria Math" panose="02040503050406030204" pitchFamily="18" charset="0"/>
                              <a:ea typeface="华文宋体" panose="02010600040101010101" pitchFamily="2" charset="-122"/>
                            </a:rPr>
                            <m:t>𝜖</m:t>
                          </m:r>
                        </m:e>
                        <m:sub>
                          <m:r>
                            <a:rPr lang="en-US" altLang="zh-CN" b="0" i="1" smtClean="0">
                              <a:latin typeface="Cambria Math" panose="02040503050406030204" pitchFamily="18" charset="0"/>
                              <a:ea typeface="华文宋体" panose="02010600040101010101" pitchFamily="2" charset="-122"/>
                            </a:rPr>
                            <m:t>𝑡</m:t>
                          </m:r>
                        </m:sub>
                      </m:sSub>
                    </m:oMath>
                  </m:oMathPara>
                </a14:m>
                <a:endParaRPr lang="zh-CN" altLang="en-US" dirty="0">
                  <a:latin typeface="华文宋体" panose="02010600040101010101" pitchFamily="2" charset="-122"/>
                  <a:ea typeface="华文宋体" panose="02010600040101010101" pitchFamily="2" charset="-122"/>
                </a:endParaRPr>
              </a:p>
            </p:txBody>
          </p:sp>
        </mc:Choice>
        <mc:Fallback xmlns="">
          <p:sp>
            <p:nvSpPr>
              <p:cNvPr id="38" name="文本框 37">
                <a:extLst>
                  <a:ext uri="{FF2B5EF4-FFF2-40B4-BE49-F238E27FC236}">
                    <a16:creationId xmlns:a16="http://schemas.microsoft.com/office/drawing/2014/main" id="{693371B4-9923-2C80-9CAC-35CC3B62E036}"/>
                  </a:ext>
                </a:extLst>
              </p:cNvPr>
              <p:cNvSpPr txBox="1">
                <a:spLocks noRot="1" noChangeAspect="1" noMove="1" noResize="1" noEditPoints="1" noAdjustHandles="1" noChangeArrowheads="1" noChangeShapeType="1" noTextEdit="1"/>
              </p:cNvSpPr>
              <p:nvPr/>
            </p:nvSpPr>
            <p:spPr>
              <a:xfrm>
                <a:off x="2459482" y="4528188"/>
                <a:ext cx="3632200" cy="507831"/>
              </a:xfrm>
              <a:prstGeom prst="rect">
                <a:avLst/>
              </a:prstGeom>
              <a:blipFill>
                <a:blip r:embed="rId2"/>
                <a:stretch>
                  <a:fillRect/>
                </a:stretch>
              </a:blipFill>
              <a:ln w="12700" cap="flat">
                <a:noFill/>
                <a:miter lim="400000"/>
              </a:ln>
              <a:effectLst/>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8EB0716A-2861-B580-1AA1-FAA779F39287}"/>
              </a:ext>
            </a:extLst>
          </p:cNvPr>
          <p:cNvCxnSpPr>
            <a:cxnSpLocks/>
          </p:cNvCxnSpPr>
          <p:nvPr/>
        </p:nvCxnSpPr>
        <p:spPr>
          <a:xfrm>
            <a:off x="3692270" y="5079100"/>
            <a:ext cx="0" cy="291026"/>
          </a:xfrm>
          <a:prstGeom prst="straightConnector1">
            <a:avLst/>
          </a:prstGeom>
          <a:noFill/>
          <a:ln w="19050" cap="flat">
            <a:solidFill>
              <a:srgbClr val="7030A0"/>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直接箭头连接符 42">
            <a:extLst>
              <a:ext uri="{FF2B5EF4-FFF2-40B4-BE49-F238E27FC236}">
                <a16:creationId xmlns:a16="http://schemas.microsoft.com/office/drawing/2014/main" id="{1CAAA392-35D6-96E4-0588-FBAF98C30C10}"/>
              </a:ext>
            </a:extLst>
          </p:cNvPr>
          <p:cNvCxnSpPr>
            <a:cxnSpLocks/>
            <a:endCxn id="34" idx="2"/>
          </p:cNvCxnSpPr>
          <p:nvPr/>
        </p:nvCxnSpPr>
        <p:spPr>
          <a:xfrm flipV="1">
            <a:off x="4425445" y="4184358"/>
            <a:ext cx="0" cy="366402"/>
          </a:xfrm>
          <a:prstGeom prst="straightConnector1">
            <a:avLst/>
          </a:prstGeom>
          <a:noFill/>
          <a:ln w="19050" cap="flat">
            <a:solidFill>
              <a:srgbClr val="FFC000"/>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直接箭头连接符 49">
            <a:extLst>
              <a:ext uri="{FF2B5EF4-FFF2-40B4-BE49-F238E27FC236}">
                <a16:creationId xmlns:a16="http://schemas.microsoft.com/office/drawing/2014/main" id="{2E37A949-5003-A824-8C7C-2EB7D6C7B23E}"/>
              </a:ext>
            </a:extLst>
          </p:cNvPr>
          <p:cNvCxnSpPr>
            <a:cxnSpLocks/>
          </p:cNvCxnSpPr>
          <p:nvPr/>
        </p:nvCxnSpPr>
        <p:spPr>
          <a:xfrm flipV="1">
            <a:off x="5688077" y="4211789"/>
            <a:ext cx="0" cy="366402"/>
          </a:xfrm>
          <a:prstGeom prst="straightConnector1">
            <a:avLst/>
          </a:prstGeom>
          <a:noFill/>
          <a:ln w="19050" cap="flat">
            <a:solidFill>
              <a:srgbClr val="00B0F0"/>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直接箭头连接符 50">
            <a:extLst>
              <a:ext uri="{FF2B5EF4-FFF2-40B4-BE49-F238E27FC236}">
                <a16:creationId xmlns:a16="http://schemas.microsoft.com/office/drawing/2014/main" id="{A5A9E2E9-C23B-A7D2-1D31-C43C1BA76A0E}"/>
              </a:ext>
            </a:extLst>
          </p:cNvPr>
          <p:cNvCxnSpPr>
            <a:cxnSpLocks/>
          </p:cNvCxnSpPr>
          <p:nvPr/>
        </p:nvCxnSpPr>
        <p:spPr>
          <a:xfrm>
            <a:off x="5097401" y="5068015"/>
            <a:ext cx="0" cy="291026"/>
          </a:xfrm>
          <a:prstGeom prst="straightConnector1">
            <a:avLst/>
          </a:prstGeom>
          <a:noFill/>
          <a:ln w="19050" cap="flat">
            <a:solidFill>
              <a:srgbClr val="92D050"/>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523892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799A5-47A0-D448-2FE4-B8C84CD2C0C7}"/>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基于机器学习的时间序列预测</a:t>
            </a:r>
          </a:p>
        </p:txBody>
      </p:sp>
      <p:sp>
        <p:nvSpPr>
          <p:cNvPr id="3" name="灯片编号占位符 2">
            <a:extLst>
              <a:ext uri="{FF2B5EF4-FFF2-40B4-BE49-F238E27FC236}">
                <a16:creationId xmlns:a16="http://schemas.microsoft.com/office/drawing/2014/main" id="{463C1701-21E6-15DA-F970-18D05B7F965D}"/>
              </a:ext>
            </a:extLst>
          </p:cNvPr>
          <p:cNvSpPr>
            <a:spLocks noGrp="1"/>
          </p:cNvSpPr>
          <p:nvPr>
            <p:ph type="sldNum" sz="quarter" idx="2"/>
          </p:nvPr>
        </p:nvSpPr>
        <p:spPr/>
        <p:txBody>
          <a:bodyPr/>
          <a:lstStyle/>
          <a:p>
            <a:fld id="{86CB4B4D-7CA3-9044-876B-883B54F8677D}" type="slidenum">
              <a:rPr lang="en-US" altLang="zh-CN" smtClean="0"/>
              <a:t>38</a:t>
            </a:fld>
            <a:endParaRPr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9D34CFA0-703B-A233-F1D6-BA1A0DE49B50}"/>
                  </a:ext>
                </a:extLst>
              </p:cNvPr>
              <p:cNvSpPr txBox="1"/>
              <p:nvPr/>
            </p:nvSpPr>
            <p:spPr>
              <a:xfrm>
                <a:off x="457201" y="906827"/>
                <a:ext cx="822960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机器学习模型在各方面领域已经展示其强大的拟合能力。可以通过学习历史时间序列数据，让模型去预测接下来的数据值。</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模型的输入</a:t>
                </a:r>
                <a14:m>
                  <m:oMath xmlns:m="http://schemas.openxmlformats.org/officeDocument/2006/math">
                    <m:r>
                      <a:rPr lang="zh-CN" altLang="en-US" b="1" i="0" dirty="0">
                        <a:latin typeface="Cambria Math" panose="02040503050406030204" pitchFamily="18" charset="0"/>
                      </a:rPr>
                      <m:t>：</m:t>
                    </m:r>
                    <m:r>
                      <a:rPr lang="en-US" altLang="zh-CN" b="1" i="0" dirty="0">
                        <a:latin typeface="Cambria Math" panose="02040503050406030204" pitchFamily="18" charset="0"/>
                      </a:rPr>
                      <m:t>[</m:t>
                    </m:r>
                    <m:sSub>
                      <m:sSubPr>
                        <m:ctrlPr>
                          <a:rPr lang="zh-CN" altLang="zh-CN" b="1">
                            <a:latin typeface="Cambria Math" panose="02040503050406030204" pitchFamily="18" charset="0"/>
                          </a:rPr>
                        </m:ctrlPr>
                      </m:sSubPr>
                      <m:e>
                        <m:r>
                          <a:rPr lang="zh-CN" altLang="zh-CN" b="1" i="0">
                            <a:latin typeface="Cambria Math" panose="02040503050406030204" pitchFamily="18" charset="0"/>
                          </a:rPr>
                          <m:t>𝐯</m:t>
                        </m:r>
                      </m:e>
                      <m:sub>
                        <m:r>
                          <a:rPr lang="zh-CN" altLang="zh-CN" b="1" i="0">
                            <a:latin typeface="Cambria Math" panose="02040503050406030204" pitchFamily="18" charset="0"/>
                          </a:rPr>
                          <m:t>𝟏</m:t>
                        </m:r>
                      </m:sub>
                    </m:sSub>
                    <m:r>
                      <a:rPr lang="zh-CN" altLang="zh-CN" b="1" i="0">
                        <a:latin typeface="Cambria Math" panose="02040503050406030204" pitchFamily="18" charset="0"/>
                      </a:rPr>
                      <m:t>,…,</m:t>
                    </m:r>
                    <m:sSub>
                      <m:sSubPr>
                        <m:ctrlPr>
                          <a:rPr lang="zh-CN" altLang="zh-CN" b="1">
                            <a:latin typeface="Cambria Math" panose="02040503050406030204" pitchFamily="18" charset="0"/>
                          </a:rPr>
                        </m:ctrlPr>
                      </m:sSubPr>
                      <m:e>
                        <m:r>
                          <a:rPr lang="zh-CN" altLang="zh-CN" b="1" i="0">
                            <a:latin typeface="Cambria Math" panose="02040503050406030204" pitchFamily="18" charset="0"/>
                          </a:rPr>
                          <m:t>𝐯</m:t>
                        </m:r>
                      </m:e>
                      <m:sub>
                        <m:r>
                          <a:rPr lang="zh-CN" altLang="zh-CN" b="1" i="0">
                            <a:latin typeface="Cambria Math" panose="02040503050406030204" pitchFamily="18" charset="0"/>
                          </a:rPr>
                          <m:t>𝐧</m:t>
                        </m:r>
                      </m:sub>
                    </m:sSub>
                    <m:r>
                      <a:rPr lang="en-US" altLang="zh-CN" b="1" i="0">
                        <a:latin typeface="Cambria Math" panose="02040503050406030204" pitchFamily="18" charset="0"/>
                      </a:rPr>
                      <m:t>]</m:t>
                    </m:r>
                  </m:oMath>
                </a14:m>
                <a:endParaRPr lang="en-US" altLang="zh-CN" b="1"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zh-CN" altLang="en-US" b="1" dirty="0">
                    <a:latin typeface="华文宋体" panose="02010600040101010101" pitchFamily="2" charset="-122"/>
                    <a:ea typeface="华文宋体" panose="02010600040101010101" pitchFamily="2" charset="-122"/>
                  </a:rPr>
                  <a:t>        模型输出：</a:t>
                </a:r>
                <a14:m>
                  <m:oMath xmlns:m="http://schemas.openxmlformats.org/officeDocument/2006/math">
                    <m:r>
                      <a:rPr lang="en-US" altLang="zh-CN" b="1" i="0">
                        <a:latin typeface="Cambria Math" panose="02040503050406030204" pitchFamily="18" charset="0"/>
                      </a:rPr>
                      <m:t>[</m:t>
                    </m:r>
                    <m:sSub>
                      <m:sSubPr>
                        <m:ctrlPr>
                          <a:rPr lang="zh-CN" altLang="zh-CN" b="1">
                            <a:latin typeface="Cambria Math" panose="02040503050406030204" pitchFamily="18" charset="0"/>
                          </a:rPr>
                        </m:ctrlPr>
                      </m:sSubPr>
                      <m:e>
                        <m:r>
                          <a:rPr lang="en-US" altLang="zh-CN" b="1" i="0">
                            <a:latin typeface="Cambria Math" panose="02040503050406030204" pitchFamily="18" charset="0"/>
                          </a:rPr>
                          <m:t>𝐯</m:t>
                        </m:r>
                      </m:e>
                      <m:sub>
                        <m:r>
                          <a:rPr lang="zh-CN" altLang="zh-CN" b="1" i="0">
                            <a:latin typeface="Cambria Math" panose="02040503050406030204" pitchFamily="18" charset="0"/>
                          </a:rPr>
                          <m:t>𝐧</m:t>
                        </m:r>
                        <m:r>
                          <a:rPr lang="zh-CN" altLang="zh-CN" b="1" i="0">
                            <a:latin typeface="Cambria Math" panose="02040503050406030204" pitchFamily="18" charset="0"/>
                          </a:rPr>
                          <m:t>+</m:t>
                        </m:r>
                        <m:r>
                          <a:rPr lang="zh-CN" altLang="zh-CN" b="1" i="0">
                            <a:latin typeface="Cambria Math" panose="02040503050406030204" pitchFamily="18" charset="0"/>
                          </a:rPr>
                          <m:t>𝟏</m:t>
                        </m:r>
                      </m:sub>
                    </m:sSub>
                    <m:r>
                      <a:rPr lang="zh-CN" altLang="zh-CN" b="1" i="0">
                        <a:latin typeface="Cambria Math" panose="02040503050406030204" pitchFamily="18" charset="0"/>
                      </a:rPr>
                      <m:t>,…</m:t>
                    </m:r>
                    <m:r>
                      <a:rPr lang="en-US" altLang="zh-CN" b="1" i="0">
                        <a:latin typeface="Cambria Math" panose="02040503050406030204" pitchFamily="18" charset="0"/>
                      </a:rPr>
                      <m:t>,</m:t>
                    </m:r>
                    <m:r>
                      <a:rPr lang="zh-CN" altLang="zh-CN" b="1" i="0">
                        <a:latin typeface="Cambria Math" panose="02040503050406030204" pitchFamily="18" charset="0"/>
                      </a:rPr>
                      <m:t> </m:t>
                    </m:r>
                    <m:sSub>
                      <m:sSubPr>
                        <m:ctrlPr>
                          <a:rPr lang="zh-CN" altLang="zh-CN" b="1">
                            <a:latin typeface="Cambria Math" panose="02040503050406030204" pitchFamily="18" charset="0"/>
                          </a:rPr>
                        </m:ctrlPr>
                      </m:sSubPr>
                      <m:e>
                        <m:r>
                          <a:rPr lang="en-US" altLang="zh-CN" b="1" i="0">
                            <a:latin typeface="Cambria Math" panose="02040503050406030204" pitchFamily="18" charset="0"/>
                          </a:rPr>
                          <m:t>𝐯</m:t>
                        </m:r>
                      </m:e>
                      <m:sub>
                        <m:r>
                          <a:rPr lang="zh-CN" altLang="zh-CN" b="1" i="0">
                            <a:latin typeface="Cambria Math" panose="02040503050406030204" pitchFamily="18" charset="0"/>
                          </a:rPr>
                          <m:t>𝐧</m:t>
                        </m:r>
                        <m:r>
                          <a:rPr lang="zh-CN" altLang="zh-CN" b="1" i="0">
                            <a:latin typeface="Cambria Math" panose="02040503050406030204" pitchFamily="18" charset="0"/>
                          </a:rPr>
                          <m:t>+</m:t>
                        </m:r>
                        <m:r>
                          <a:rPr lang="zh-CN" altLang="zh-CN" b="1" i="0">
                            <a:latin typeface="Cambria Math" panose="02040503050406030204" pitchFamily="18" charset="0"/>
                          </a:rPr>
                          <m:t>𝐦</m:t>
                        </m:r>
                      </m:sub>
                    </m:sSub>
                    <m:r>
                      <a:rPr lang="en-US" altLang="zh-CN" b="1" i="0">
                        <a:latin typeface="Cambria Math" panose="02040503050406030204" pitchFamily="18" charset="0"/>
                      </a:rPr>
                      <m:t>]</m:t>
                    </m:r>
                  </m:oMath>
                </a14:m>
                <a:endParaRPr lang="zh-CN" altLang="en-US" b="1" dirty="0">
                  <a:latin typeface="华文宋体" panose="02010600040101010101" pitchFamily="2" charset="-122"/>
                  <a:ea typeface="华文宋体" panose="02010600040101010101" pitchFamily="2" charset="-122"/>
                </a:endParaRPr>
              </a:p>
            </p:txBody>
          </p:sp>
        </mc:Choice>
        <mc:Fallback>
          <p:sp>
            <p:nvSpPr>
              <p:cNvPr id="4" name="文本框 3">
                <a:extLst>
                  <a:ext uri="{FF2B5EF4-FFF2-40B4-BE49-F238E27FC236}">
                    <a16:creationId xmlns:a16="http://schemas.microsoft.com/office/drawing/2014/main" id="{9D34CFA0-703B-A233-F1D6-BA1A0DE49B50}"/>
                  </a:ext>
                </a:extLst>
              </p:cNvPr>
              <p:cNvSpPr txBox="1">
                <a:spLocks noRot="1" noChangeAspect="1" noMove="1" noResize="1" noEditPoints="1" noAdjustHandles="1" noChangeArrowheads="1" noChangeShapeType="1" noTextEdit="1"/>
              </p:cNvSpPr>
              <p:nvPr/>
            </p:nvSpPr>
            <p:spPr>
              <a:xfrm>
                <a:off x="457201" y="906827"/>
                <a:ext cx="8229600" cy="1754324"/>
              </a:xfrm>
              <a:prstGeom prst="rect">
                <a:avLst/>
              </a:prstGeom>
              <a:blipFill>
                <a:blip r:embed="rId2"/>
                <a:stretch>
                  <a:fillRect l="-1185" b="-2431"/>
                </a:stretch>
              </a:blipFill>
              <a:ln w="12700" cap="flat">
                <a:noFill/>
                <a:miter lim="400000"/>
              </a:ln>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13F8A8C-452E-E77D-E0BB-8A08D3C6A4EC}"/>
              </a:ext>
            </a:extLst>
          </p:cNvPr>
          <p:cNvSpPr txBox="1"/>
          <p:nvPr/>
        </p:nvSpPr>
        <p:spPr>
          <a:xfrm>
            <a:off x="457199" y="2587999"/>
            <a:ext cx="8229600" cy="1299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广泛应用于时间序列预测的机器学习模型是多层感知机</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Multi-Layer Perceptron, MLP</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、长短期记忆</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Long Short-Term Memory, LSTM</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网络、循环门控单元</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Gated Recurrent Unit, GRU</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网络和递归神经网络</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Recurrent Neural Network, RNN</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a:t>
            </a:r>
          </a:p>
        </p:txBody>
      </p:sp>
      <p:pic>
        <p:nvPicPr>
          <p:cNvPr id="45" name="图形 44">
            <a:extLst>
              <a:ext uri="{FF2B5EF4-FFF2-40B4-BE49-F238E27FC236}">
                <a16:creationId xmlns:a16="http://schemas.microsoft.com/office/drawing/2014/main" id="{0AE231BE-21FB-7EA3-89DD-5845B8615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9411" y="3960416"/>
            <a:ext cx="3185173" cy="2183951"/>
          </a:xfrm>
          <a:prstGeom prst="rect">
            <a:avLst/>
          </a:prstGeom>
        </p:spPr>
      </p:pic>
      <p:sp>
        <p:nvSpPr>
          <p:cNvPr id="46" name="文本框 45">
            <a:extLst>
              <a:ext uri="{FF2B5EF4-FFF2-40B4-BE49-F238E27FC236}">
                <a16:creationId xmlns:a16="http://schemas.microsoft.com/office/drawing/2014/main" id="{4E4F8627-66D4-104D-FF2C-35A8764E2D52}"/>
              </a:ext>
            </a:extLst>
          </p:cNvPr>
          <p:cNvSpPr txBox="1"/>
          <p:nvPr/>
        </p:nvSpPr>
        <p:spPr>
          <a:xfrm>
            <a:off x="2595330" y="6144368"/>
            <a:ext cx="395333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16</a:t>
            </a:r>
            <a:r>
              <a:rPr lang="zh-CN" altLang="en-US" sz="1400" dirty="0">
                <a:solidFill>
                  <a:srgbClr val="111111"/>
                </a:solidFill>
                <a:latin typeface="华文宋体" panose="02010600040101010101" pitchFamily="2" charset="-122"/>
                <a:ea typeface="华文宋体" panose="02010600040101010101" pitchFamily="2" charset="-122"/>
              </a:rPr>
              <a:t>：基于机器学习的时间序列预测框架</a:t>
            </a:r>
          </a:p>
        </p:txBody>
      </p:sp>
    </p:spTree>
    <p:extLst>
      <p:ext uri="{BB962C8B-B14F-4D97-AF65-F5344CB8AC3E}">
        <p14:creationId xmlns:p14="http://schemas.microsoft.com/office/powerpoint/2010/main" val="114830510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A5CF29-2CB4-4150-6990-3619493D474C}"/>
              </a:ext>
            </a:extLst>
          </p:cNvPr>
          <p:cNvSpPr>
            <a:spLocks noGrp="1"/>
          </p:cNvSpPr>
          <p:nvPr>
            <p:ph type="sldNum" sz="quarter" idx="2"/>
          </p:nvPr>
        </p:nvSpPr>
        <p:spPr/>
        <p:txBody>
          <a:bodyPr/>
          <a:lstStyle/>
          <a:p>
            <a:fld id="{86CB4B4D-7CA3-9044-876B-883B54F8677D}" type="slidenum">
              <a:rPr lang="en-US" altLang="zh-CN" smtClean="0"/>
              <a:t>39</a:t>
            </a:fld>
            <a:endParaRPr lang="zh-CN" altLang="en-US" dirty="0"/>
          </a:p>
        </p:txBody>
      </p:sp>
      <p:sp>
        <p:nvSpPr>
          <p:cNvPr id="3" name="标题 2">
            <a:extLst>
              <a:ext uri="{FF2B5EF4-FFF2-40B4-BE49-F238E27FC236}">
                <a16:creationId xmlns:a16="http://schemas.microsoft.com/office/drawing/2014/main" id="{23C9283F-BA36-7415-76E4-58CA35249F34}"/>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时间序列分类</a:t>
            </a:r>
          </a:p>
        </p:txBody>
      </p:sp>
    </p:spTree>
    <p:extLst>
      <p:ext uri="{BB962C8B-B14F-4D97-AF65-F5344CB8AC3E}">
        <p14:creationId xmlns:p14="http://schemas.microsoft.com/office/powerpoint/2010/main" val="14598488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F63F1-79BC-4F7F-AEDD-A0998CBFA04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时间序列介绍</a:t>
            </a:r>
          </a:p>
        </p:txBody>
      </p:sp>
      <p:sp>
        <p:nvSpPr>
          <p:cNvPr id="3" name="灯片编号占位符 2">
            <a:extLst>
              <a:ext uri="{FF2B5EF4-FFF2-40B4-BE49-F238E27FC236}">
                <a16:creationId xmlns:a16="http://schemas.microsoft.com/office/drawing/2014/main" id="{B3E17AD4-CA45-7E3A-0B9F-A825B0C9C565}"/>
              </a:ext>
            </a:extLst>
          </p:cNvPr>
          <p:cNvSpPr>
            <a:spLocks noGrp="1"/>
          </p:cNvSpPr>
          <p:nvPr>
            <p:ph type="sldNum" sz="quarter" idx="2"/>
          </p:nvPr>
        </p:nvSpPr>
        <p:spPr/>
        <p:txBody>
          <a:bodyPr/>
          <a:lstStyle/>
          <a:p>
            <a:fld id="{86CB4B4D-7CA3-9044-876B-883B54F8677D}" type="slidenum">
              <a:rPr lang="en-US" altLang="zh-CN" smtClean="0"/>
              <a:t>4</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46D4C77-058E-FABF-9230-EE6309C5D761}"/>
                  </a:ext>
                </a:extLst>
              </p:cNvPr>
              <p:cNvSpPr txBox="1"/>
              <p:nvPr/>
            </p:nvSpPr>
            <p:spPr>
              <a:xfrm>
                <a:off x="462610" y="898598"/>
                <a:ext cx="8229600" cy="2581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时间序列数据是基于时间的一系列数据点的集合，在有时间的坐标中将这些数据点连成线，从时间维度往前看可以做成多维度报表，揭示其趋势性、规律性、异常性；往未来看可以做大数据分析、机器学习、实现预测和预警。</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多元时间序列数据</a:t>
                </a:r>
                <a14:m>
                  <m:oMath xmlns:m="http://schemas.openxmlformats.org/officeDocument/2006/math">
                    <m:r>
                      <a:rPr lang="en-US" altLang="zh-CN" dirty="0">
                        <a:latin typeface="Cambria Math" panose="02040503050406030204" pitchFamily="18" charset="0"/>
                        <a:ea typeface="华文宋体" panose="02010600040101010101" pitchFamily="2" charset="-122"/>
                      </a:rPr>
                      <m:t>𝑇𝑆𝐷</m:t>
                    </m:r>
                    <m:r>
                      <a:rPr lang="en-US" altLang="zh-CN" dirty="0">
                        <a:latin typeface="Cambria Math" panose="02040503050406030204" pitchFamily="18" charset="0"/>
                        <a:ea typeface="华文宋体" panose="02010600040101010101" pitchFamily="2" charset="-122"/>
                      </a:rPr>
                      <m:t>={</m:t>
                    </m:r>
                    <m:sSub>
                      <m:sSubPr>
                        <m:ctrlPr>
                          <a:rPr lang="en-US" altLang="zh-CN" i="1" dirty="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𝑒</m:t>
                        </m:r>
                      </m:e>
                      <m:sub>
                        <m:r>
                          <a:rPr lang="en-US" altLang="zh-CN" dirty="0">
                            <a:latin typeface="Cambria Math" panose="02040503050406030204" pitchFamily="18" charset="0"/>
                            <a:ea typeface="华文宋体" panose="02010600040101010101" pitchFamily="2" charset="-122"/>
                          </a:rPr>
                          <m:t>1</m:t>
                        </m:r>
                      </m:sub>
                    </m:sSub>
                    <m:r>
                      <a:rPr lang="en-US" altLang="zh-CN" dirty="0">
                        <a:latin typeface="Cambria Math" panose="02040503050406030204" pitchFamily="18" charset="0"/>
                        <a:ea typeface="华文宋体" panose="02010600040101010101" pitchFamily="2" charset="-122"/>
                      </a:rPr>
                      <m:t>,…,</m:t>
                    </m:r>
                    <m:sSub>
                      <m:sSubPr>
                        <m:ctrlPr>
                          <a:rPr lang="en-US" altLang="zh-CN" i="1" dirty="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𝑒</m:t>
                        </m:r>
                      </m:e>
                      <m:sub>
                        <m:r>
                          <a:rPr lang="en-US" altLang="zh-CN" dirty="0">
                            <a:latin typeface="Cambria Math" panose="02040503050406030204" pitchFamily="18" charset="0"/>
                            <a:ea typeface="华文宋体" panose="02010600040101010101" pitchFamily="2" charset="-122"/>
                          </a:rPr>
                          <m:t>𝑁</m:t>
                        </m:r>
                      </m:sub>
                    </m:sSub>
                    <m:r>
                      <a:rPr lang="en-US" altLang="zh-CN" dirty="0">
                        <a:latin typeface="Cambria Math" panose="02040503050406030204" pitchFamily="18" charset="0"/>
                        <a:ea typeface="华文宋体" panose="02010600040101010101" pitchFamily="2" charset="-122"/>
                      </a:rPr>
                      <m:t>}</m:t>
                    </m:r>
                  </m:oMath>
                </a14:m>
                <a:r>
                  <a:rPr lang="zh-CN" altLang="en-US" dirty="0">
                    <a:latin typeface="华文宋体" panose="02010600040101010101" pitchFamily="2" charset="-122"/>
                    <a:ea typeface="华文宋体" panose="02010600040101010101" pitchFamily="2" charset="-122"/>
                  </a:rPr>
                  <a:t>由</a:t>
                </a:r>
                <a14:m>
                  <m:oMath xmlns:m="http://schemas.openxmlformats.org/officeDocument/2006/math">
                    <m:r>
                      <a:rPr lang="en-US" altLang="zh-CN" dirty="0">
                        <a:latin typeface="Cambria Math" panose="02040503050406030204" pitchFamily="18" charset="0"/>
                        <a:ea typeface="华文宋体" panose="02010600040101010101" pitchFamily="2" charset="-122"/>
                      </a:rPr>
                      <m:t>𝑁</m:t>
                    </m:r>
                  </m:oMath>
                </a14:m>
                <a:r>
                  <a:rPr lang="zh-CN" altLang="en-US" dirty="0">
                    <a:latin typeface="华文宋体" panose="02010600040101010101" pitchFamily="2" charset="-122"/>
                    <a:ea typeface="华文宋体" panose="02010600040101010101" pitchFamily="2" charset="-122"/>
                  </a:rPr>
                  <a:t>个元素组成，元素</a:t>
                </a:r>
                <a14:m>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𝑒</m:t>
                        </m:r>
                      </m:e>
                      <m:sub>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sSub>
                      <m:sSubPr>
                        <m:ctrlPr>
                          <a:rPr lang="en-US" altLang="zh-CN" b="0" i="1" smtClean="0">
                            <a:latin typeface="Cambria Math" panose="02040503050406030204" pitchFamily="18" charset="0"/>
                            <a:ea typeface="华文宋体" panose="02010600040101010101" pitchFamily="2" charset="-122"/>
                          </a:rPr>
                        </m:ctrlPr>
                      </m:sSubPr>
                      <m:e>
                        <m:r>
                          <a:rPr lang="en-US" altLang="zh-CN" b="0" i="1" smtClean="0">
                            <a:latin typeface="Cambria Math" panose="02040503050406030204" pitchFamily="18" charset="0"/>
                            <a:ea typeface="华文宋体" panose="02010600040101010101" pitchFamily="2" charset="-122"/>
                          </a:rPr>
                          <m:t>𝑡</m:t>
                        </m:r>
                      </m:e>
                      <m:sub>
                        <m:r>
                          <a:rPr lang="en-US" altLang="zh-CN" b="0" i="1" smtClean="0">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𝑎</m:t>
                        </m:r>
                      </m:e>
                      <m:sub>
                        <m:r>
                          <a:rPr lang="en-US" altLang="zh-CN">
                            <a:latin typeface="Cambria Math" panose="02040503050406030204" pitchFamily="18" charset="0"/>
                            <a:ea typeface="华文宋体" panose="02010600040101010101" pitchFamily="2" charset="-122"/>
                          </a:rPr>
                          <m:t>1</m:t>
                        </m:r>
                      </m:sub>
                    </m:sSub>
                    <m:r>
                      <a:rPr lang="en-US" altLang="zh-CN">
                        <a:latin typeface="Cambria Math" panose="02040503050406030204" pitchFamily="18" charset="0"/>
                        <a:ea typeface="华文宋体" panose="02010600040101010101" pitchFamily="2" charset="-122"/>
                      </a:rPr>
                      <m: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𝑎</m:t>
                        </m:r>
                      </m:e>
                      <m:sub>
                        <m:r>
                          <a:rPr lang="en-US" altLang="zh-CN">
                            <a:latin typeface="Cambria Math" panose="02040503050406030204" pitchFamily="18" charset="0"/>
                            <a:ea typeface="华文宋体" panose="02010600040101010101" pitchFamily="2" charset="-122"/>
                          </a:rPr>
                          <m:t>𝑑</m:t>
                        </m:r>
                      </m:sub>
                    </m:sSub>
                    <m:r>
                      <a:rPr lang="en-US" altLang="zh-CN">
                        <a:latin typeface="Cambria Math" panose="02040503050406030204" pitchFamily="18" charset="0"/>
                        <a:ea typeface="华文宋体" panose="02010600040101010101" pitchFamily="2" charset="-122"/>
                      </a:rPr>
                      <m:t>)</m:t>
                    </m:r>
                  </m:oMath>
                </a14:m>
                <a:r>
                  <a:rPr lang="zh-CN" altLang="en-US" dirty="0">
                    <a:latin typeface="华文宋体" panose="02010600040101010101" pitchFamily="2" charset="-122"/>
                    <a:ea typeface="华文宋体" panose="02010600040101010101" pitchFamily="2" charset="-122"/>
                  </a:rPr>
                  <a:t>包含</a:t>
                </a:r>
                <a:r>
                  <a:rPr lang="zh-CN" altLang="en-US" dirty="0">
                    <a:solidFill>
                      <a:schemeClr val="tx1"/>
                    </a:solidFill>
                    <a:latin typeface="华文宋体" panose="02010600040101010101" pitchFamily="2" charset="-122"/>
                    <a:ea typeface="华文宋体" panose="02010600040101010101" pitchFamily="2" charset="-122"/>
                  </a:rPr>
                  <a:t>一个时间戳</a:t>
                </a:r>
                <a:r>
                  <a:rPr lang="zh-CN" altLang="en-US" dirty="0">
                    <a:latin typeface="华文宋体" panose="02010600040101010101" pitchFamily="2" charset="-122"/>
                    <a:ea typeface="华文宋体" panose="02010600040101010101" pitchFamily="2" charset="-122"/>
                  </a:rPr>
                  <a:t>和</a:t>
                </a:r>
                <a14:m>
                  <m:oMath xmlns:m="http://schemas.openxmlformats.org/officeDocument/2006/math">
                    <m:r>
                      <a:rPr lang="en-US" altLang="zh-CN" b="0" i="1" dirty="0" smtClean="0">
                        <a:solidFill>
                          <a:schemeClr val="tx1"/>
                        </a:solidFill>
                        <a:latin typeface="Cambria Math" panose="02040503050406030204" pitchFamily="18" charset="0"/>
                        <a:ea typeface="华文宋体" panose="02010600040101010101" pitchFamily="2" charset="-122"/>
                      </a:rPr>
                      <m:t>𝑑</m:t>
                    </m:r>
                  </m:oMath>
                </a14:m>
                <a:r>
                  <a:rPr lang="zh-CN" altLang="en-US" dirty="0">
                    <a:solidFill>
                      <a:schemeClr val="tx1"/>
                    </a:solidFill>
                    <a:latin typeface="华文宋体" panose="02010600040101010101" pitchFamily="2" charset="-122"/>
                    <a:ea typeface="华文宋体" panose="02010600040101010101" pitchFamily="2" charset="-122"/>
                  </a:rPr>
                  <a:t>维数值型特征</a:t>
                </a:r>
                <a:r>
                  <a:rPr lang="zh-CN" altLang="en-US" dirty="0">
                    <a:latin typeface="华文宋体" panose="02010600040101010101" pitchFamily="2" charset="-122"/>
                    <a:ea typeface="华文宋体" panose="02010600040101010101" pitchFamily="2" charset="-122"/>
                  </a:rPr>
                  <a:t>，且数据是按照时间顺序排列的，即如果</a:t>
                </a:r>
                <a14:m>
                  <m:oMath xmlns:m="http://schemas.openxmlformats.org/officeDocument/2006/math">
                    <m:r>
                      <a:rPr lang="en-US" altLang="zh-CN">
                        <a:latin typeface="Cambria Math" panose="02040503050406030204" pitchFamily="18" charset="0"/>
                        <a:ea typeface="华文宋体" panose="02010600040101010101" pitchFamily="2" charset="-122"/>
                      </a:rPr>
                      <m:t>𝑖</m:t>
                    </m:r>
                    <m:r>
                      <a:rPr lang="en-US" altLang="zh-CN">
                        <a:latin typeface="Cambria Math" panose="02040503050406030204" pitchFamily="18" charset="0"/>
                        <a:ea typeface="华文宋体" panose="02010600040101010101" pitchFamily="2" charset="-122"/>
                      </a:rPr>
                      <m:t>&lt;</m:t>
                    </m:r>
                    <m:r>
                      <a:rPr lang="en-US" altLang="zh-CN">
                        <a:latin typeface="Cambria Math" panose="02040503050406030204" pitchFamily="18" charset="0"/>
                        <a:ea typeface="华文宋体" panose="02010600040101010101" pitchFamily="2" charset="-122"/>
                      </a:rPr>
                      <m:t>𝑗</m:t>
                    </m:r>
                  </m:oMath>
                </a14:m>
                <a:r>
                  <a:rPr lang="zh-CN" altLang="en-US" dirty="0">
                    <a:latin typeface="华文宋体" panose="02010600040101010101" pitchFamily="2" charset="-122"/>
                    <a:ea typeface="华文宋体" panose="02010600040101010101" pitchFamily="2" charset="-122"/>
                  </a:rPr>
                  <a:t>，则</a:t>
                </a:r>
                <a14:m>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𝑡</m:t>
                        </m:r>
                      </m:e>
                      <m:sub>
                        <m:r>
                          <a:rPr lang="en-US" altLang="zh-CN">
                            <a:latin typeface="Cambria Math" panose="02040503050406030204" pitchFamily="18" charset="0"/>
                            <a:ea typeface="华文宋体" panose="02010600040101010101" pitchFamily="2" charset="-122"/>
                          </a:rPr>
                          <m:t>𝑖</m:t>
                        </m:r>
                      </m:sub>
                    </m:sSub>
                    <m:r>
                      <a:rPr lang="en-US" altLang="zh-CN">
                        <a:latin typeface="Cambria Math" panose="02040503050406030204" pitchFamily="18" charset="0"/>
                        <a:ea typeface="华文宋体" panose="02010600040101010101" pitchFamily="2" charset="-122"/>
                      </a:rPr>
                      <m:t>&lt;</m:t>
                    </m:r>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𝑡</m:t>
                        </m:r>
                      </m:e>
                      <m:sub>
                        <m:r>
                          <a:rPr lang="en-US" altLang="zh-CN">
                            <a:latin typeface="Cambria Math" panose="02040503050406030204" pitchFamily="18" charset="0"/>
                            <a:ea typeface="华文宋体" panose="02010600040101010101" pitchFamily="2" charset="-122"/>
                          </a:rPr>
                          <m:t>𝑗</m:t>
                        </m:r>
                      </m:sub>
                    </m:sSub>
                  </m:oMath>
                </a14:m>
                <a:r>
                  <a:rPr lang="zh-CN" altLang="en-US" dirty="0">
                    <a:latin typeface="华文宋体" panose="02010600040101010101" pitchFamily="2" charset="-122"/>
                    <a:ea typeface="华文宋体" panose="02010600040101010101" pitchFamily="2" charset="-122"/>
                  </a:rPr>
                  <a:t>。</a:t>
                </a:r>
              </a:p>
            </p:txBody>
          </p:sp>
        </mc:Choice>
        <mc:Fallback xmlns="">
          <p:sp>
            <p:nvSpPr>
              <p:cNvPr id="5" name="文本框 4">
                <a:extLst>
                  <a:ext uri="{FF2B5EF4-FFF2-40B4-BE49-F238E27FC236}">
                    <a16:creationId xmlns:a16="http://schemas.microsoft.com/office/drawing/2014/main" id="{846D4C77-058E-FABF-9230-EE6309C5D761}"/>
                  </a:ext>
                </a:extLst>
              </p:cNvPr>
              <p:cNvSpPr txBox="1">
                <a:spLocks noRot="1" noChangeAspect="1" noMove="1" noResize="1" noEditPoints="1" noAdjustHandles="1" noChangeArrowheads="1" noChangeShapeType="1" noTextEdit="1"/>
              </p:cNvSpPr>
              <p:nvPr/>
            </p:nvSpPr>
            <p:spPr>
              <a:xfrm>
                <a:off x="462610" y="898598"/>
                <a:ext cx="8229600" cy="2581412"/>
              </a:xfrm>
              <a:prstGeom prst="rect">
                <a:avLst/>
              </a:prstGeom>
              <a:blipFill>
                <a:blip r:embed="rId2"/>
                <a:stretch>
                  <a:fillRect l="-667" r="-444" b="-2123"/>
                </a:stretch>
              </a:blipFill>
              <a:ln w="12700" cap="flat">
                <a:noFill/>
                <a:miter lim="400000"/>
              </a:ln>
              <a:effectLst/>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9B2778B-1B50-B31B-9D73-E69DB76D70AD}"/>
              </a:ext>
            </a:extLst>
          </p:cNvPr>
          <p:cNvSpPr txBox="1"/>
          <p:nvPr/>
        </p:nvSpPr>
        <p:spPr>
          <a:xfrm>
            <a:off x="2606566" y="6133663"/>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1</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2022</a:t>
            </a:r>
            <a:r>
              <a:rPr lang="zh-CN" altLang="en-US" sz="1400" dirty="0">
                <a:latin typeface="华文宋体" panose="02010600040101010101" pitchFamily="2" charset="-122"/>
                <a:ea typeface="华文宋体" panose="02010600040101010101" pitchFamily="2" charset="-122"/>
              </a:rPr>
              <a:t>年</a:t>
            </a:r>
            <a:r>
              <a:rPr lang="en-US" altLang="zh-CN" sz="1400" dirty="0">
                <a:latin typeface="华文宋体" panose="02010600040101010101" pitchFamily="2" charset="-122"/>
                <a:ea typeface="华文宋体" panose="02010600040101010101" pitchFamily="2" charset="-122"/>
              </a:rPr>
              <a:t>8</a:t>
            </a:r>
            <a:r>
              <a:rPr lang="zh-CN" altLang="en-US" sz="1400" dirty="0">
                <a:latin typeface="华文宋体" panose="02010600040101010101" pitchFamily="2" charset="-122"/>
                <a:ea typeface="华文宋体" panose="02010600040101010101" pitchFamily="2" charset="-122"/>
              </a:rPr>
              <a:t>月</a:t>
            </a:r>
            <a:r>
              <a:rPr lang="en-US" altLang="zh-CN" sz="1400" dirty="0">
                <a:latin typeface="华文宋体" panose="02010600040101010101" pitchFamily="2" charset="-122"/>
                <a:ea typeface="华文宋体" panose="02010600040101010101" pitchFamily="2" charset="-122"/>
              </a:rPr>
              <a:t>19</a:t>
            </a:r>
            <a:r>
              <a:rPr lang="zh-CN" altLang="en-US" sz="1400" dirty="0">
                <a:latin typeface="华文宋体" panose="02010600040101010101" pitchFamily="2" charset="-122"/>
                <a:ea typeface="华文宋体" panose="02010600040101010101" pitchFamily="2" charset="-122"/>
              </a:rPr>
              <a:t>日茅台股票价格</a:t>
            </a:r>
          </a:p>
        </p:txBody>
      </p:sp>
      <p:pic>
        <p:nvPicPr>
          <p:cNvPr id="9" name="图片 8">
            <a:extLst>
              <a:ext uri="{FF2B5EF4-FFF2-40B4-BE49-F238E27FC236}">
                <a16:creationId xmlns:a16="http://schemas.microsoft.com/office/drawing/2014/main" id="{C3394489-8C71-4FAC-AD9A-3A9D18D531F3}"/>
              </a:ext>
            </a:extLst>
          </p:cNvPr>
          <p:cNvPicPr>
            <a:picLocks noChangeAspect="1"/>
          </p:cNvPicPr>
          <p:nvPr/>
        </p:nvPicPr>
        <p:blipFill rotWithShape="1">
          <a:blip r:embed="rId3"/>
          <a:srcRect l="1089" t="15076" r="1091" b="3046"/>
          <a:stretch/>
        </p:blipFill>
        <p:spPr>
          <a:xfrm>
            <a:off x="739138" y="3727473"/>
            <a:ext cx="7665724" cy="2406190"/>
          </a:xfrm>
          <a:prstGeom prst="rect">
            <a:avLst/>
          </a:prstGeom>
        </p:spPr>
      </p:pic>
    </p:spTree>
    <p:extLst>
      <p:ext uri="{BB962C8B-B14F-4D97-AF65-F5344CB8AC3E}">
        <p14:creationId xmlns:p14="http://schemas.microsoft.com/office/powerpoint/2010/main" val="271624592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CB1309-9621-4C2A-0F50-6D3E52844E25}"/>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时间序列分类介绍</a:t>
            </a:r>
          </a:p>
        </p:txBody>
      </p:sp>
      <p:sp>
        <p:nvSpPr>
          <p:cNvPr id="3" name="灯片编号占位符 2">
            <a:extLst>
              <a:ext uri="{FF2B5EF4-FFF2-40B4-BE49-F238E27FC236}">
                <a16:creationId xmlns:a16="http://schemas.microsoft.com/office/drawing/2014/main" id="{3987D6C0-860C-E2F1-B06F-F928F9697A09}"/>
              </a:ext>
            </a:extLst>
          </p:cNvPr>
          <p:cNvSpPr>
            <a:spLocks noGrp="1"/>
          </p:cNvSpPr>
          <p:nvPr>
            <p:ph type="sldNum" sz="quarter" idx="2"/>
          </p:nvPr>
        </p:nvSpPr>
        <p:spPr/>
        <p:txBody>
          <a:bodyPr/>
          <a:lstStyle/>
          <a:p>
            <a:fld id="{86CB4B4D-7CA3-9044-876B-883B54F8677D}" type="slidenum">
              <a:rPr lang="en-US" altLang="zh-CN" smtClean="0"/>
              <a:t>40</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82F92D9-DC12-A6BA-40BD-F1DAD9573DE5}"/>
                  </a:ext>
                </a:extLst>
              </p:cNvPr>
              <p:cNvSpPr txBox="1"/>
              <p:nvPr/>
            </p:nvSpPr>
            <p:spPr>
              <a:xfrm>
                <a:off x="457200" y="896392"/>
                <a:ext cx="8229600" cy="5049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buFont typeface="Wingdings" panose="05000000000000000000" pitchFamily="2" charset="2"/>
                  <a:buChar char="Ø"/>
                </a:pPr>
                <a:r>
                  <a:rPr lang="zh-CN" altLang="en-US" b="0" i="0" dirty="0">
                    <a:solidFill>
                      <a:srgbClr val="000000"/>
                    </a:solidFill>
                    <a:effectLst/>
                    <a:latin typeface="华文宋体" panose="02010600040101010101" pitchFamily="2" charset="-122"/>
                    <a:ea typeface="华文宋体" panose="02010600040101010101" pitchFamily="2" charset="-122"/>
                  </a:rPr>
                  <a:t>假设数据产生速率是恒定的，一元时间序列 </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𝑋</m:t>
                    </m:r>
                    <m:r>
                      <a:rPr lang="en-US" altLang="zh-CN" b="0" i="1" dirty="0" smtClean="0">
                        <a:solidFill>
                          <a:srgbClr val="000000"/>
                        </a:solidFill>
                        <a:effectLst/>
                        <a:latin typeface="Cambria Math" panose="02040503050406030204" pitchFamily="18" charset="0"/>
                        <a:ea typeface="华文宋体" panose="02010600040101010101" pitchFamily="2" charset="-122"/>
                      </a:rPr>
                      <m:t> ={</m:t>
                    </m:r>
                    <m:d>
                      <m:d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dPr>
                      <m:e>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𝑡</m:t>
                            </m:r>
                          </m:e>
                          <m:sub>
                            <m:r>
                              <a:rPr lang="en-US" altLang="zh-CN" b="0" i="1" dirty="0" smtClean="0">
                                <a:solidFill>
                                  <a:srgbClr val="000000"/>
                                </a:solidFill>
                                <a:effectLst/>
                                <a:latin typeface="Cambria Math" panose="02040503050406030204" pitchFamily="18" charset="0"/>
                                <a:ea typeface="华文宋体" panose="02010600040101010101" pitchFamily="2" charset="-122"/>
                              </a:rPr>
                              <m:t>1</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𝑥</m:t>
                            </m:r>
                          </m:e>
                          <m:sub>
                            <m:r>
                              <a:rPr lang="en-US" altLang="zh-CN" b="0" i="1" dirty="0" smtClean="0">
                                <a:solidFill>
                                  <a:srgbClr val="000000"/>
                                </a:solidFill>
                                <a:effectLst/>
                                <a:latin typeface="Cambria Math" panose="02040503050406030204" pitchFamily="18" charset="0"/>
                                <a:ea typeface="华文宋体" panose="02010600040101010101" pitchFamily="2" charset="-122"/>
                              </a:rPr>
                              <m:t>1</m:t>
                            </m:r>
                          </m:sub>
                        </m:sSub>
                      </m:e>
                    </m:d>
                    <m:r>
                      <a:rPr lang="en-US" altLang="zh-CN" b="0" i="1" dirty="0" smtClean="0">
                        <a:solidFill>
                          <a:srgbClr val="000000"/>
                        </a:solidFill>
                        <a:effectLst/>
                        <a:latin typeface="Cambria Math" panose="02040503050406030204" pitchFamily="18" charset="0"/>
                        <a:ea typeface="华文宋体" panose="02010600040101010101" pitchFamily="2" charset="-122"/>
                      </a:rPr>
                      <m:t>,  . . . , </m:t>
                    </m:r>
                    <m:d>
                      <m:d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dPr>
                      <m:e>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𝑡</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𝑙</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𝑥</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𝑙</m:t>
                            </m:r>
                          </m:sub>
                        </m:sSub>
                      </m:e>
                    </m:d>
                    <m:r>
                      <a:rPr lang="en-US" altLang="zh-CN" b="0" i="1" dirty="0" smtClean="0">
                        <a:solidFill>
                          <a:srgbClr val="000000"/>
                        </a:solidFill>
                        <a:effectLst/>
                        <a:latin typeface="Cambria Math" panose="02040503050406030204" pitchFamily="18" charset="0"/>
                        <a:ea typeface="华文宋体" panose="02010600040101010101" pitchFamily="2" charset="-122"/>
                      </a:rPr>
                      <m:t>}</m:t>
                    </m:r>
                    <m:r>
                      <a:rPr lang="en-US" altLang="zh-CN" b="0" i="1" dirty="0">
                        <a:solidFill>
                          <a:srgbClr val="000000"/>
                        </a:solidFill>
                        <a:effectLst/>
                        <a:latin typeface="Cambria Math" panose="02040503050406030204" pitchFamily="18" charset="0"/>
                        <a:ea typeface="华文宋体" panose="02010600040101010101" pitchFamily="2" charset="-122"/>
                      </a:rPr>
                      <m:t> </m:t>
                    </m:r>
                    <m:r>
                      <a:rPr lang="zh-CN" altLang="en-US" i="1" dirty="0">
                        <a:latin typeface="Cambria Math" panose="02040503050406030204" pitchFamily="18" charset="0"/>
                        <a:ea typeface="华文宋体" panose="02010600040101010101" pitchFamily="2" charset="-122"/>
                      </a:rPr>
                      <m:t>可以</m:t>
                    </m:r>
                  </m:oMath>
                </a14:m>
                <a:r>
                  <a:rPr lang="zh-CN" altLang="en-US" b="0" i="0" dirty="0">
                    <a:solidFill>
                      <a:srgbClr val="000000"/>
                    </a:solidFill>
                    <a:effectLst/>
                    <a:latin typeface="华文宋体" panose="02010600040101010101" pitchFamily="2" charset="-122"/>
                    <a:ea typeface="华文宋体" panose="02010600040101010101" pitchFamily="2" charset="-122"/>
                  </a:rPr>
                  <a:t>简写为</a:t>
                </a:r>
                <a14:m>
                  <m:oMath xmlns:m="http://schemas.openxmlformats.org/officeDocument/2006/math">
                    <m:r>
                      <a:rPr lang="en-US" altLang="zh-CN" b="0" i="1" smtClean="0">
                        <a:solidFill>
                          <a:srgbClr val="000000"/>
                        </a:solidFill>
                        <a:effectLst/>
                        <a:latin typeface="Cambria Math" panose="02040503050406030204" pitchFamily="18" charset="0"/>
                        <a:ea typeface="华文宋体" panose="02010600040101010101" pitchFamily="2" charset="-122"/>
                      </a:rPr>
                      <m:t>𝑋</m:t>
                    </m:r>
                    <m:r>
                      <a:rPr lang="en-US" altLang="zh-CN" b="0" i="1" smtClean="0">
                        <a:solidFill>
                          <a:srgbClr val="000000"/>
                        </a:solidFill>
                        <a:effectLst/>
                        <a:latin typeface="Cambria Math" panose="02040503050406030204" pitchFamily="18" charset="0"/>
                        <a:ea typeface="华文宋体" panose="02010600040101010101" pitchFamily="2" charset="-122"/>
                      </a:rPr>
                      <m:t>=[</m:t>
                    </m:r>
                    <m:sSub>
                      <m:sSubPr>
                        <m:ctrlPr>
                          <a:rPr lang="en-US" altLang="zh-CN" b="0" i="1" smtClean="0">
                            <a:solidFill>
                              <a:srgbClr val="000000"/>
                            </a:solidFill>
                            <a:effectLst/>
                            <a:latin typeface="Cambria Math" panose="02040503050406030204" pitchFamily="18" charset="0"/>
                            <a:ea typeface="华文宋体" panose="02010600040101010101" pitchFamily="2" charset="-122"/>
                          </a:rPr>
                        </m:ctrlPr>
                      </m:sSubPr>
                      <m:e>
                        <m:r>
                          <a:rPr lang="en-US" altLang="zh-CN" b="0" i="1" smtClean="0">
                            <a:solidFill>
                              <a:srgbClr val="000000"/>
                            </a:solidFill>
                            <a:effectLst/>
                            <a:latin typeface="Cambria Math" panose="02040503050406030204" pitchFamily="18" charset="0"/>
                            <a:ea typeface="华文宋体" panose="02010600040101010101" pitchFamily="2" charset="-122"/>
                          </a:rPr>
                          <m:t>𝑥</m:t>
                        </m:r>
                      </m:e>
                      <m:sub>
                        <m:r>
                          <a:rPr lang="en-US" altLang="zh-CN" b="0" i="1" smtClean="0">
                            <a:solidFill>
                              <a:srgbClr val="000000"/>
                            </a:solidFill>
                            <a:effectLst/>
                            <a:latin typeface="Cambria Math" panose="02040503050406030204" pitchFamily="18" charset="0"/>
                            <a:ea typeface="华文宋体" panose="02010600040101010101" pitchFamily="2" charset="-122"/>
                          </a:rPr>
                          <m:t>1</m:t>
                        </m:r>
                      </m:sub>
                    </m:sSub>
                    <m:r>
                      <a:rPr lang="en-US" altLang="zh-CN" b="0" i="1" smtClean="0">
                        <a:solidFill>
                          <a:srgbClr val="000000"/>
                        </a:solidFill>
                        <a:effectLst/>
                        <a:latin typeface="Cambria Math" panose="02040503050406030204" pitchFamily="18" charset="0"/>
                        <a:ea typeface="华文宋体" panose="02010600040101010101" pitchFamily="2" charset="-122"/>
                      </a:rPr>
                      <m:t>,</m:t>
                    </m:r>
                    <m:sSub>
                      <m:sSubPr>
                        <m:ctrlPr>
                          <a:rPr lang="en-US" altLang="zh-CN" b="0" i="1" smtClean="0">
                            <a:solidFill>
                              <a:srgbClr val="000000"/>
                            </a:solidFill>
                            <a:effectLst/>
                            <a:latin typeface="Cambria Math" panose="02040503050406030204" pitchFamily="18" charset="0"/>
                            <a:ea typeface="华文宋体" panose="02010600040101010101" pitchFamily="2" charset="-122"/>
                          </a:rPr>
                        </m:ctrlPr>
                      </m:sSubPr>
                      <m:e>
                        <m:r>
                          <a:rPr lang="en-US" altLang="zh-CN" b="0" i="1" smtClean="0">
                            <a:solidFill>
                              <a:srgbClr val="000000"/>
                            </a:solidFill>
                            <a:effectLst/>
                            <a:latin typeface="Cambria Math" panose="02040503050406030204" pitchFamily="18" charset="0"/>
                            <a:ea typeface="华文宋体" panose="02010600040101010101" pitchFamily="2" charset="-122"/>
                          </a:rPr>
                          <m:t>𝑥</m:t>
                        </m:r>
                      </m:e>
                      <m:sub>
                        <m:r>
                          <a:rPr lang="en-US" altLang="zh-CN" b="0" i="1" smtClean="0">
                            <a:solidFill>
                              <a:srgbClr val="000000"/>
                            </a:solidFill>
                            <a:effectLst/>
                            <a:latin typeface="Cambria Math" panose="02040503050406030204" pitchFamily="18" charset="0"/>
                            <a:ea typeface="华文宋体" panose="02010600040101010101" pitchFamily="2" charset="-122"/>
                          </a:rPr>
                          <m:t>2</m:t>
                        </m:r>
                      </m:sub>
                    </m:sSub>
                    <m:r>
                      <a:rPr lang="en-US" altLang="zh-CN" b="0" i="1" smtClean="0">
                        <a:solidFill>
                          <a:srgbClr val="000000"/>
                        </a:solidFill>
                        <a:effectLst/>
                        <a:latin typeface="Cambria Math" panose="02040503050406030204" pitchFamily="18" charset="0"/>
                        <a:ea typeface="华文宋体" panose="02010600040101010101" pitchFamily="2" charset="-122"/>
                      </a:rPr>
                      <m:t>,…,</m:t>
                    </m:r>
                    <m:sSub>
                      <m:sSubPr>
                        <m:ctrlPr>
                          <a:rPr lang="en-US" altLang="zh-CN" b="0" i="1" smtClean="0">
                            <a:solidFill>
                              <a:srgbClr val="000000"/>
                            </a:solidFill>
                            <a:effectLst/>
                            <a:latin typeface="Cambria Math" panose="02040503050406030204" pitchFamily="18" charset="0"/>
                            <a:ea typeface="华文宋体" panose="02010600040101010101" pitchFamily="2" charset="-122"/>
                          </a:rPr>
                        </m:ctrlPr>
                      </m:sSubPr>
                      <m:e>
                        <m:sSub>
                          <m:sSubPr>
                            <m:ctrlPr>
                              <a:rPr lang="en-US" altLang="zh-CN" b="0" i="1" smtClean="0">
                                <a:solidFill>
                                  <a:srgbClr val="000000"/>
                                </a:solidFill>
                                <a:effectLst/>
                                <a:latin typeface="Cambria Math" panose="02040503050406030204" pitchFamily="18" charset="0"/>
                                <a:ea typeface="华文宋体" panose="02010600040101010101" pitchFamily="2" charset="-122"/>
                              </a:rPr>
                            </m:ctrlPr>
                          </m:sSubPr>
                          <m:e>
                            <m:r>
                              <a:rPr lang="en-US" altLang="zh-CN" b="0" i="1" smtClean="0">
                                <a:solidFill>
                                  <a:srgbClr val="000000"/>
                                </a:solidFill>
                                <a:effectLst/>
                                <a:latin typeface="Cambria Math" panose="02040503050406030204" pitchFamily="18" charset="0"/>
                                <a:ea typeface="华文宋体" panose="02010600040101010101" pitchFamily="2" charset="-122"/>
                              </a:rPr>
                              <m:t>𝑥</m:t>
                            </m:r>
                          </m:e>
                          <m:sub>
                            <m:r>
                              <a:rPr lang="en-US" altLang="zh-CN" b="0" i="1" smtClean="0">
                                <a:solidFill>
                                  <a:srgbClr val="000000"/>
                                </a:solidFill>
                                <a:effectLst/>
                                <a:latin typeface="Cambria Math" panose="02040503050406030204" pitchFamily="18" charset="0"/>
                                <a:ea typeface="华文宋体" panose="02010600040101010101" pitchFamily="2" charset="-122"/>
                              </a:rPr>
                              <m:t>𝑙</m:t>
                            </m:r>
                            <m:r>
                              <a:rPr lang="en-US" altLang="zh-CN" b="0" i="1" smtClean="0">
                                <a:solidFill>
                                  <a:srgbClr val="000000"/>
                                </a:solidFill>
                                <a:effectLst/>
                                <a:latin typeface="Cambria Math" panose="02040503050406030204" pitchFamily="18" charset="0"/>
                                <a:ea typeface="华文宋体" panose="02010600040101010101" pitchFamily="2" charset="-122"/>
                              </a:rPr>
                              <m:t>−1</m:t>
                            </m:r>
                          </m:sub>
                        </m:sSub>
                        <m:r>
                          <a:rPr lang="en-US" altLang="zh-CN" b="0" i="1" smtClean="0">
                            <a:solidFill>
                              <a:srgbClr val="000000"/>
                            </a:solidFill>
                            <a:effectLst/>
                            <a:latin typeface="Cambria Math" panose="02040503050406030204" pitchFamily="18" charset="0"/>
                            <a:ea typeface="华文宋体" panose="02010600040101010101" pitchFamily="2" charset="-122"/>
                          </a:rPr>
                          <m:t>,</m:t>
                        </m:r>
                        <m:r>
                          <a:rPr lang="en-US" altLang="zh-CN" b="0" i="1" smtClean="0">
                            <a:solidFill>
                              <a:srgbClr val="000000"/>
                            </a:solidFill>
                            <a:effectLst/>
                            <a:latin typeface="Cambria Math" panose="02040503050406030204" pitchFamily="18" charset="0"/>
                            <a:ea typeface="华文宋体" panose="02010600040101010101" pitchFamily="2" charset="-122"/>
                          </a:rPr>
                          <m:t>𝑥</m:t>
                        </m:r>
                      </m:e>
                      <m:sub>
                        <m:r>
                          <a:rPr lang="en-US" altLang="zh-CN" b="0" i="1" smtClean="0">
                            <a:solidFill>
                              <a:srgbClr val="000000"/>
                            </a:solidFill>
                            <a:effectLst/>
                            <a:latin typeface="Cambria Math" panose="02040503050406030204" pitchFamily="18" charset="0"/>
                            <a:ea typeface="华文宋体" panose="02010600040101010101" pitchFamily="2" charset="-122"/>
                          </a:rPr>
                          <m:t>𝑙</m:t>
                        </m:r>
                      </m:sub>
                    </m:sSub>
                    <m:r>
                      <a:rPr lang="en-US" altLang="zh-CN" b="0" i="1" smtClean="0">
                        <a:solidFill>
                          <a:srgbClr val="000000"/>
                        </a:solidFill>
                        <a:effectLst/>
                        <a:latin typeface="Cambria Math" panose="02040503050406030204" pitchFamily="18" charset="0"/>
                        <a:ea typeface="华文宋体" panose="02010600040101010101" pitchFamily="2" charset="-122"/>
                      </a:rPr>
                      <m:t>]</m:t>
                    </m:r>
                    <m:r>
                      <a:rPr lang="zh-CN" altLang="en-US" i="1">
                        <a:latin typeface="Cambria Math" panose="02040503050406030204" pitchFamily="18" charset="0"/>
                        <a:ea typeface="华文宋体" panose="02010600040101010101" pitchFamily="2" charset="-122"/>
                      </a:rPr>
                      <m:t>；</m:t>
                    </m:r>
                    <m:r>
                      <a:rPr lang="en-US" altLang="zh-CN" b="0" i="1" dirty="0">
                        <a:solidFill>
                          <a:srgbClr val="000000"/>
                        </a:solidFill>
                        <a:effectLst/>
                        <a:latin typeface="Cambria Math" panose="02040503050406030204" pitchFamily="18" charset="0"/>
                        <a:ea typeface="华文宋体" panose="02010600040101010101" pitchFamily="2" charset="-122"/>
                      </a:rPr>
                      <m:t>𝑀</m:t>
                    </m:r>
                    <m:r>
                      <a:rPr lang="en-US" altLang="zh-CN" b="0" i="1" dirty="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元时间序列 </a:t>
                </a:r>
                <a14:m>
                  <m:oMath xmlns:m="http://schemas.openxmlformats.org/officeDocument/2006/math">
                    <m:r>
                      <a:rPr lang="en-US" altLang="zh-CN" i="1">
                        <a:latin typeface="Cambria Math" panose="02040503050406030204" pitchFamily="18" charset="0"/>
                        <a:ea typeface="华文宋体" panose="02010600040101010101" pitchFamily="2" charset="-122"/>
                      </a:rPr>
                      <m:t>𝑀𝑇𝑆</m:t>
                    </m:r>
                    <m:r>
                      <a:rPr lang="en-US" altLang="zh-CN" i="1">
                        <a:latin typeface="Cambria Math" panose="02040503050406030204" pitchFamily="18" charset="0"/>
                        <a:ea typeface="华文宋体" panose="02010600040101010101" pitchFamily="2" charset="-122"/>
                      </a:rPr>
                      <m:t>=[</m:t>
                    </m:r>
                    <m:sSup>
                      <m:sSupPr>
                        <m:ctrlPr>
                          <a:rPr lang="en-US" altLang="zh-CN" i="1">
                            <a:latin typeface="Cambria Math" panose="02040503050406030204" pitchFamily="18" charset="0"/>
                            <a:ea typeface="华文宋体" panose="02010600040101010101" pitchFamily="2" charset="-122"/>
                          </a:rPr>
                        </m:ctrlPr>
                      </m:sSupPr>
                      <m:e>
                        <m:r>
                          <a:rPr lang="en-US" altLang="zh-CN" i="1">
                            <a:latin typeface="Cambria Math" panose="02040503050406030204" pitchFamily="18" charset="0"/>
                            <a:ea typeface="华文宋体" panose="02010600040101010101" pitchFamily="2" charset="-122"/>
                          </a:rPr>
                          <m:t>𝑋</m:t>
                        </m:r>
                      </m:e>
                      <m:sup>
                        <m:r>
                          <a:rPr lang="en-US" altLang="zh-CN" i="1">
                            <a:latin typeface="Cambria Math" panose="02040503050406030204" pitchFamily="18" charset="0"/>
                            <a:ea typeface="华文宋体" panose="02010600040101010101" pitchFamily="2" charset="-122"/>
                          </a:rPr>
                          <m:t>1</m:t>
                        </m:r>
                      </m:sup>
                    </m:sSup>
                    <m:r>
                      <a:rPr lang="en-US" altLang="zh-CN" i="1">
                        <a:latin typeface="Cambria Math" panose="02040503050406030204" pitchFamily="18" charset="0"/>
                        <a:ea typeface="华文宋体" panose="02010600040101010101" pitchFamily="2" charset="-122"/>
                      </a:rPr>
                      <m:t>,…,</m:t>
                    </m:r>
                    <m:sSup>
                      <m:sSupPr>
                        <m:ctrlPr>
                          <a:rPr lang="en-US" altLang="zh-CN" i="1">
                            <a:latin typeface="Cambria Math" panose="02040503050406030204" pitchFamily="18" charset="0"/>
                            <a:ea typeface="华文宋体" panose="02010600040101010101" pitchFamily="2" charset="-122"/>
                          </a:rPr>
                        </m:ctrlPr>
                      </m:sSupPr>
                      <m:e>
                        <m:r>
                          <a:rPr lang="en-US" altLang="zh-CN" i="1">
                            <a:latin typeface="Cambria Math" panose="02040503050406030204" pitchFamily="18" charset="0"/>
                            <a:ea typeface="华文宋体" panose="02010600040101010101" pitchFamily="2" charset="-122"/>
                          </a:rPr>
                          <m:t>𝑋</m:t>
                        </m:r>
                      </m:e>
                      <m:sup>
                        <m:r>
                          <a:rPr lang="en-US" altLang="zh-CN" i="1">
                            <a:latin typeface="Cambria Math" panose="02040503050406030204" pitchFamily="18" charset="0"/>
                            <a:ea typeface="华文宋体" panose="02010600040101010101" pitchFamily="2" charset="-122"/>
                          </a:rPr>
                          <m:t>𝑀</m:t>
                        </m:r>
                      </m:sup>
                    </m:sSup>
                    <m:r>
                      <a:rPr lang="en-US" altLang="zh-CN" i="1">
                        <a:latin typeface="Cambria Math" panose="02040503050406030204" pitchFamily="18" charset="0"/>
                        <a:ea typeface="华文宋体" panose="02010600040101010101" pitchFamily="2" charset="-122"/>
                      </a:rPr>
                      <m:t>]</m:t>
                    </m:r>
                  </m:oMath>
                </a14:m>
                <a:r>
                  <a:rPr lang="zh-CN" altLang="en-US" dirty="0">
                    <a:latin typeface="华文宋体" panose="02010600040101010101" pitchFamily="2" charset="-122"/>
                    <a:ea typeface="华文宋体" panose="02010600040101010101" pitchFamily="2" charset="-122"/>
                  </a:rPr>
                  <a:t>是</a:t>
                </a:r>
                <a:r>
                  <a:rPr lang="zh-CN" altLang="en-US" b="0" i="0" dirty="0">
                    <a:solidFill>
                      <a:srgbClr val="000000"/>
                    </a:solidFill>
                    <a:effectLst/>
                    <a:latin typeface="华文宋体" panose="02010600040101010101" pitchFamily="2" charset="-122"/>
                    <a:ea typeface="华文宋体" panose="02010600040101010101" pitchFamily="2" charset="-122"/>
                  </a:rPr>
                  <a:t>由 </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𝑀</m:t>
                    </m:r>
                    <m:r>
                      <a:rPr lang="en-US" altLang="zh-CN" b="0" i="1" dirty="0" smtClean="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个不同</a:t>
                </a:r>
                <a:r>
                  <a:rPr lang="zh-CN" altLang="en-US" dirty="0">
                    <a:latin typeface="华文宋体" panose="02010600040101010101" pitchFamily="2" charset="-122"/>
                    <a:ea typeface="华文宋体" panose="02010600040101010101" pitchFamily="2" charset="-122"/>
                  </a:rPr>
                  <a:t>的一元时间序列组成</a:t>
                </a:r>
                <a:r>
                  <a:rPr lang="zh-CN" altLang="en-US" b="0" i="0" dirty="0">
                    <a:solidFill>
                      <a:srgbClr val="000000"/>
                    </a:solidFill>
                    <a:effectLst/>
                    <a:latin typeface="华文宋体" panose="02010600040101010101" pitchFamily="2" charset="-122"/>
                    <a:ea typeface="华文宋体" panose="02010600040101010101" pitchFamily="2" charset="-122"/>
                  </a:rPr>
                  <a:t>，</a:t>
                </a:r>
                <a14:m>
                  <m:oMath xmlns:m="http://schemas.openxmlformats.org/officeDocument/2006/math">
                    <m:sSup>
                      <m:sSup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pPr>
                      <m:e>
                        <m:r>
                          <a:rPr lang="en-US" altLang="zh-CN" b="0" i="1" dirty="0" smtClean="0">
                            <a:solidFill>
                              <a:srgbClr val="000000"/>
                            </a:solidFill>
                            <a:effectLst/>
                            <a:latin typeface="Cambria Math" panose="02040503050406030204" pitchFamily="18" charset="0"/>
                            <a:ea typeface="华文宋体" panose="02010600040101010101" pitchFamily="2" charset="-122"/>
                          </a:rPr>
                          <m:t>𝑋</m:t>
                        </m:r>
                      </m:e>
                      <m:sup>
                        <m:r>
                          <a:rPr lang="en-US" altLang="zh-CN" b="0" i="1" dirty="0" smtClean="0">
                            <a:solidFill>
                              <a:srgbClr val="000000"/>
                            </a:solidFill>
                            <a:effectLst/>
                            <a:latin typeface="Cambria Math" panose="02040503050406030204" pitchFamily="18" charset="0"/>
                            <a:ea typeface="华文宋体" panose="02010600040101010101" pitchFamily="2" charset="-122"/>
                          </a:rPr>
                          <m:t>𝑖</m:t>
                        </m:r>
                      </m:sup>
                    </m:sSup>
                    <m:r>
                      <a:rPr lang="en-US" altLang="zh-CN" b="0" i="1" dirty="0" smtClean="0">
                        <a:solidFill>
                          <a:srgbClr val="000000"/>
                        </a:solidFill>
                        <a:effectLst/>
                        <a:latin typeface="Cambria Math" panose="02040503050406030204" pitchFamily="18" charset="0"/>
                        <a:ea typeface="华文宋体" panose="02010600040101010101" pitchFamily="2" charset="-122"/>
                      </a:rPr>
                      <m:t> ∈ </m:t>
                    </m:r>
                    <m:sSup>
                      <m:sSupPr>
                        <m:ctrlPr>
                          <a:rPr lang="en-US" altLang="zh-CN" b="0" i="1" dirty="0" smtClean="0">
                            <a:solidFill>
                              <a:srgbClr val="000000"/>
                            </a:solidFill>
                            <a:effectLst/>
                            <a:latin typeface="Cambria Math" panose="02040503050406030204" pitchFamily="18" charset="0"/>
                            <a:ea typeface="Cambria Math" panose="02040503050406030204" pitchFamily="18" charset="0"/>
                          </a:rPr>
                        </m:ctrlPr>
                      </m:sSupPr>
                      <m:e>
                        <m:r>
                          <a:rPr lang="en-US" altLang="zh-CN" b="0" i="1" dirty="0" smtClean="0">
                            <a:solidFill>
                              <a:srgbClr val="000000"/>
                            </a:solidFill>
                            <a:effectLst/>
                            <a:latin typeface="Cambria Math" panose="02040503050406030204" pitchFamily="18" charset="0"/>
                            <a:ea typeface="Cambria Math" panose="02040503050406030204" pitchFamily="18" charset="0"/>
                          </a:rPr>
                          <m:t>ℝ</m:t>
                        </m:r>
                      </m:e>
                      <m:sup>
                        <m:r>
                          <a:rPr lang="en-US" altLang="zh-CN" b="0" i="1" dirty="0" smtClean="0">
                            <a:solidFill>
                              <a:srgbClr val="000000"/>
                            </a:solidFill>
                            <a:effectLst/>
                            <a:latin typeface="Cambria Math" panose="02040503050406030204" pitchFamily="18" charset="0"/>
                            <a:ea typeface="Cambria Math" panose="02040503050406030204" pitchFamily="18" charset="0"/>
                          </a:rPr>
                          <m:t>𝑙</m:t>
                        </m:r>
                      </m:sup>
                    </m:sSup>
                    <m:r>
                      <a:rPr lang="zh-CN" altLang="en-US" i="1">
                        <a:latin typeface="Cambria Math" panose="02040503050406030204" pitchFamily="18" charset="0"/>
                        <a:ea typeface="华文宋体" panose="02010600040101010101" pitchFamily="2" charset="-122"/>
                      </a:rPr>
                      <m:t>。</m:t>
                    </m:r>
                  </m:oMath>
                </a14:m>
                <a:endParaRPr lang="en-US" altLang="zh-CN" b="0" i="0" dirty="0">
                  <a:solidFill>
                    <a:srgbClr val="000000"/>
                  </a:solidFill>
                  <a:effectLst/>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Ø"/>
                </a:pPr>
                <a:r>
                  <a:rPr lang="zh-CN" altLang="en-US" b="0" i="0" dirty="0">
                    <a:solidFill>
                      <a:srgbClr val="000000"/>
                    </a:solidFill>
                    <a:effectLst/>
                    <a:latin typeface="华文宋体" panose="02010600040101010101" pitchFamily="2" charset="-122"/>
                    <a:ea typeface="华文宋体" panose="02010600040101010101" pitchFamily="2" charset="-122"/>
                  </a:rPr>
                  <a:t>数据集 </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𝐷</m:t>
                    </m:r>
                    <m:r>
                      <a:rPr lang="en-US" altLang="zh-CN" b="0" i="1" dirty="0" smtClean="0">
                        <a:solidFill>
                          <a:srgbClr val="000000"/>
                        </a:solidFill>
                        <a:effectLst/>
                        <a:latin typeface="Cambria Math" panose="02040503050406030204" pitchFamily="18" charset="0"/>
                        <a:ea typeface="华文宋体" panose="02010600040101010101" pitchFamily="2" charset="-122"/>
                      </a:rPr>
                      <m:t> =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𝑋</m:t>
                        </m:r>
                      </m:e>
                      <m:sub>
                        <m:r>
                          <a:rPr lang="en-US" altLang="zh-CN" b="0" i="1" dirty="0" smtClean="0">
                            <a:solidFill>
                              <a:srgbClr val="000000"/>
                            </a:solidFill>
                            <a:effectLst/>
                            <a:latin typeface="Cambria Math" panose="02040503050406030204" pitchFamily="18" charset="0"/>
                            <a:ea typeface="华文宋体" panose="02010600040101010101" pitchFamily="2" charset="-122"/>
                          </a:rPr>
                          <m:t>1</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𝑌</m:t>
                        </m:r>
                      </m:e>
                      <m:sub>
                        <m:r>
                          <a:rPr lang="en-US" altLang="zh-CN" b="0" i="1" dirty="0" smtClean="0">
                            <a:solidFill>
                              <a:srgbClr val="000000"/>
                            </a:solidFill>
                            <a:effectLst/>
                            <a:latin typeface="Cambria Math" panose="02040503050406030204" pitchFamily="18" charset="0"/>
                            <a:ea typeface="华文宋体" panose="02010600040101010101" pitchFamily="2" charset="-122"/>
                          </a:rPr>
                          <m:t>1</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𝑋</m:t>
                        </m:r>
                      </m:e>
                      <m:sub>
                        <m:r>
                          <a:rPr lang="en-US" altLang="zh-CN" b="0" i="1" dirty="0" smtClean="0">
                            <a:solidFill>
                              <a:srgbClr val="000000"/>
                            </a:solidFill>
                            <a:effectLst/>
                            <a:latin typeface="Cambria Math" panose="02040503050406030204" pitchFamily="18" charset="0"/>
                            <a:ea typeface="华文宋体" panose="02010600040101010101" pitchFamily="2" charset="-122"/>
                          </a:rPr>
                          <m:t>2</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𝑌</m:t>
                        </m:r>
                      </m:e>
                      <m:sub>
                        <m:r>
                          <a:rPr lang="en-US" altLang="zh-CN" b="0" i="1" dirty="0" smtClean="0">
                            <a:solidFill>
                              <a:srgbClr val="000000"/>
                            </a:solidFill>
                            <a:effectLst/>
                            <a:latin typeface="Cambria Math" panose="02040503050406030204" pitchFamily="18" charset="0"/>
                            <a:ea typeface="华文宋体" panose="02010600040101010101" pitchFamily="2" charset="-122"/>
                          </a:rPr>
                          <m:t>2</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 . . ,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𝑋</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𝑁</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 </m:t>
                    </m:r>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𝑌</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𝑁</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 </m:t>
                    </m:r>
                  </m:oMath>
                </a14:m>
                <a:r>
                  <a:rPr lang="zh-CN" altLang="en-US" b="0" i="0" dirty="0">
                    <a:solidFill>
                      <a:srgbClr val="000000"/>
                    </a:solidFill>
                    <a:effectLst/>
                    <a:latin typeface="华文宋体" panose="02010600040101010101" pitchFamily="2" charset="-122"/>
                    <a:ea typeface="华文宋体" panose="02010600040101010101" pitchFamily="2" charset="-122"/>
                  </a:rPr>
                  <a:t>是 </a:t>
                </a:r>
                <a14:m>
                  <m:oMath xmlns:m="http://schemas.openxmlformats.org/officeDocument/2006/math">
                    <m:r>
                      <a:rPr lang="en-US" altLang="zh-CN" dirty="0">
                        <a:latin typeface="Cambria Math" panose="02040503050406030204" pitchFamily="18" charset="0"/>
                        <a:ea typeface="华文宋体" panose="02010600040101010101" pitchFamily="2" charset="-122"/>
                      </a:rPr>
                      <m:t>(</m:t>
                    </m:r>
                    <m:sSub>
                      <m:sSubPr>
                        <m:ctrlPr>
                          <a:rPr lang="en-US" altLang="zh-CN" b="0" i="1" dirty="0" smtClean="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𝑋</m:t>
                        </m:r>
                      </m:e>
                      <m:sub>
                        <m:r>
                          <a:rPr lang="en-US" altLang="zh-CN" dirty="0">
                            <a:latin typeface="Cambria Math" panose="02040503050406030204" pitchFamily="18" charset="0"/>
                            <a:ea typeface="华文宋体" panose="02010600040101010101" pitchFamily="2" charset="-122"/>
                          </a:rPr>
                          <m:t>𝑖</m:t>
                        </m:r>
                      </m:sub>
                    </m:sSub>
                    <m:r>
                      <a:rPr lang="en-US" altLang="zh-CN" dirty="0">
                        <a:latin typeface="Cambria Math" panose="02040503050406030204" pitchFamily="18" charset="0"/>
                        <a:ea typeface="华文宋体" panose="02010600040101010101" pitchFamily="2" charset="-122"/>
                      </a:rPr>
                      <m:t>, </m:t>
                    </m:r>
                    <m:sSub>
                      <m:sSubPr>
                        <m:ctrlPr>
                          <a:rPr lang="en-US" altLang="zh-CN" b="0" i="1" dirty="0" smtClean="0">
                            <a:latin typeface="Cambria Math" panose="02040503050406030204" pitchFamily="18" charset="0"/>
                            <a:ea typeface="华文宋体" panose="02010600040101010101" pitchFamily="2" charset="-122"/>
                          </a:rPr>
                        </m:ctrlPr>
                      </m:sSubPr>
                      <m:e>
                        <m:r>
                          <a:rPr lang="en-US" altLang="zh-CN" dirty="0">
                            <a:latin typeface="Cambria Math" panose="02040503050406030204" pitchFamily="18" charset="0"/>
                            <a:ea typeface="华文宋体" panose="02010600040101010101" pitchFamily="2" charset="-122"/>
                          </a:rPr>
                          <m:t>𝑌</m:t>
                        </m:r>
                      </m:e>
                      <m:sub>
                        <m:r>
                          <a:rPr lang="en-US" altLang="zh-CN" dirty="0">
                            <a:latin typeface="Cambria Math" panose="02040503050406030204" pitchFamily="18" charset="0"/>
                            <a:ea typeface="华文宋体" panose="02010600040101010101" pitchFamily="2" charset="-122"/>
                          </a:rPr>
                          <m:t>𝑖</m:t>
                        </m:r>
                      </m:sub>
                    </m:sSub>
                    <m:r>
                      <a:rPr lang="en-US" altLang="zh-CN" dirty="0">
                        <a:latin typeface="Cambria Math" panose="02040503050406030204" pitchFamily="18" charset="0"/>
                        <a:ea typeface="华文宋体" panose="02010600040101010101" pitchFamily="2" charset="-122"/>
                      </a:rPr>
                      <m:t>)</m:t>
                    </m:r>
                  </m:oMath>
                </a14:m>
                <a:r>
                  <a:rPr lang="zh-CN" altLang="en-US" b="0" i="0" dirty="0">
                    <a:solidFill>
                      <a:srgbClr val="000000"/>
                    </a:solidFill>
                    <a:effectLst/>
                    <a:latin typeface="华文宋体" panose="02010600040101010101" pitchFamily="2" charset="-122"/>
                    <a:ea typeface="华文宋体" panose="02010600040101010101" pitchFamily="2" charset="-122"/>
                  </a:rPr>
                  <a:t>集合，其中 </a:t>
                </a:r>
                <a14:m>
                  <m:oMath xmlns:m="http://schemas.openxmlformats.org/officeDocument/2006/math">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𝑋</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𝑖</m:t>
                        </m:r>
                      </m:sub>
                    </m:sSub>
                  </m:oMath>
                </a14:m>
                <a:r>
                  <a:rPr lang="en-US" altLang="zh-CN" b="0" i="0" dirty="0">
                    <a:solidFill>
                      <a:srgbClr val="000000"/>
                    </a:solidFill>
                    <a:effectLst/>
                    <a:latin typeface="华文宋体" panose="02010600040101010101" pitchFamily="2" charset="-122"/>
                    <a:ea typeface="华文宋体" panose="02010600040101010101" pitchFamily="2" charset="-122"/>
                  </a:rPr>
                  <a:t> </a:t>
                </a:r>
                <a:r>
                  <a:rPr lang="zh-CN" altLang="en-US" b="0" i="0" dirty="0">
                    <a:solidFill>
                      <a:srgbClr val="000000"/>
                    </a:solidFill>
                    <a:effectLst/>
                    <a:latin typeface="华文宋体" panose="02010600040101010101" pitchFamily="2" charset="-122"/>
                    <a:ea typeface="华文宋体" panose="02010600040101010101" pitchFamily="2" charset="-122"/>
                  </a:rPr>
                  <a:t>可以是单变量或多变量时间序列，其中 </a:t>
                </a:r>
                <a14:m>
                  <m:oMath xmlns:m="http://schemas.openxmlformats.org/officeDocument/2006/math">
                    <m:sSub>
                      <m:sSubPr>
                        <m:ctrlPr>
                          <a:rPr lang="en-US" altLang="zh-CN" b="0" i="1" dirty="0" smtClean="0">
                            <a:solidFill>
                              <a:srgbClr val="000000"/>
                            </a:solidFill>
                            <a:effectLst/>
                            <a:latin typeface="Cambria Math" panose="02040503050406030204" pitchFamily="18" charset="0"/>
                            <a:ea typeface="华文宋体" panose="02010600040101010101" pitchFamily="2" charset="-122"/>
                          </a:rPr>
                        </m:ctrlPr>
                      </m:sSubPr>
                      <m:e>
                        <m:r>
                          <a:rPr lang="en-US" altLang="zh-CN" b="0" i="1" dirty="0" smtClean="0">
                            <a:solidFill>
                              <a:srgbClr val="000000"/>
                            </a:solidFill>
                            <a:effectLst/>
                            <a:latin typeface="Cambria Math" panose="02040503050406030204" pitchFamily="18" charset="0"/>
                            <a:ea typeface="华文宋体" panose="02010600040101010101" pitchFamily="2" charset="-122"/>
                          </a:rPr>
                          <m:t>𝑌</m:t>
                        </m:r>
                      </m:e>
                      <m:sub>
                        <m:r>
                          <a:rPr lang="en-US" altLang="zh-CN" b="0" i="1" dirty="0" smtClean="0">
                            <a:solidFill>
                              <a:srgbClr val="000000"/>
                            </a:solidFill>
                            <a:effectLst/>
                            <a:latin typeface="Cambria Math" panose="02040503050406030204" pitchFamily="18" charset="0"/>
                            <a:ea typeface="华文宋体" panose="02010600040101010101" pitchFamily="2" charset="-122"/>
                          </a:rPr>
                          <m:t>𝑖</m:t>
                        </m:r>
                      </m:sub>
                    </m:sSub>
                    <m:r>
                      <a:rPr lang="en-US" altLang="zh-CN" b="0" i="1" dirty="0" smtClean="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作为其对应的 </a:t>
                </a:r>
                <a:r>
                  <a:rPr lang="en-US" altLang="zh-CN" b="0" i="0" dirty="0">
                    <a:solidFill>
                      <a:srgbClr val="000000"/>
                    </a:solidFill>
                    <a:effectLst/>
                    <a:latin typeface="Times New Roman" panose="02020603050405020304" pitchFamily="18" charset="0"/>
                    <a:ea typeface="华文宋体" panose="02010600040101010101" pitchFamily="2" charset="-122"/>
                    <a:cs typeface="Times New Roman" panose="02020603050405020304" pitchFamily="18" charset="0"/>
                  </a:rPr>
                  <a:t>one-hot </a:t>
                </a:r>
                <a:r>
                  <a:rPr lang="zh-CN" altLang="en-US" b="0" i="0" dirty="0">
                    <a:solidFill>
                      <a:srgbClr val="000000"/>
                    </a:solidFill>
                    <a:effectLst/>
                    <a:latin typeface="华文宋体" panose="02010600040101010101" pitchFamily="2" charset="-122"/>
                    <a:ea typeface="华文宋体" panose="02010600040101010101" pitchFamily="2" charset="-122"/>
                  </a:rPr>
                  <a:t>标签向量。对于包含 </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𝐾</m:t>
                    </m:r>
                  </m:oMath>
                </a14:m>
                <a:r>
                  <a:rPr lang="en-US" altLang="zh-CN" b="0" i="0" dirty="0">
                    <a:solidFill>
                      <a:srgbClr val="000000"/>
                    </a:solidFill>
                    <a:effectLst/>
                    <a:latin typeface="华文宋体" panose="02010600040101010101" pitchFamily="2" charset="-122"/>
                    <a:ea typeface="华文宋体" panose="02010600040101010101" pitchFamily="2" charset="-122"/>
                  </a:rPr>
                  <a:t> </a:t>
                </a:r>
                <a:r>
                  <a:rPr lang="zh-CN" altLang="en-US" b="0" i="0" dirty="0">
                    <a:solidFill>
                      <a:srgbClr val="000000"/>
                    </a:solidFill>
                    <a:effectLst/>
                    <a:latin typeface="华文宋体" panose="02010600040101010101" pitchFamily="2" charset="-122"/>
                    <a:ea typeface="华文宋体" panose="02010600040101010101" pitchFamily="2" charset="-122"/>
                  </a:rPr>
                  <a:t>个类别的数据集，</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one-hot </a:t>
                </a:r>
                <a:r>
                  <a:rPr lang="zh-CN" altLang="en-US" b="0" i="0" dirty="0">
                    <a:solidFill>
                      <a:srgbClr val="000000"/>
                    </a:solidFill>
                    <a:effectLst/>
                    <a:latin typeface="华文宋体" panose="02010600040101010101" pitchFamily="2" charset="-122"/>
                    <a:ea typeface="华文宋体" panose="02010600040101010101" pitchFamily="2" charset="-122"/>
                  </a:rPr>
                  <a:t>标签向量 </a:t>
                </a:r>
                <a14:m>
                  <m:oMath xmlns:m="http://schemas.openxmlformats.org/officeDocument/2006/math">
                    <m:sSub>
                      <m:sSubPr>
                        <m:ctrlPr>
                          <a:rPr lang="en-US" altLang="zh-CN" i="1" dirty="0">
                            <a:latin typeface="Cambria Math" panose="02040503050406030204" pitchFamily="18" charset="0"/>
                            <a:ea typeface="华文宋体" panose="02010600040101010101" pitchFamily="2" charset="-122"/>
                          </a:rPr>
                        </m:ctrlPr>
                      </m:sSubPr>
                      <m:e>
                        <m:r>
                          <a:rPr lang="en-US" altLang="zh-CN" i="1" dirty="0">
                            <a:latin typeface="Cambria Math" panose="02040503050406030204" pitchFamily="18" charset="0"/>
                            <a:ea typeface="华文宋体" panose="02010600040101010101" pitchFamily="2" charset="-122"/>
                          </a:rPr>
                          <m:t>𝑌</m:t>
                        </m:r>
                      </m:e>
                      <m:sub>
                        <m:r>
                          <a:rPr lang="en-US" altLang="zh-CN" i="1" dirty="0">
                            <a:latin typeface="Cambria Math" panose="02040503050406030204" pitchFamily="18" charset="0"/>
                            <a:ea typeface="华文宋体" panose="02010600040101010101" pitchFamily="2" charset="-122"/>
                          </a:rPr>
                          <m:t>𝑖</m:t>
                        </m:r>
                      </m:sub>
                    </m:sSub>
                  </m:oMath>
                </a14:m>
                <a:r>
                  <a:rPr lang="en-US" altLang="zh-CN" b="0" i="0" dirty="0">
                    <a:solidFill>
                      <a:srgbClr val="000000"/>
                    </a:solidFill>
                    <a:effectLst/>
                    <a:latin typeface="华文宋体" panose="02010600040101010101" pitchFamily="2" charset="-122"/>
                    <a:ea typeface="华文宋体" panose="02010600040101010101" pitchFamily="2" charset="-122"/>
                  </a:rPr>
                  <a:t> </a:t>
                </a:r>
                <a:r>
                  <a:rPr lang="zh-CN" altLang="en-US" b="0" i="0" dirty="0">
                    <a:solidFill>
                      <a:srgbClr val="000000"/>
                    </a:solidFill>
                    <a:effectLst/>
                    <a:latin typeface="华文宋体" panose="02010600040101010101" pitchFamily="2" charset="-122"/>
                    <a:ea typeface="华文宋体" panose="02010600040101010101" pitchFamily="2" charset="-122"/>
                  </a:rPr>
                  <a:t>是长度为</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 </a:t>
                </a:r>
                <a14:m>
                  <m:oMath xmlns:m="http://schemas.openxmlformats.org/officeDocument/2006/math">
                    <m:r>
                      <a:rPr lang="en-US" altLang="zh-CN" i="1" dirty="0" smtClean="0">
                        <a:latin typeface="Cambria Math" panose="02040503050406030204" pitchFamily="18" charset="0"/>
                        <a:ea typeface="华文宋体" panose="02010600040101010101" pitchFamily="2" charset="-122"/>
                        <a:cs typeface="Times New Roman" panose="02020603050405020304" pitchFamily="18" charset="0"/>
                      </a:rPr>
                      <m:t>𝐾</m:t>
                    </m:r>
                  </m:oMath>
                </a14:m>
                <a:r>
                  <a:rPr lang="en-US" altLang="zh-CN" dirty="0">
                    <a:latin typeface="Times New Roman" panose="02020603050405020304" pitchFamily="18" charset="0"/>
                    <a:ea typeface="华文宋体" panose="02010600040101010101" pitchFamily="2" charset="-122"/>
                    <a:cs typeface="Times New Roman" panose="02020603050405020304" pitchFamily="18" charset="0"/>
                  </a:rPr>
                  <a:t> </a:t>
                </a:r>
                <a:r>
                  <a:rPr lang="zh-CN" altLang="en-US" b="0" i="0" dirty="0">
                    <a:solidFill>
                      <a:srgbClr val="000000"/>
                    </a:solidFill>
                    <a:effectLst/>
                    <a:latin typeface="华文宋体" panose="02010600040101010101" pitchFamily="2" charset="-122"/>
                    <a:ea typeface="华文宋体" panose="02010600040101010101" pitchFamily="2" charset="-122"/>
                  </a:rPr>
                  <a:t>的向量，其中每个元素 </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𝑗</m:t>
                    </m:r>
                    <m:r>
                      <a:rPr lang="en-US" altLang="zh-CN" b="0" i="1" dirty="0" smtClean="0">
                        <a:solidFill>
                          <a:srgbClr val="000000"/>
                        </a:solidFill>
                        <a:effectLst/>
                        <a:latin typeface="Cambria Math" panose="02040503050406030204" pitchFamily="18" charset="0"/>
                        <a:ea typeface="华文宋体" panose="02010600040101010101" pitchFamily="2" charset="-122"/>
                      </a:rPr>
                      <m:t> ∈ [1, </m:t>
                    </m:r>
                    <m:r>
                      <a:rPr lang="en-US" altLang="zh-CN" b="0" i="1" dirty="0" smtClean="0">
                        <a:solidFill>
                          <a:srgbClr val="000000"/>
                        </a:solidFill>
                        <a:effectLst/>
                        <a:latin typeface="Cambria Math" panose="02040503050406030204" pitchFamily="18" charset="0"/>
                        <a:ea typeface="华文宋体" panose="02010600040101010101" pitchFamily="2" charset="-122"/>
                      </a:rPr>
                      <m:t>𝐾</m:t>
                    </m:r>
                    <m:r>
                      <a:rPr lang="en-US" altLang="zh-CN" b="0" i="1" dirty="0" smtClean="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如果</a:t>
                </a:r>
                <a14:m>
                  <m:oMath xmlns:m="http://schemas.openxmlformats.org/officeDocument/2006/math">
                    <m:sSub>
                      <m:sSubPr>
                        <m:ctrlPr>
                          <a:rPr lang="en-US" altLang="zh-CN" i="1" dirty="0">
                            <a:latin typeface="Cambria Math" panose="02040503050406030204" pitchFamily="18" charset="0"/>
                            <a:ea typeface="华文宋体" panose="02010600040101010101" pitchFamily="2" charset="-122"/>
                          </a:rPr>
                        </m:ctrlPr>
                      </m:sSubPr>
                      <m:e>
                        <m:r>
                          <a:rPr lang="en-US" altLang="zh-CN" i="1" dirty="0">
                            <a:latin typeface="Cambria Math" panose="02040503050406030204" pitchFamily="18" charset="0"/>
                            <a:ea typeface="华文宋体" panose="02010600040101010101" pitchFamily="2" charset="-122"/>
                          </a:rPr>
                          <m:t>𝑋</m:t>
                        </m:r>
                      </m:e>
                      <m:sub>
                        <m:r>
                          <a:rPr lang="en-US" altLang="zh-CN" i="1" dirty="0">
                            <a:latin typeface="Cambria Math" panose="02040503050406030204" pitchFamily="18" charset="0"/>
                            <a:ea typeface="华文宋体" panose="02010600040101010101" pitchFamily="2" charset="-122"/>
                          </a:rPr>
                          <m:t>𝑖</m:t>
                        </m:r>
                      </m:sub>
                    </m:sSub>
                  </m:oMath>
                </a14:m>
                <a:r>
                  <a:rPr lang="zh-CN" altLang="en-US" b="0" i="0" dirty="0">
                    <a:solidFill>
                      <a:srgbClr val="000000"/>
                    </a:solidFill>
                    <a:effectLst/>
                    <a:latin typeface="华文宋体" panose="02010600040101010101" pitchFamily="2" charset="-122"/>
                    <a:ea typeface="华文宋体" panose="02010600040101010101" pitchFamily="2" charset="-122"/>
                  </a:rPr>
                  <a:t>的类别为</a:t>
                </a:r>
                <a14:m>
                  <m:oMath xmlns:m="http://schemas.openxmlformats.org/officeDocument/2006/math">
                    <m:r>
                      <a:rPr lang="zh-CN" altLang="en-US" b="0" i="1" dirty="0" smtClean="0">
                        <a:solidFill>
                          <a:srgbClr val="000000"/>
                        </a:solidFill>
                        <a:effectLst/>
                        <a:latin typeface="Cambria Math" panose="02040503050406030204" pitchFamily="18" charset="0"/>
                        <a:ea typeface="华文宋体" panose="02010600040101010101" pitchFamily="2" charset="-122"/>
                      </a:rPr>
                      <m:t> </m:t>
                    </m:r>
                    <m:r>
                      <a:rPr lang="en-US" altLang="zh-CN" b="0" i="1" dirty="0">
                        <a:solidFill>
                          <a:srgbClr val="000000"/>
                        </a:solidFill>
                        <a:effectLst/>
                        <a:latin typeface="Cambria Math" panose="02040503050406030204" pitchFamily="18" charset="0"/>
                        <a:ea typeface="华文宋体" panose="02010600040101010101" pitchFamily="2" charset="-122"/>
                      </a:rPr>
                      <m:t>𝑗</m:t>
                    </m:r>
                  </m:oMath>
                </a14:m>
                <a:r>
                  <a:rPr lang="zh-CN" altLang="en-US" b="0" i="0" dirty="0">
                    <a:solidFill>
                      <a:srgbClr val="000000"/>
                    </a:solidFill>
                    <a:effectLst/>
                    <a:latin typeface="华文宋体" panose="02010600040101010101" pitchFamily="2" charset="-122"/>
                    <a:ea typeface="华文宋体" panose="02010600040101010101" pitchFamily="2" charset="-122"/>
                  </a:rPr>
                  <a:t>，则等于 </a:t>
                </a:r>
                <a:r>
                  <a:rPr lang="en-US" altLang="zh-CN" b="0" i="0" dirty="0">
                    <a:solidFill>
                      <a:srgbClr val="000000"/>
                    </a:solidFill>
                    <a:effectLst/>
                    <a:latin typeface="华文宋体" panose="02010600040101010101" pitchFamily="2" charset="-122"/>
                    <a:ea typeface="华文宋体" panose="02010600040101010101" pitchFamily="2" charset="-122"/>
                  </a:rPr>
                  <a:t>1</a:t>
                </a:r>
                <a:r>
                  <a:rPr lang="zh-CN" altLang="en-US" b="0" i="0" dirty="0">
                    <a:solidFill>
                      <a:srgbClr val="000000"/>
                    </a:solidFill>
                    <a:effectLst/>
                    <a:latin typeface="华文宋体" panose="02010600040101010101" pitchFamily="2" charset="-122"/>
                    <a:ea typeface="华文宋体" panose="02010600040101010101" pitchFamily="2" charset="-122"/>
                  </a:rPr>
                  <a:t>，否则为 </a:t>
                </a:r>
                <a:r>
                  <a:rPr lang="en-US" altLang="zh-CN" b="0" i="0" dirty="0">
                    <a:solidFill>
                      <a:srgbClr val="000000"/>
                    </a:solidFill>
                    <a:effectLst/>
                    <a:latin typeface="华文宋体" panose="02010600040101010101" pitchFamily="2" charset="-122"/>
                    <a:ea typeface="华文宋体" panose="02010600040101010101" pitchFamily="2" charset="-122"/>
                  </a:rPr>
                  <a:t>0</a:t>
                </a:r>
                <a:r>
                  <a:rPr lang="zh-CN" altLang="en-US" b="0" i="0" dirty="0">
                    <a:solidFill>
                      <a:srgbClr val="000000"/>
                    </a:solidFill>
                    <a:effectLst/>
                    <a:latin typeface="华文宋体" panose="02010600040101010101" pitchFamily="2" charset="-122"/>
                    <a:ea typeface="华文宋体" panose="02010600040101010101" pitchFamily="2" charset="-122"/>
                  </a:rPr>
                  <a:t>。 </a:t>
                </a:r>
                <a:endParaRPr lang="en-US" altLang="zh-CN" b="0" i="0" dirty="0">
                  <a:solidFill>
                    <a:srgbClr val="000000"/>
                  </a:solidFill>
                  <a:effectLst/>
                  <a:latin typeface="华文宋体" panose="02010600040101010101" pitchFamily="2" charset="-122"/>
                  <a:ea typeface="华文宋体" panose="02010600040101010101" pitchFamily="2" charset="-122"/>
                </a:endParaRPr>
              </a:p>
              <a:p>
                <a:pPr>
                  <a:lnSpc>
                    <a:spcPct val="150000"/>
                  </a:lnSpc>
                </a:pPr>
                <a:endParaRPr lang="en-US" altLang="zh-CN" b="0" i="0" dirty="0">
                  <a:solidFill>
                    <a:srgbClr val="000000"/>
                  </a:solidFill>
                  <a:effectLst/>
                  <a:latin typeface="华文宋体" panose="02010600040101010101" pitchFamily="2" charset="-122"/>
                  <a:ea typeface="华文宋体" panose="02010600040101010101" pitchFamily="2" charset="-122"/>
                </a:endParaRPr>
              </a:p>
              <a:p>
                <a:pPr>
                  <a:lnSpc>
                    <a:spcPct val="150000"/>
                  </a:lnSpc>
                </a:pPr>
                <a:r>
                  <a:rPr lang="zh-CN" altLang="en-US" b="0" i="0" dirty="0">
                    <a:solidFill>
                      <a:srgbClr val="000000"/>
                    </a:solidFill>
                    <a:effectLst/>
                    <a:latin typeface="华文宋体" panose="02010600040101010101" pitchFamily="2" charset="-122"/>
                    <a:ea typeface="华文宋体" panose="02010600040101010101" pitchFamily="2" charset="-122"/>
                  </a:rPr>
                  <a:t>时间序列分类</a:t>
                </a:r>
                <a:r>
                  <a:rPr lang="en-US" altLang="zh-CN" b="0" i="0" dirty="0">
                    <a:solidFill>
                      <a:srgbClr val="000000"/>
                    </a:solidFill>
                    <a:effectLst/>
                    <a:latin typeface="华文宋体" panose="02010600040101010101" pitchFamily="2" charset="-122"/>
                    <a:ea typeface="华文宋体" panose="02010600040101010101" pitchFamily="2" charset="-122"/>
                  </a:rPr>
                  <a:t>(</a:t>
                </a:r>
                <a:r>
                  <a:rPr lang="en-US" altLang="zh-CN" b="0" i="0" dirty="0">
                    <a:solidFill>
                      <a:srgbClr val="000000"/>
                    </a:solidFill>
                    <a:effectLst/>
                    <a:latin typeface="Times New Roman" panose="02020603050405020304" pitchFamily="18" charset="0"/>
                    <a:ea typeface="华文宋体" panose="02010600040101010101" pitchFamily="2" charset="-122"/>
                    <a:cs typeface="Times New Roman" panose="02020603050405020304" pitchFamily="18" charset="0"/>
                  </a:rPr>
                  <a:t>Time Series Classification, TSC</a:t>
                </a:r>
                <a:r>
                  <a:rPr lang="en-US" altLang="zh-CN" b="0" i="0" dirty="0">
                    <a:solidFill>
                      <a:srgbClr val="000000"/>
                    </a:solidFill>
                    <a:effectLst/>
                    <a:latin typeface="华文宋体" panose="02010600040101010101" pitchFamily="2" charset="-122"/>
                    <a:ea typeface="华文宋体" panose="02010600040101010101" pitchFamily="2" charset="-122"/>
                  </a:rPr>
                  <a:t>)</a:t>
                </a:r>
                <a:r>
                  <a:rPr lang="zh-CN" altLang="en-US" b="0" i="0" dirty="0">
                    <a:solidFill>
                      <a:srgbClr val="000000"/>
                    </a:solidFill>
                    <a:effectLst/>
                    <a:latin typeface="华文宋体" panose="02010600040101010101" pitchFamily="2" charset="-122"/>
                    <a:ea typeface="华文宋体" panose="02010600040101010101" pitchFamily="2" charset="-122"/>
                  </a:rPr>
                  <a:t>的任务</a:t>
                </a:r>
                <a:r>
                  <a:rPr lang="zh-CN" altLang="en-US" dirty="0">
                    <a:latin typeface="华文宋体" panose="02010600040101010101" pitchFamily="2" charset="-122"/>
                    <a:ea typeface="华文宋体" panose="02010600040101010101" pitchFamily="2" charset="-122"/>
                  </a:rPr>
                  <a:t>是</a:t>
                </a:r>
                <a:r>
                  <a:rPr lang="zh-CN" altLang="en-US" b="0" i="0" dirty="0">
                    <a:solidFill>
                      <a:srgbClr val="000000"/>
                    </a:solidFill>
                    <a:effectLst/>
                    <a:latin typeface="华文宋体" panose="02010600040101010101" pitchFamily="2" charset="-122"/>
                    <a:ea typeface="华文宋体" panose="02010600040101010101" pitchFamily="2" charset="-122"/>
                  </a:rPr>
                  <a:t>在数据集</a:t>
                </a:r>
                <a14:m>
                  <m:oMath xmlns:m="http://schemas.openxmlformats.org/officeDocument/2006/math">
                    <m:r>
                      <a:rPr lang="zh-CN" altLang="en-US" b="0" i="1" dirty="0" smtClean="0">
                        <a:solidFill>
                          <a:srgbClr val="000000"/>
                        </a:solidFill>
                        <a:effectLst/>
                        <a:latin typeface="Cambria Math" panose="02040503050406030204" pitchFamily="18" charset="0"/>
                        <a:ea typeface="华文宋体" panose="02010600040101010101" pitchFamily="2" charset="-122"/>
                      </a:rPr>
                      <m:t> </m:t>
                    </m:r>
                    <m:r>
                      <a:rPr lang="en-US" altLang="zh-CN" b="0" i="1" dirty="0">
                        <a:solidFill>
                          <a:srgbClr val="000000"/>
                        </a:solidFill>
                        <a:effectLst/>
                        <a:latin typeface="Cambria Math" panose="02040503050406030204" pitchFamily="18" charset="0"/>
                        <a:ea typeface="华文宋体" panose="02010600040101010101" pitchFamily="2" charset="-122"/>
                      </a:rPr>
                      <m:t>𝐷</m:t>
                    </m:r>
                    <m:r>
                      <a:rPr lang="en-US" altLang="zh-CN" b="0" i="1" dirty="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上训练分类器，以便</a:t>
                </a:r>
                <a:r>
                  <a:rPr lang="zh-CN" altLang="en-US" dirty="0">
                    <a:latin typeface="华文宋体" panose="02010600040101010101" pitchFamily="2" charset="-122"/>
                    <a:ea typeface="华文宋体" panose="02010600040101010101" pitchFamily="2" charset="-122"/>
                  </a:rPr>
                  <a:t>尽</a:t>
                </a:r>
                <a:r>
                  <a:rPr lang="zh-CN" altLang="en-US" b="0" i="0" dirty="0">
                    <a:solidFill>
                      <a:srgbClr val="000000"/>
                    </a:solidFill>
                    <a:effectLst/>
                    <a:latin typeface="华文宋体" panose="02010600040101010101" pitchFamily="2" charset="-122"/>
                    <a:ea typeface="华文宋体" panose="02010600040101010101" pitchFamily="2" charset="-122"/>
                  </a:rPr>
                  <a:t>可能将时间序列</a:t>
                </a:r>
                <a:r>
                  <a:rPr lang="zh-CN" altLang="en-US" dirty="0">
                    <a:latin typeface="华文宋体" panose="02010600040101010101" pitchFamily="2" charset="-122"/>
                    <a:ea typeface="华文宋体" panose="02010600040101010101" pitchFamily="2" charset="-122"/>
                  </a:rPr>
                  <a:t>从</a:t>
                </a:r>
                <a:r>
                  <a:rPr lang="zh-CN" altLang="en-US" b="0" i="0" dirty="0">
                    <a:solidFill>
                      <a:srgbClr val="000000"/>
                    </a:solidFill>
                    <a:effectLst/>
                    <a:latin typeface="华文宋体" panose="02010600040101010101" pitchFamily="2" charset="-122"/>
                    <a:ea typeface="华文宋体" panose="02010600040101010101" pitchFamily="2" charset="-122"/>
                  </a:rPr>
                  <a:t>输入空间映射到类标签。</a:t>
                </a:r>
                <a:endParaRPr lang="en-US" altLang="zh-CN" b="0" i="0" dirty="0">
                  <a:solidFill>
                    <a:srgbClr val="000000"/>
                  </a:solidFill>
                  <a:effectLst/>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b="0" i="0" dirty="0">
                    <a:solidFill>
                      <a:srgbClr val="000000"/>
                    </a:solidFill>
                    <a:effectLst/>
                    <a:latin typeface="华文宋体" panose="02010600040101010101" pitchFamily="2" charset="-122"/>
                    <a:ea typeface="华文宋体" panose="02010600040101010101" pitchFamily="2" charset="-122"/>
                  </a:rPr>
                  <a:t>时间序列分类方法有基于</a:t>
                </a:r>
                <a14:m>
                  <m:oMath xmlns:m="http://schemas.openxmlformats.org/officeDocument/2006/math">
                    <m:r>
                      <a:rPr lang="en-US" altLang="zh-CN" i="1" dirty="0" smtClean="0">
                        <a:latin typeface="Cambria Math" panose="02040503050406030204" pitchFamily="18" charset="0"/>
                        <a:ea typeface="华文宋体" panose="02010600040101010101" pitchFamily="2" charset="-122"/>
                        <a:cs typeface="Times New Roman" panose="02020603050405020304" pitchFamily="18" charset="0"/>
                      </a:rPr>
                      <m:t>𝑘</m:t>
                    </m:r>
                  </m:oMath>
                </a14:m>
                <a:r>
                  <a:rPr lang="en-US" altLang="zh-CN" dirty="0">
                    <a:latin typeface="Times New Roman" panose="02020603050405020304" pitchFamily="18" charset="0"/>
                    <a:ea typeface="华文宋体" panose="02010600040101010101" pitchFamily="2" charset="-122"/>
                    <a:cs typeface="Times New Roman" panose="02020603050405020304" pitchFamily="18" charset="0"/>
                  </a:rPr>
                  <a:t>-NN</a:t>
                </a:r>
                <a:r>
                  <a:rPr lang="zh-CN" altLang="en-US" b="0" i="0" dirty="0">
                    <a:solidFill>
                      <a:srgbClr val="000000"/>
                    </a:solidFill>
                    <a:effectLst/>
                    <a:latin typeface="华文宋体" panose="02010600040101010101" pitchFamily="2" charset="-122"/>
                    <a:ea typeface="华文宋体" panose="02010600040101010101" pitchFamily="2" charset="-122"/>
                  </a:rPr>
                  <a:t>，基于深度学习和基于图的方法。</a:t>
                </a:r>
                <a:endParaRPr lang="en-US" altLang="zh-CN" b="0" i="0" dirty="0">
                  <a:solidFill>
                    <a:srgbClr val="000000"/>
                  </a:solidFill>
                  <a:effectLst/>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E82F92D9-DC12-A6BA-40BD-F1DAD9573DE5}"/>
                  </a:ext>
                </a:extLst>
              </p:cNvPr>
              <p:cNvSpPr txBox="1">
                <a:spLocks noRot="1" noChangeAspect="1" noMove="1" noResize="1" noEditPoints="1" noAdjustHandles="1" noChangeArrowheads="1" noChangeShapeType="1" noTextEdit="1"/>
              </p:cNvSpPr>
              <p:nvPr/>
            </p:nvSpPr>
            <p:spPr>
              <a:xfrm>
                <a:off x="457200" y="896392"/>
                <a:ext cx="8229600" cy="5049844"/>
              </a:xfrm>
              <a:prstGeom prst="rect">
                <a:avLst/>
              </a:prstGeom>
              <a:blipFill>
                <a:blip r:embed="rId2"/>
                <a:stretch>
                  <a:fillRect l="-593" r="-296" b="-1087"/>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9618173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a:extLst>
              <a:ext uri="{FF2B5EF4-FFF2-40B4-BE49-F238E27FC236}">
                <a16:creationId xmlns:a16="http://schemas.microsoft.com/office/drawing/2014/main" id="{D0A6FF1D-47D2-2CA2-5C00-B43C8734D950}"/>
              </a:ext>
            </a:extLst>
          </p:cNvPr>
          <p:cNvSpPr/>
          <p:nvPr/>
        </p:nvSpPr>
        <p:spPr>
          <a:xfrm>
            <a:off x="4260926" y="2916336"/>
            <a:ext cx="1690456" cy="1648362"/>
          </a:xfrm>
          <a:prstGeom prst="ellipse">
            <a:avLst/>
          </a:prstGeom>
          <a:solidFill>
            <a:srgbClr val="FFFFFF"/>
          </a:solidFill>
          <a:ln w="12700" cap="flat">
            <a:solidFill>
              <a:schemeClr val="tx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C93661A-C66E-BEFC-88BE-3CD96F829A19}"/>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a:t>
                </a:r>
                <a14:m>
                  <m:oMath xmlns:m="http://schemas.openxmlformats.org/officeDocument/2006/math">
                    <m:r>
                      <a:rPr lang="en-US" altLang="zh-CN" sz="2700" i="1" dirty="0" smtClean="0">
                        <a:latin typeface="Cambria Math" panose="02040503050406030204" pitchFamily="18" charset="0"/>
                        <a:ea typeface="华文宋体" panose="02010600040101010101" pitchFamily="2" charset="-122"/>
                        <a:cs typeface="Times New Roman" panose="02020603050405020304" pitchFamily="18" charset="0"/>
                      </a:rPr>
                      <m:t>𝑘</m:t>
                    </m:r>
                  </m:oMath>
                </a14:m>
                <a:r>
                  <a:rPr lang="en-US" altLang="zh-CN" sz="2700" dirty="0">
                    <a:latin typeface="Times New Roman" panose="02020603050405020304" pitchFamily="18" charset="0"/>
                    <a:ea typeface="华文宋体" panose="02010600040101010101" pitchFamily="2" charset="-122"/>
                    <a:cs typeface="Times New Roman" panose="02020603050405020304" pitchFamily="18" charset="0"/>
                  </a:rPr>
                  <a:t>-NN</a:t>
                </a:r>
                <a:r>
                  <a:rPr lang="zh-CN" altLang="en-US" sz="2700" b="1" dirty="0">
                    <a:latin typeface="华文宋体" panose="02010600040101010101" pitchFamily="2" charset="-122"/>
                    <a:ea typeface="华文宋体" panose="02010600040101010101" pitchFamily="2" charset="-122"/>
                  </a:rPr>
                  <a:t>的时间序列分类</a:t>
                </a:r>
              </a:p>
            </p:txBody>
          </p:sp>
        </mc:Choice>
        <mc:Fallback xmlns="">
          <p:sp>
            <p:nvSpPr>
              <p:cNvPr id="2" name="标题 1">
                <a:extLst>
                  <a:ext uri="{FF2B5EF4-FFF2-40B4-BE49-F238E27FC236}">
                    <a16:creationId xmlns:a16="http://schemas.microsoft.com/office/drawing/2014/main" id="{FC93661A-C66E-BEFC-88BE-3CD96F829A19}"/>
                  </a:ext>
                </a:extLst>
              </p:cNvPr>
              <p:cNvSpPr>
                <a:spLocks noGrp="1" noRot="1" noChangeAspect="1" noMove="1" noResize="1" noEditPoints="1" noAdjustHandles="1" noChangeArrowheads="1" noChangeShapeType="1" noTextEdit="1"/>
              </p:cNvSpPr>
              <p:nvPr>
                <p:ph type="title"/>
              </p:nvPr>
            </p:nvSpPr>
            <p:spPr>
              <a:blipFill>
                <a:blip r:embed="rId2"/>
                <a:stretch>
                  <a:fillRect l="-1799" t="-14286" b="-30952"/>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4A551A5A-5EF4-D9DB-C1F4-5EE9108892ED}"/>
              </a:ext>
            </a:extLst>
          </p:cNvPr>
          <p:cNvSpPr>
            <a:spLocks noGrp="1"/>
          </p:cNvSpPr>
          <p:nvPr>
            <p:ph type="sldNum" sz="quarter" idx="2"/>
          </p:nvPr>
        </p:nvSpPr>
        <p:spPr/>
        <p:txBody>
          <a:bodyPr/>
          <a:lstStyle/>
          <a:p>
            <a:fld id="{86CB4B4D-7CA3-9044-876B-883B54F8677D}" type="slidenum">
              <a:rPr lang="en-US" altLang="zh-CN" smtClean="0"/>
              <a:t>41</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ABCA9FE-3DA1-0E08-78A0-01E472E715F6}"/>
                  </a:ext>
                </a:extLst>
              </p:cNvPr>
              <p:cNvSpPr txBox="1"/>
              <p:nvPr/>
            </p:nvSpPr>
            <p:spPr>
              <a:xfrm>
                <a:off x="457200" y="914399"/>
                <a:ext cx="82296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latin typeface="华文宋体" panose="02010600040101010101" pitchFamily="2" charset="-122"/>
                    <a:ea typeface="华文宋体" panose="02010600040101010101" pitchFamily="2" charset="-122"/>
                  </a:rPr>
                  <a:t>对于一个测试实例，使用相似性度量方法计算训练数据离该测试实例最相似的</a:t>
                </a:r>
                <a14:m>
                  <m:oMath xmlns:m="http://schemas.openxmlformats.org/officeDocument/2006/math">
                    <m:r>
                      <a:rPr lang="en-US" altLang="zh-CN">
                        <a:latin typeface="Cambria Math" panose="02040503050406030204" pitchFamily="18" charset="0"/>
                        <a:ea typeface="华文宋体" panose="02010600040101010101" pitchFamily="2" charset="-122"/>
                      </a:rPr>
                      <m:t>𝑘</m:t>
                    </m:r>
                  </m:oMath>
                </a14:m>
                <a:r>
                  <a:rPr lang="zh-CN" altLang="en-US" dirty="0">
                    <a:latin typeface="华文宋体" panose="02010600040101010101" pitchFamily="2" charset="-122"/>
                    <a:ea typeface="华文宋体" panose="02010600040101010101" pitchFamily="2" charset="-122"/>
                  </a:rPr>
                  <a:t>个数据，该实例的类标签为最相似的</a:t>
                </a:r>
                <a14:m>
                  <m:oMath xmlns:m="http://schemas.openxmlformats.org/officeDocument/2006/math">
                    <m:r>
                      <a:rPr lang="en-US" altLang="zh-CN">
                        <a:latin typeface="Cambria Math" panose="02040503050406030204" pitchFamily="18" charset="0"/>
                        <a:ea typeface="华文宋体" panose="02010600040101010101" pitchFamily="2" charset="-122"/>
                      </a:rPr>
                      <m:t>𝑘</m:t>
                    </m:r>
                  </m:oMath>
                </a14:m>
                <a:r>
                  <a:rPr lang="zh-CN" altLang="en-US" dirty="0">
                    <a:latin typeface="华文宋体" panose="02010600040101010101" pitchFamily="2" charset="-122"/>
                    <a:ea typeface="华文宋体" panose="02010600040101010101" pitchFamily="2" charset="-122"/>
                  </a:rPr>
                  <a:t>个数据的主导标签。</a:t>
                </a:r>
              </a:p>
            </p:txBody>
          </p:sp>
        </mc:Choice>
        <mc:Fallback xmlns="">
          <p:sp>
            <p:nvSpPr>
              <p:cNvPr id="4" name="文本框 3">
                <a:extLst>
                  <a:ext uri="{FF2B5EF4-FFF2-40B4-BE49-F238E27FC236}">
                    <a16:creationId xmlns:a16="http://schemas.microsoft.com/office/drawing/2014/main" id="{FABCA9FE-3DA1-0E08-78A0-01E472E715F6}"/>
                  </a:ext>
                </a:extLst>
              </p:cNvPr>
              <p:cNvSpPr txBox="1">
                <a:spLocks noRot="1" noChangeAspect="1" noMove="1" noResize="1" noEditPoints="1" noAdjustHandles="1" noChangeArrowheads="1" noChangeShapeType="1" noTextEdit="1"/>
              </p:cNvSpPr>
              <p:nvPr/>
            </p:nvSpPr>
            <p:spPr>
              <a:xfrm>
                <a:off x="457200" y="914399"/>
                <a:ext cx="8229600" cy="923328"/>
              </a:xfrm>
              <a:prstGeom prst="rect">
                <a:avLst/>
              </a:prstGeom>
              <a:blipFill>
                <a:blip r:embed="rId3"/>
                <a:stretch>
                  <a:fillRect l="-1185" r="-1185" b="-5960"/>
                </a:stretch>
              </a:blipFill>
              <a:ln w="12700" cap="flat">
                <a:noFill/>
                <a:miter lim="400000"/>
              </a:ln>
              <a:effectLst/>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2442F90-27F6-20E1-ED69-730B35F7A23C}"/>
              </a:ext>
            </a:extLst>
          </p:cNvPr>
          <p:cNvSpPr/>
          <p:nvPr/>
        </p:nvSpPr>
        <p:spPr>
          <a:xfrm>
            <a:off x="2679221" y="3526300"/>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矩形 6">
            <a:extLst>
              <a:ext uri="{FF2B5EF4-FFF2-40B4-BE49-F238E27FC236}">
                <a16:creationId xmlns:a16="http://schemas.microsoft.com/office/drawing/2014/main" id="{CCBEC159-F729-F676-5FD8-FE7A0D0EF773}"/>
              </a:ext>
            </a:extLst>
          </p:cNvPr>
          <p:cNvSpPr/>
          <p:nvPr/>
        </p:nvSpPr>
        <p:spPr>
          <a:xfrm>
            <a:off x="4047862" y="4442180"/>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矩形 7">
            <a:extLst>
              <a:ext uri="{FF2B5EF4-FFF2-40B4-BE49-F238E27FC236}">
                <a16:creationId xmlns:a16="http://schemas.microsoft.com/office/drawing/2014/main" id="{6FA5DCD7-59CE-A448-C7C5-841CBB4B7CDC}"/>
              </a:ext>
            </a:extLst>
          </p:cNvPr>
          <p:cNvSpPr/>
          <p:nvPr/>
        </p:nvSpPr>
        <p:spPr>
          <a:xfrm>
            <a:off x="4367274" y="3697935"/>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0" name="直接箭头连接符 9">
            <a:extLst>
              <a:ext uri="{FF2B5EF4-FFF2-40B4-BE49-F238E27FC236}">
                <a16:creationId xmlns:a16="http://schemas.microsoft.com/office/drawing/2014/main" id="{6F2C6FE6-B143-CD27-F747-7F550AA73F97}"/>
              </a:ext>
            </a:extLst>
          </p:cNvPr>
          <p:cNvCxnSpPr/>
          <p:nvPr/>
        </p:nvCxnSpPr>
        <p:spPr>
          <a:xfrm>
            <a:off x="2318194" y="5136688"/>
            <a:ext cx="3844031"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EBC83A36-4D98-907C-C566-974C6C23A04F}"/>
              </a:ext>
            </a:extLst>
          </p:cNvPr>
          <p:cNvCxnSpPr>
            <a:cxnSpLocks/>
          </p:cNvCxnSpPr>
          <p:nvPr/>
        </p:nvCxnSpPr>
        <p:spPr>
          <a:xfrm flipV="1">
            <a:off x="2498707" y="2606552"/>
            <a:ext cx="0" cy="268253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等腰三角形 12">
            <a:extLst>
              <a:ext uri="{FF2B5EF4-FFF2-40B4-BE49-F238E27FC236}">
                <a16:creationId xmlns:a16="http://schemas.microsoft.com/office/drawing/2014/main" id="{D59040AC-D547-C871-E996-2F1A491A1377}"/>
              </a:ext>
            </a:extLst>
          </p:cNvPr>
          <p:cNvSpPr/>
          <p:nvPr/>
        </p:nvSpPr>
        <p:spPr>
          <a:xfrm>
            <a:off x="5413543" y="4147786"/>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4" name="等腰三角形 13">
            <a:extLst>
              <a:ext uri="{FF2B5EF4-FFF2-40B4-BE49-F238E27FC236}">
                <a16:creationId xmlns:a16="http://schemas.microsoft.com/office/drawing/2014/main" id="{AA0111CD-470B-1162-7F4F-103900742654}"/>
              </a:ext>
            </a:extLst>
          </p:cNvPr>
          <p:cNvSpPr/>
          <p:nvPr/>
        </p:nvSpPr>
        <p:spPr>
          <a:xfrm>
            <a:off x="4740322" y="2858608"/>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5" name="等腰三角形 14">
            <a:extLst>
              <a:ext uri="{FF2B5EF4-FFF2-40B4-BE49-F238E27FC236}">
                <a16:creationId xmlns:a16="http://schemas.microsoft.com/office/drawing/2014/main" id="{626A9C57-37AA-DB1D-C7AC-DECDB12774E7}"/>
              </a:ext>
            </a:extLst>
          </p:cNvPr>
          <p:cNvSpPr/>
          <p:nvPr/>
        </p:nvSpPr>
        <p:spPr>
          <a:xfrm>
            <a:off x="4706107" y="4758455"/>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6" name="等腰三角形 15">
            <a:extLst>
              <a:ext uri="{FF2B5EF4-FFF2-40B4-BE49-F238E27FC236}">
                <a16:creationId xmlns:a16="http://schemas.microsoft.com/office/drawing/2014/main" id="{96AD89EC-61D7-6CB0-951B-2E473226441E}"/>
              </a:ext>
            </a:extLst>
          </p:cNvPr>
          <p:cNvSpPr/>
          <p:nvPr/>
        </p:nvSpPr>
        <p:spPr>
          <a:xfrm>
            <a:off x="5659156" y="3077057"/>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7" name="菱形 16">
            <a:extLst>
              <a:ext uri="{FF2B5EF4-FFF2-40B4-BE49-F238E27FC236}">
                <a16:creationId xmlns:a16="http://schemas.microsoft.com/office/drawing/2014/main" id="{F85024C6-931C-5F4C-C2E8-0ABACC24DE3F}"/>
              </a:ext>
            </a:extLst>
          </p:cNvPr>
          <p:cNvSpPr/>
          <p:nvPr/>
        </p:nvSpPr>
        <p:spPr>
          <a:xfrm>
            <a:off x="3513723" y="3659464"/>
            <a:ext cx="195308" cy="179539"/>
          </a:xfrm>
          <a:prstGeom prst="diamond">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8" name="菱形 17">
            <a:extLst>
              <a:ext uri="{FF2B5EF4-FFF2-40B4-BE49-F238E27FC236}">
                <a16:creationId xmlns:a16="http://schemas.microsoft.com/office/drawing/2014/main" id="{FF24673F-1FF8-0D9A-9D69-E4735939F00B}"/>
              </a:ext>
            </a:extLst>
          </p:cNvPr>
          <p:cNvSpPr/>
          <p:nvPr/>
        </p:nvSpPr>
        <p:spPr>
          <a:xfrm>
            <a:off x="3453060" y="4129728"/>
            <a:ext cx="195308" cy="179539"/>
          </a:xfrm>
          <a:prstGeom prst="diamond">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菱形 18">
            <a:extLst>
              <a:ext uri="{FF2B5EF4-FFF2-40B4-BE49-F238E27FC236}">
                <a16:creationId xmlns:a16="http://schemas.microsoft.com/office/drawing/2014/main" id="{44B34797-F7BC-870E-A91E-9CBE13A319CE}"/>
              </a:ext>
            </a:extLst>
          </p:cNvPr>
          <p:cNvSpPr/>
          <p:nvPr/>
        </p:nvSpPr>
        <p:spPr>
          <a:xfrm>
            <a:off x="3111266" y="3592882"/>
            <a:ext cx="195308" cy="179539"/>
          </a:xfrm>
          <a:prstGeom prst="diamond">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矩形 19">
            <a:extLst>
              <a:ext uri="{FF2B5EF4-FFF2-40B4-BE49-F238E27FC236}">
                <a16:creationId xmlns:a16="http://schemas.microsoft.com/office/drawing/2014/main" id="{84809F66-0C0E-EF5D-0B32-886CF4D4429E}"/>
              </a:ext>
            </a:extLst>
          </p:cNvPr>
          <p:cNvSpPr/>
          <p:nvPr/>
        </p:nvSpPr>
        <p:spPr>
          <a:xfrm>
            <a:off x="3685174" y="3140170"/>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矩形 20">
            <a:extLst>
              <a:ext uri="{FF2B5EF4-FFF2-40B4-BE49-F238E27FC236}">
                <a16:creationId xmlns:a16="http://schemas.microsoft.com/office/drawing/2014/main" id="{30B37D43-D969-DB7B-AD3B-BB63B4BCCD26}"/>
              </a:ext>
            </a:extLst>
          </p:cNvPr>
          <p:cNvSpPr/>
          <p:nvPr/>
        </p:nvSpPr>
        <p:spPr>
          <a:xfrm>
            <a:off x="2729529" y="4214394"/>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矩形 21">
            <a:extLst>
              <a:ext uri="{FF2B5EF4-FFF2-40B4-BE49-F238E27FC236}">
                <a16:creationId xmlns:a16="http://schemas.microsoft.com/office/drawing/2014/main" id="{AA88F694-141E-A77A-DE75-6C12854B0C6B}"/>
              </a:ext>
            </a:extLst>
          </p:cNvPr>
          <p:cNvSpPr/>
          <p:nvPr/>
        </p:nvSpPr>
        <p:spPr>
          <a:xfrm>
            <a:off x="3654100" y="4680599"/>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椭圆 22">
            <a:extLst>
              <a:ext uri="{FF2B5EF4-FFF2-40B4-BE49-F238E27FC236}">
                <a16:creationId xmlns:a16="http://schemas.microsoft.com/office/drawing/2014/main" id="{83BD20BA-7F86-D2EA-89EC-4F7D1751DC93}"/>
              </a:ext>
            </a:extLst>
          </p:cNvPr>
          <p:cNvSpPr/>
          <p:nvPr/>
        </p:nvSpPr>
        <p:spPr>
          <a:xfrm>
            <a:off x="5005170" y="3592883"/>
            <a:ext cx="171267" cy="170048"/>
          </a:xfrm>
          <a:prstGeom prst="ellipse">
            <a:avLst/>
          </a:prstGeom>
          <a:solidFill>
            <a:srgbClr val="FF0000"/>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4" name="文本框 23">
            <a:extLst>
              <a:ext uri="{FF2B5EF4-FFF2-40B4-BE49-F238E27FC236}">
                <a16:creationId xmlns:a16="http://schemas.microsoft.com/office/drawing/2014/main" id="{56AED85B-C60D-1316-C08E-8158B6AEFB2D}"/>
              </a:ext>
            </a:extLst>
          </p:cNvPr>
          <p:cNvSpPr txBox="1"/>
          <p:nvPr/>
        </p:nvSpPr>
        <p:spPr>
          <a:xfrm>
            <a:off x="5042124" y="3247623"/>
            <a:ext cx="316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b="1" dirty="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
        <p:nvSpPr>
          <p:cNvPr id="25" name="矩形 24">
            <a:extLst>
              <a:ext uri="{FF2B5EF4-FFF2-40B4-BE49-F238E27FC236}">
                <a16:creationId xmlns:a16="http://schemas.microsoft.com/office/drawing/2014/main" id="{A8955625-15E2-3CF9-D802-60849E204D9D}"/>
              </a:ext>
            </a:extLst>
          </p:cNvPr>
          <p:cNvSpPr/>
          <p:nvPr/>
        </p:nvSpPr>
        <p:spPr>
          <a:xfrm>
            <a:off x="4154394" y="3261911"/>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6" name="菱形 25">
            <a:extLst>
              <a:ext uri="{FF2B5EF4-FFF2-40B4-BE49-F238E27FC236}">
                <a16:creationId xmlns:a16="http://schemas.microsoft.com/office/drawing/2014/main" id="{25D2FDE5-B420-717A-42C7-2D9370FD93CB}"/>
              </a:ext>
            </a:extLst>
          </p:cNvPr>
          <p:cNvSpPr/>
          <p:nvPr/>
        </p:nvSpPr>
        <p:spPr>
          <a:xfrm>
            <a:off x="3921911" y="3988266"/>
            <a:ext cx="195308" cy="179539"/>
          </a:xfrm>
          <a:prstGeom prst="diamond">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矩形 27">
            <a:extLst>
              <a:ext uri="{FF2B5EF4-FFF2-40B4-BE49-F238E27FC236}">
                <a16:creationId xmlns:a16="http://schemas.microsoft.com/office/drawing/2014/main" id="{8403682C-93B0-6510-E722-81B957473BB9}"/>
              </a:ext>
            </a:extLst>
          </p:cNvPr>
          <p:cNvSpPr/>
          <p:nvPr/>
        </p:nvSpPr>
        <p:spPr>
          <a:xfrm>
            <a:off x="2347787" y="5407552"/>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9" name="菱形 28">
            <a:extLst>
              <a:ext uri="{FF2B5EF4-FFF2-40B4-BE49-F238E27FC236}">
                <a16:creationId xmlns:a16="http://schemas.microsoft.com/office/drawing/2014/main" id="{BA2EC40C-13E5-5D60-A583-7D69181D398D}"/>
              </a:ext>
            </a:extLst>
          </p:cNvPr>
          <p:cNvSpPr/>
          <p:nvPr/>
        </p:nvSpPr>
        <p:spPr>
          <a:xfrm>
            <a:off x="3284378" y="5366512"/>
            <a:ext cx="195308" cy="179539"/>
          </a:xfrm>
          <a:prstGeom prst="diamond">
            <a:avLst/>
          </a:prstGeom>
          <a:solidFill>
            <a:srgbClr val="FFC000"/>
          </a:solid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0" name="等腰三角形 29">
            <a:extLst>
              <a:ext uri="{FF2B5EF4-FFF2-40B4-BE49-F238E27FC236}">
                <a16:creationId xmlns:a16="http://schemas.microsoft.com/office/drawing/2014/main" id="{DDB4EC94-8634-0D56-24C2-EA35EC1E500E}"/>
              </a:ext>
            </a:extLst>
          </p:cNvPr>
          <p:cNvSpPr/>
          <p:nvPr/>
        </p:nvSpPr>
        <p:spPr>
          <a:xfrm>
            <a:off x="4339526" y="5366512"/>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1" name="椭圆 30">
            <a:extLst>
              <a:ext uri="{FF2B5EF4-FFF2-40B4-BE49-F238E27FC236}">
                <a16:creationId xmlns:a16="http://schemas.microsoft.com/office/drawing/2014/main" id="{0CBBA9D3-CE8D-BCBC-4750-0DC30445399C}"/>
              </a:ext>
            </a:extLst>
          </p:cNvPr>
          <p:cNvSpPr/>
          <p:nvPr/>
        </p:nvSpPr>
        <p:spPr>
          <a:xfrm>
            <a:off x="5379319" y="5371726"/>
            <a:ext cx="171267" cy="170048"/>
          </a:xfrm>
          <a:prstGeom prst="ellipse">
            <a:avLst/>
          </a:prstGeom>
          <a:solidFill>
            <a:srgbClr val="FF0000"/>
          </a:solid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2" name="文本框 31">
            <a:extLst>
              <a:ext uri="{FF2B5EF4-FFF2-40B4-BE49-F238E27FC236}">
                <a16:creationId xmlns:a16="http://schemas.microsoft.com/office/drawing/2014/main" id="{0B7C5D5D-A42B-7F80-92F4-AFC3C7A4D399}"/>
              </a:ext>
            </a:extLst>
          </p:cNvPr>
          <p:cNvSpPr txBox="1"/>
          <p:nvPr/>
        </p:nvSpPr>
        <p:spPr>
          <a:xfrm>
            <a:off x="2562700" y="5331792"/>
            <a:ext cx="693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类别</a:t>
            </a:r>
            <a:r>
              <a:rPr lang="en-US" altLang="zh-CN" sz="1400" dirty="0">
                <a:latin typeface="华文宋体" panose="02010600040101010101" pitchFamily="2" charset="-122"/>
                <a:ea typeface="华文宋体" panose="02010600040101010101" pitchFamily="2" charset="-122"/>
              </a:rPr>
              <a:t>1</a:t>
            </a:r>
            <a:endParaRPr lang="zh-CN" altLang="en-US" sz="1400" dirty="0">
              <a:latin typeface="华文宋体" panose="02010600040101010101" pitchFamily="2" charset="-122"/>
              <a:ea typeface="华文宋体" panose="02010600040101010101" pitchFamily="2" charset="-122"/>
            </a:endParaRPr>
          </a:p>
        </p:txBody>
      </p:sp>
      <p:sp>
        <p:nvSpPr>
          <p:cNvPr id="34" name="文本框 33">
            <a:extLst>
              <a:ext uri="{FF2B5EF4-FFF2-40B4-BE49-F238E27FC236}">
                <a16:creationId xmlns:a16="http://schemas.microsoft.com/office/drawing/2014/main" id="{C60AEE48-C611-5E65-EB85-25A884DEFAAA}"/>
              </a:ext>
            </a:extLst>
          </p:cNvPr>
          <p:cNvSpPr txBox="1"/>
          <p:nvPr/>
        </p:nvSpPr>
        <p:spPr>
          <a:xfrm>
            <a:off x="3521115" y="5318661"/>
            <a:ext cx="693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类别</a:t>
            </a:r>
            <a:r>
              <a:rPr lang="en-US" altLang="zh-CN" sz="1400" dirty="0">
                <a:latin typeface="华文宋体" panose="02010600040101010101" pitchFamily="2" charset="-122"/>
                <a:ea typeface="华文宋体" panose="02010600040101010101" pitchFamily="2" charset="-122"/>
              </a:rPr>
              <a:t>2</a:t>
            </a:r>
            <a:endParaRPr lang="zh-CN" altLang="en-US" sz="1400" dirty="0">
              <a:latin typeface="华文宋体" panose="02010600040101010101" pitchFamily="2" charset="-122"/>
              <a:ea typeface="华文宋体" panose="02010600040101010101" pitchFamily="2" charset="-122"/>
            </a:endParaRPr>
          </a:p>
        </p:txBody>
      </p:sp>
      <p:sp>
        <p:nvSpPr>
          <p:cNvPr id="35" name="文本框 34">
            <a:extLst>
              <a:ext uri="{FF2B5EF4-FFF2-40B4-BE49-F238E27FC236}">
                <a16:creationId xmlns:a16="http://schemas.microsoft.com/office/drawing/2014/main" id="{9794A63B-4C38-251C-747A-6328B0A92ED0}"/>
              </a:ext>
            </a:extLst>
          </p:cNvPr>
          <p:cNvSpPr txBox="1"/>
          <p:nvPr/>
        </p:nvSpPr>
        <p:spPr>
          <a:xfrm>
            <a:off x="4565530" y="5328575"/>
            <a:ext cx="693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类别</a:t>
            </a:r>
            <a:r>
              <a:rPr lang="en-US" altLang="zh-CN" sz="1400" dirty="0">
                <a:latin typeface="华文宋体" panose="02010600040101010101" pitchFamily="2" charset="-122"/>
                <a:ea typeface="华文宋体" panose="02010600040101010101" pitchFamily="2" charset="-122"/>
              </a:rPr>
              <a:t>3</a:t>
            </a:r>
            <a:endParaRPr lang="zh-CN" altLang="en-US" sz="1400" dirty="0">
              <a:latin typeface="华文宋体" panose="02010600040101010101" pitchFamily="2" charset="-122"/>
              <a:ea typeface="华文宋体" panose="02010600040101010101" pitchFamily="2" charset="-122"/>
            </a:endParaRPr>
          </a:p>
        </p:txBody>
      </p:sp>
      <p:sp>
        <p:nvSpPr>
          <p:cNvPr id="36" name="文本框 35">
            <a:extLst>
              <a:ext uri="{FF2B5EF4-FFF2-40B4-BE49-F238E27FC236}">
                <a16:creationId xmlns:a16="http://schemas.microsoft.com/office/drawing/2014/main" id="{17A71D38-87F1-9213-5498-1674D7E729E0}"/>
              </a:ext>
            </a:extLst>
          </p:cNvPr>
          <p:cNvSpPr txBox="1"/>
          <p:nvPr/>
        </p:nvSpPr>
        <p:spPr>
          <a:xfrm>
            <a:off x="5607910" y="5306157"/>
            <a:ext cx="85189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未知类别</a:t>
            </a:r>
          </a:p>
        </p:txBody>
      </p:sp>
      <p:sp>
        <p:nvSpPr>
          <p:cNvPr id="6" name="文本框 5">
            <a:extLst>
              <a:ext uri="{FF2B5EF4-FFF2-40B4-BE49-F238E27FC236}">
                <a16:creationId xmlns:a16="http://schemas.microsoft.com/office/drawing/2014/main" id="{5410470D-B7BC-653E-4E05-333AD433B7D6}"/>
              </a:ext>
            </a:extLst>
          </p:cNvPr>
          <p:cNvSpPr txBox="1"/>
          <p:nvPr/>
        </p:nvSpPr>
        <p:spPr>
          <a:xfrm>
            <a:off x="2697722" y="5702356"/>
            <a:ext cx="35982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17</a:t>
            </a:r>
            <a:r>
              <a:rPr lang="zh-CN" altLang="en-US" sz="1400" dirty="0">
                <a:solidFill>
                  <a:srgbClr val="111111"/>
                </a:solidFill>
                <a:latin typeface="华文宋体" panose="02010600040101010101" pitchFamily="2" charset="-122"/>
                <a:ea typeface="华文宋体" panose="02010600040101010101" pitchFamily="2" charset="-122"/>
              </a:rPr>
              <a:t>：基于</a:t>
            </a:r>
            <a:r>
              <a:rPr lang="en-US" altLang="zh-CN" sz="1400" dirty="0">
                <a:solidFill>
                  <a:srgbClr val="111111"/>
                </a:solidFill>
                <a:latin typeface="华文宋体" panose="02010600040101010101" pitchFamily="2" charset="-122"/>
                <a:ea typeface="华文宋体" panose="02010600040101010101" pitchFamily="2" charset="-122"/>
              </a:rPr>
              <a:t>4-NN</a:t>
            </a:r>
            <a:r>
              <a:rPr lang="zh-CN" altLang="en-US" sz="1400" dirty="0">
                <a:solidFill>
                  <a:srgbClr val="111111"/>
                </a:solidFill>
                <a:latin typeface="华文宋体" panose="02010600040101010101" pitchFamily="2" charset="-122"/>
                <a:ea typeface="华文宋体" panose="02010600040101010101" pitchFamily="2" charset="-122"/>
              </a:rPr>
              <a:t>的时间序列分类示意图</a:t>
            </a:r>
          </a:p>
        </p:txBody>
      </p:sp>
    </p:spTree>
    <p:extLst>
      <p:ext uri="{BB962C8B-B14F-4D97-AF65-F5344CB8AC3E}">
        <p14:creationId xmlns:p14="http://schemas.microsoft.com/office/powerpoint/2010/main" val="233783420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280D0-AC5F-E335-D346-06B96F9CD2B2}"/>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基于深度学习的时间序列分类方法总览</a:t>
            </a:r>
          </a:p>
        </p:txBody>
      </p:sp>
      <p:sp>
        <p:nvSpPr>
          <p:cNvPr id="3" name="灯片编号占位符 2">
            <a:extLst>
              <a:ext uri="{FF2B5EF4-FFF2-40B4-BE49-F238E27FC236}">
                <a16:creationId xmlns:a16="http://schemas.microsoft.com/office/drawing/2014/main" id="{2CC37CA8-3DBE-DA4F-C138-503B8A0B8746}"/>
              </a:ext>
            </a:extLst>
          </p:cNvPr>
          <p:cNvSpPr>
            <a:spLocks noGrp="1"/>
          </p:cNvSpPr>
          <p:nvPr>
            <p:ph type="sldNum" sz="quarter" idx="2"/>
          </p:nvPr>
        </p:nvSpPr>
        <p:spPr/>
        <p:txBody>
          <a:bodyPr/>
          <a:lstStyle/>
          <a:p>
            <a:fld id="{86CB4B4D-7CA3-9044-876B-883B54F8677D}" type="slidenum">
              <a:rPr lang="en-US" altLang="zh-CN" smtClean="0"/>
              <a:t>42</a:t>
            </a:fld>
            <a:endParaRPr lang="zh-CN" altLang="en-US" dirty="0"/>
          </a:p>
        </p:txBody>
      </p:sp>
      <p:pic>
        <p:nvPicPr>
          <p:cNvPr id="4" name="图片 3">
            <a:extLst>
              <a:ext uri="{FF2B5EF4-FFF2-40B4-BE49-F238E27FC236}">
                <a16:creationId xmlns:a16="http://schemas.microsoft.com/office/drawing/2014/main" id="{A049556A-6768-AF1C-54A4-559C5B10E6DD}"/>
              </a:ext>
            </a:extLst>
          </p:cNvPr>
          <p:cNvPicPr>
            <a:picLocks noChangeAspect="1"/>
          </p:cNvPicPr>
          <p:nvPr/>
        </p:nvPicPr>
        <p:blipFill>
          <a:blip r:embed="rId2"/>
          <a:stretch>
            <a:fillRect/>
          </a:stretch>
        </p:blipFill>
        <p:spPr>
          <a:xfrm>
            <a:off x="457201" y="1250407"/>
            <a:ext cx="8159671" cy="4739850"/>
          </a:xfrm>
          <a:prstGeom prst="rect">
            <a:avLst/>
          </a:prstGeom>
        </p:spPr>
      </p:pic>
      <p:sp>
        <p:nvSpPr>
          <p:cNvPr id="5" name="文本框 4">
            <a:extLst>
              <a:ext uri="{FF2B5EF4-FFF2-40B4-BE49-F238E27FC236}">
                <a16:creationId xmlns:a16="http://schemas.microsoft.com/office/drawing/2014/main" id="{D310A2C9-97B5-2AEE-FF24-6AEB3E857F47}"/>
              </a:ext>
            </a:extLst>
          </p:cNvPr>
          <p:cNvSpPr txBox="1"/>
          <p:nvPr/>
        </p:nvSpPr>
        <p:spPr>
          <a:xfrm>
            <a:off x="2697722" y="6089581"/>
            <a:ext cx="398716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18</a:t>
            </a:r>
            <a:r>
              <a:rPr lang="zh-CN" altLang="en-US" sz="1400" dirty="0">
                <a:solidFill>
                  <a:srgbClr val="111111"/>
                </a:solidFill>
                <a:latin typeface="华文宋体" panose="02010600040101010101" pitchFamily="2" charset="-122"/>
                <a:ea typeface="华文宋体" panose="02010600040101010101" pitchFamily="2" charset="-122"/>
              </a:rPr>
              <a:t>：</a:t>
            </a:r>
            <a:r>
              <a:rPr lang="zh-CN" altLang="en-US" sz="1400" dirty="0">
                <a:latin typeface="华文宋体" panose="02010600040101010101" pitchFamily="2" charset="-122"/>
                <a:ea typeface="华文宋体" panose="02010600040101010101" pitchFamily="2" charset="-122"/>
              </a:rPr>
              <a:t>基于深度学习的时间序列分类方法总览</a:t>
            </a:r>
            <a:endParaRPr lang="zh-CN" altLang="en-US" sz="1400" dirty="0">
              <a:solidFill>
                <a:srgbClr val="11111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4535934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3661A-C66E-BEFC-88BE-3CD96F829A19}"/>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基于深度学习时间序列分类的统一框架</a:t>
            </a:r>
          </a:p>
        </p:txBody>
      </p:sp>
      <p:sp>
        <p:nvSpPr>
          <p:cNvPr id="3" name="灯片编号占位符 2">
            <a:extLst>
              <a:ext uri="{FF2B5EF4-FFF2-40B4-BE49-F238E27FC236}">
                <a16:creationId xmlns:a16="http://schemas.microsoft.com/office/drawing/2014/main" id="{4A551A5A-5EF4-D9DB-C1F4-5EE9108892ED}"/>
              </a:ext>
            </a:extLst>
          </p:cNvPr>
          <p:cNvSpPr>
            <a:spLocks noGrp="1"/>
          </p:cNvSpPr>
          <p:nvPr>
            <p:ph type="sldNum" sz="quarter" idx="2"/>
          </p:nvPr>
        </p:nvSpPr>
        <p:spPr/>
        <p:txBody>
          <a:bodyPr/>
          <a:lstStyle/>
          <a:p>
            <a:fld id="{86CB4B4D-7CA3-9044-876B-883B54F8677D}" type="slidenum">
              <a:rPr lang="en-US" altLang="zh-CN" smtClean="0"/>
              <a:t>43</a:t>
            </a:fld>
            <a:endParaRPr lang="zh-CN" altLang="en-US" dirty="0"/>
          </a:p>
        </p:txBody>
      </p:sp>
      <p:pic>
        <p:nvPicPr>
          <p:cNvPr id="5" name="图片 4">
            <a:extLst>
              <a:ext uri="{FF2B5EF4-FFF2-40B4-BE49-F238E27FC236}">
                <a16:creationId xmlns:a16="http://schemas.microsoft.com/office/drawing/2014/main" id="{5BBC0C8C-B7D7-5ECA-FE4C-E1B51BA81EC0}"/>
              </a:ext>
            </a:extLst>
          </p:cNvPr>
          <p:cNvPicPr>
            <a:picLocks noChangeAspect="1"/>
          </p:cNvPicPr>
          <p:nvPr/>
        </p:nvPicPr>
        <p:blipFill rotWithShape="1">
          <a:blip r:embed="rId2"/>
          <a:srcRect t="8343"/>
          <a:stretch/>
        </p:blipFill>
        <p:spPr>
          <a:xfrm>
            <a:off x="594028" y="948945"/>
            <a:ext cx="7955944" cy="243073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01C354C-B859-FFD6-B437-F61283855B81}"/>
                  </a:ext>
                </a:extLst>
              </p:cNvPr>
              <p:cNvSpPr txBox="1"/>
              <p:nvPr/>
            </p:nvSpPr>
            <p:spPr>
              <a:xfrm>
                <a:off x="298179" y="3545703"/>
                <a:ext cx="8783677" cy="29589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b="0" i="0" dirty="0">
                    <a:solidFill>
                      <a:srgbClr val="000000"/>
                    </a:solidFill>
                    <a:effectLst/>
                    <a:latin typeface="华文宋体" panose="02010600040101010101" pitchFamily="2" charset="-122"/>
                    <a:ea typeface="华文宋体" panose="02010600040101010101" pitchFamily="2" charset="-122"/>
                  </a:rPr>
                  <a:t>深度神经网络</a:t>
                </a:r>
                <a:r>
                  <a:rPr lang="zh-CN" altLang="en-US" dirty="0">
                    <a:latin typeface="华文宋体" panose="02010600040101010101" pitchFamily="2" charset="-122"/>
                    <a:ea typeface="华文宋体" panose="02010600040101010101" pitchFamily="2" charset="-122"/>
                  </a:rPr>
                  <a:t>由</a:t>
                </a:r>
                <a14:m>
                  <m:oMath xmlns:m="http://schemas.openxmlformats.org/officeDocument/2006/math">
                    <m:r>
                      <a:rPr lang="en-US" altLang="zh-CN" b="0" i="1" dirty="0" smtClean="0">
                        <a:solidFill>
                          <a:srgbClr val="000000"/>
                        </a:solidFill>
                        <a:effectLst/>
                        <a:latin typeface="Cambria Math" panose="02040503050406030204" pitchFamily="18" charset="0"/>
                        <a:ea typeface="华文宋体" panose="02010600040101010101" pitchFamily="2" charset="-122"/>
                      </a:rPr>
                      <m:t>𝐿</m:t>
                    </m:r>
                    <m:r>
                      <a:rPr lang="en-US" altLang="zh-CN" b="0" i="1" dirty="0" smtClean="0">
                        <a:solidFill>
                          <a:srgbClr val="000000"/>
                        </a:solidFill>
                        <a:effectLst/>
                        <a:latin typeface="Cambria Math" panose="02040503050406030204" pitchFamily="18" charset="0"/>
                        <a:ea typeface="华文宋体" panose="02010600040101010101" pitchFamily="2" charset="-122"/>
                      </a:rPr>
                      <m:t> </m:t>
                    </m:r>
                  </m:oMath>
                </a14:m>
                <a:r>
                  <a:rPr lang="zh-CN" altLang="en-US" b="0" i="0" dirty="0">
                    <a:solidFill>
                      <a:srgbClr val="000000"/>
                    </a:solidFill>
                    <a:effectLst/>
                    <a:latin typeface="华文宋体" panose="02010600040101010101" pitchFamily="2" charset="-122"/>
                    <a:ea typeface="华文宋体" panose="02010600040101010101" pitchFamily="2" charset="-122"/>
                  </a:rPr>
                  <a:t>层网络构成，每一层都可以将其视为一个函数</a:t>
                </a:r>
                <a14:m>
                  <m:oMath xmlns:m="http://schemas.openxmlformats.org/officeDocument/2006/math">
                    <m:r>
                      <a:rPr lang="en-US" altLang="zh-CN" b="0" i="1" smtClean="0">
                        <a:solidFill>
                          <a:srgbClr val="000000"/>
                        </a:solidFill>
                        <a:effectLst/>
                        <a:latin typeface="Cambria Math" panose="02040503050406030204" pitchFamily="18" charset="0"/>
                      </a:rPr>
                      <m:t>𝑓</m:t>
                    </m:r>
                  </m:oMath>
                </a14:m>
                <a:r>
                  <a:rPr lang="zh-CN" altLang="en-US" b="0" i="0" dirty="0">
                    <a:solidFill>
                      <a:srgbClr val="000000"/>
                    </a:solidFill>
                    <a:effectLst/>
                    <a:latin typeface="华文宋体" panose="02010600040101010101" pitchFamily="2" charset="-122"/>
                    <a:ea typeface="华文宋体" panose="02010600040101010101" pitchFamily="2" charset="-122"/>
                  </a:rPr>
                  <a:t>，给定输入</a:t>
                </a:r>
                <a14:m>
                  <m:oMath xmlns:m="http://schemas.openxmlformats.org/officeDocument/2006/math">
                    <m:acc>
                      <m:accPr>
                        <m:chr m:val="⃗"/>
                        <m:ctrlPr>
                          <a:rPr lang="zh-CN" altLang="en-US" b="0" i="1" smtClean="0">
                            <a:solidFill>
                              <a:srgbClr val="000000"/>
                            </a:solidFill>
                            <a:effectLst/>
                            <a:latin typeface="Cambria Math" panose="02040503050406030204" pitchFamily="18" charset="0"/>
                          </a:rPr>
                        </m:ctrlPr>
                      </m:accPr>
                      <m:e>
                        <m:r>
                          <a:rPr lang="zh-CN" altLang="en-US" b="0" i="1" smtClean="0">
                            <a:solidFill>
                              <a:srgbClr val="000000"/>
                            </a:solidFill>
                            <a:effectLst/>
                            <a:latin typeface="Cambria Math" panose="02040503050406030204" pitchFamily="18" charset="0"/>
                          </a:rPr>
                          <m:t>𝑥</m:t>
                        </m:r>
                      </m:e>
                    </m:acc>
                    <m:r>
                      <a:rPr lang="zh-CN" altLang="en-US" i="1">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深度神经网络根据以下公式确定预测的类别：</a:t>
                </a:r>
                <a:endParaRPr lang="en-US" altLang="zh-CN" dirty="0">
                  <a:latin typeface="华文宋体" panose="02010600040101010101" pitchFamily="2" charset="-122"/>
                  <a:ea typeface="华文宋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−2</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𝐿</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r>
                            <a:rPr lang="en-US" altLang="zh-CN" b="0" i="1" smtClean="0">
                              <a:latin typeface="Cambria Math" panose="02040503050406030204" pitchFamily="18" charset="0"/>
                            </a:rPr>
                            <m:t>)</m:t>
                          </m:r>
                        </m:e>
                      </m:d>
                    </m:oMath>
                  </m:oMathPara>
                </a14:m>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其中</a:t>
                </a:r>
                <a14:m>
                  <m:oMath xmlns:m="http://schemas.openxmlformats.org/officeDocument/2006/math">
                    <m:sSub>
                      <m:sSubPr>
                        <m:ctrlPr>
                          <a:rPr lang="en-US" altLang="zh-CN" b="0" i="1" smtClean="0">
                            <a:latin typeface="Cambria Math" panose="02040503050406030204" pitchFamily="18" charset="0"/>
                            <a:ea typeface="华文宋体" panose="02010600040101010101" pitchFamily="2" charset="-122"/>
                          </a:rPr>
                        </m:ctrlPr>
                      </m:sSubPr>
                      <m:e>
                        <m:r>
                          <a:rPr lang="en-US" altLang="zh-CN" b="0" i="1" smtClean="0">
                            <a:latin typeface="Cambria Math" panose="02040503050406030204" pitchFamily="18" charset="0"/>
                            <a:ea typeface="华文宋体" panose="02010600040101010101" pitchFamily="2" charset="-122"/>
                          </a:rPr>
                          <m:t>𝜃</m:t>
                        </m:r>
                      </m:e>
                      <m:sub>
                        <m:r>
                          <a:rPr lang="en-US" altLang="zh-CN" b="0" i="1" smtClean="0">
                            <a:latin typeface="Cambria Math" panose="02040503050406030204" pitchFamily="18" charset="0"/>
                            <a:ea typeface="华文宋体" panose="02010600040101010101" pitchFamily="2" charset="-122"/>
                          </a:rPr>
                          <m:t>𝑖</m:t>
                        </m:r>
                      </m:sub>
                    </m:sSub>
                    <m:r>
                      <a:rPr lang="zh-CN" altLang="en-US" i="1">
                        <a:latin typeface="Cambria Math" panose="02040503050406030204" pitchFamily="18" charset="0"/>
                        <a:ea typeface="华文宋体" panose="02010600040101010101" pitchFamily="2" charset="-122"/>
                      </a:rPr>
                      <m:t>表示</m:t>
                    </m:r>
                  </m:oMath>
                </a14:m>
                <a:r>
                  <a:rPr lang="zh-CN" altLang="en-US" dirty="0">
                    <a:latin typeface="华文宋体" panose="02010600040101010101" pitchFamily="2" charset="-122"/>
                    <a:ea typeface="华文宋体" panose="02010600040101010101" pitchFamily="2" charset="-122"/>
                  </a:rPr>
                  <a:t>第</a:t>
                </a:r>
                <a14:m>
                  <m:oMath xmlns:m="http://schemas.openxmlformats.org/officeDocument/2006/math">
                    <m:r>
                      <a:rPr lang="en-US" altLang="zh-CN" b="0" i="1" dirty="0" smtClean="0">
                        <a:latin typeface="Cambria Math" panose="02040503050406030204" pitchFamily="18" charset="0"/>
                        <a:ea typeface="华文宋体" panose="02010600040101010101" pitchFamily="2" charset="-122"/>
                      </a:rPr>
                      <m:t>𝑖</m:t>
                    </m:r>
                  </m:oMath>
                </a14:m>
                <a:r>
                  <a:rPr lang="zh-CN" altLang="en-US" dirty="0">
                    <a:latin typeface="华文宋体" panose="02010600040101010101" pitchFamily="2" charset="-122"/>
                    <a:ea typeface="华文宋体" panose="02010600040101010101" pitchFamily="2" charset="-122"/>
                  </a:rPr>
                  <a:t>层的相关参数，</a:t>
                </a:r>
                <a14:m>
                  <m:oMath xmlns:m="http://schemas.openxmlformats.org/officeDocument/2006/math">
                    <m:sSub>
                      <m:sSubPr>
                        <m:ctrlPr>
                          <a:rPr lang="en-US" altLang="zh-CN" b="0" i="1" smtClean="0">
                            <a:latin typeface="Cambria Math" panose="02040503050406030204" pitchFamily="18" charset="0"/>
                            <a:ea typeface="华文宋体" panose="02010600040101010101" pitchFamily="2" charset="-122"/>
                          </a:rPr>
                        </m:ctrlPr>
                      </m:sSubPr>
                      <m:e>
                        <m:r>
                          <a:rPr lang="en-US" altLang="zh-CN" b="0" i="1" smtClean="0">
                            <a:latin typeface="Cambria Math" panose="02040503050406030204" pitchFamily="18" charset="0"/>
                            <a:ea typeface="华文宋体" panose="02010600040101010101" pitchFamily="2" charset="-122"/>
                          </a:rPr>
                          <m:t>𝑓</m:t>
                        </m:r>
                      </m:e>
                      <m:sub>
                        <m:r>
                          <a:rPr lang="en-US" altLang="zh-CN" b="0" i="1" smtClean="0">
                            <a:latin typeface="Cambria Math" panose="02040503050406030204" pitchFamily="18" charset="0"/>
                            <a:ea typeface="华文宋体" panose="02010600040101010101" pitchFamily="2" charset="-122"/>
                          </a:rPr>
                          <m:t>𝑖</m:t>
                        </m:r>
                      </m:sub>
                    </m:sSub>
                    <m:r>
                      <a:rPr lang="zh-CN" altLang="en-US" i="1">
                        <a:latin typeface="Cambria Math" panose="02040503050406030204" pitchFamily="18" charset="0"/>
                        <a:ea typeface="华文宋体" panose="02010600040101010101" pitchFamily="2" charset="-122"/>
                      </a:rPr>
                      <m:t>表示</m:t>
                    </m:r>
                  </m:oMath>
                </a14:m>
                <a:r>
                  <a:rPr lang="zh-CN" altLang="en-US" dirty="0">
                    <a:latin typeface="华文宋体" panose="02010600040101010101" pitchFamily="2" charset="-122"/>
                    <a:ea typeface="华文宋体" panose="02010600040101010101" pitchFamily="2" charset="-122"/>
                  </a:rPr>
                  <a:t>第</a:t>
                </a:r>
                <a14:m>
                  <m:oMath xmlns:m="http://schemas.openxmlformats.org/officeDocument/2006/math">
                    <m:r>
                      <a:rPr lang="en-US" altLang="zh-CN" b="0" i="1" dirty="0" smtClean="0">
                        <a:latin typeface="Cambria Math" panose="02040503050406030204" pitchFamily="18" charset="0"/>
                        <a:ea typeface="华文宋体" panose="02010600040101010101" pitchFamily="2" charset="-122"/>
                      </a:rPr>
                      <m:t>𝑖</m:t>
                    </m:r>
                    <m:r>
                      <a:rPr lang="zh-CN" altLang="en-US" i="1" dirty="0">
                        <a:latin typeface="Cambria Math" panose="02040503050406030204" pitchFamily="18" charset="0"/>
                        <a:ea typeface="华文宋体" panose="02010600040101010101" pitchFamily="2" charset="-122"/>
                      </a:rPr>
                      <m:t>层</m:t>
                    </m:r>
                  </m:oMath>
                </a14:m>
                <a:r>
                  <a:rPr lang="zh-CN" altLang="en-US" dirty="0">
                    <a:latin typeface="华文宋体" panose="02010600040101010101" pitchFamily="2" charset="-122"/>
                    <a:ea typeface="华文宋体" panose="02010600040101010101" pitchFamily="2" charset="-122"/>
                  </a:rPr>
                  <a:t>表示的函数。</a:t>
                </a: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可以选择多层感知机</a:t>
                </a:r>
                <a:r>
                  <a:rPr lang="en-US" altLang="zh-CN" dirty="0">
                    <a:latin typeface="华文宋体" panose="02010600040101010101" pitchFamily="2" charset="-122"/>
                    <a:ea typeface="华文宋体" panose="02010600040101010101" pitchFamily="2" charset="-122"/>
                  </a:rPr>
                  <a:t>(</a:t>
                </a:r>
                <a:r>
                  <a:rPr lang="en-US" altLang="zh-CN" sz="1800" b="0" i="0" u="none" strike="noStrike" baseline="0" dirty="0">
                    <a:latin typeface="Times New Roman" panose="02020603050405020304" pitchFamily="18" charset="0"/>
                    <a:cs typeface="Times New Roman" panose="02020603050405020304" pitchFamily="18" charset="0"/>
                  </a:rPr>
                  <a:t>Multi Layer </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Perceptron</a:t>
                </a:r>
                <a:r>
                  <a:rPr lang="en-US" altLang="zh-CN" sz="1800" b="0" i="0" u="none" strike="noStrike" baseline="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MLP</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，卷积神经网络</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Convolutional Neural Networks, CNN</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和循环神经网络</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cs typeface="Times New Roman" panose="02020603050405020304" pitchFamily="18" charset="0"/>
                  </a:rPr>
                  <a:t>Recurrent Neural Network, RNN</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作为分类模型。</a:t>
                </a:r>
              </a:p>
            </p:txBody>
          </p:sp>
        </mc:Choice>
        <mc:Fallback xmlns="">
          <p:sp>
            <p:nvSpPr>
              <p:cNvPr id="6" name="文本框 5">
                <a:extLst>
                  <a:ext uri="{FF2B5EF4-FFF2-40B4-BE49-F238E27FC236}">
                    <a16:creationId xmlns:a16="http://schemas.microsoft.com/office/drawing/2014/main" id="{301C354C-B859-FFD6-B437-F61283855B81}"/>
                  </a:ext>
                </a:extLst>
              </p:cNvPr>
              <p:cNvSpPr txBox="1">
                <a:spLocks noRot="1" noChangeAspect="1" noMove="1" noResize="1" noEditPoints="1" noAdjustHandles="1" noChangeArrowheads="1" noChangeShapeType="1" noTextEdit="1"/>
              </p:cNvSpPr>
              <p:nvPr/>
            </p:nvSpPr>
            <p:spPr>
              <a:xfrm>
                <a:off x="298179" y="3545703"/>
                <a:ext cx="8783677" cy="2958952"/>
              </a:xfrm>
              <a:prstGeom prst="rect">
                <a:avLst/>
              </a:prstGeom>
              <a:blipFill>
                <a:blip r:embed="rId3"/>
                <a:stretch>
                  <a:fillRect l="-625" r="-902" b="-2680"/>
                </a:stretch>
              </a:blipFill>
              <a:ln w="12700" cap="flat">
                <a:noFill/>
                <a:miter lim="400000"/>
              </a:ln>
              <a:effectLst/>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AE0F3B01-61B5-D430-F12B-C5C7F46E7C8D}"/>
              </a:ext>
            </a:extLst>
          </p:cNvPr>
          <p:cNvCxnSpPr/>
          <p:nvPr/>
        </p:nvCxnSpPr>
        <p:spPr>
          <a:xfrm>
            <a:off x="6679407" y="1280890"/>
            <a:ext cx="0" cy="1305018"/>
          </a:xfrm>
          <a:prstGeom prst="line">
            <a:avLst/>
          </a:prstGeom>
          <a:noFill/>
          <a:ln w="19050" cap="flat">
            <a:solidFill>
              <a:srgbClr val="00B0F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直接连接符 9">
            <a:extLst>
              <a:ext uri="{FF2B5EF4-FFF2-40B4-BE49-F238E27FC236}">
                <a16:creationId xmlns:a16="http://schemas.microsoft.com/office/drawing/2014/main" id="{B9A188B9-E886-47C2-FBA7-824A349707F8}"/>
              </a:ext>
            </a:extLst>
          </p:cNvPr>
          <p:cNvCxnSpPr/>
          <p:nvPr/>
        </p:nvCxnSpPr>
        <p:spPr>
          <a:xfrm>
            <a:off x="7112795" y="1280890"/>
            <a:ext cx="0" cy="1305018"/>
          </a:xfrm>
          <a:prstGeom prst="line">
            <a:avLst/>
          </a:prstGeom>
          <a:noFill/>
          <a:ln w="19050" cap="flat">
            <a:solidFill>
              <a:srgbClr val="00B0F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616974FE-EB55-DAE0-3DCA-0B3B8CB2812E}"/>
              </a:ext>
            </a:extLst>
          </p:cNvPr>
          <p:cNvCxnSpPr>
            <a:cxnSpLocks/>
          </p:cNvCxnSpPr>
          <p:nvPr/>
        </p:nvCxnSpPr>
        <p:spPr>
          <a:xfrm>
            <a:off x="6679407" y="2585908"/>
            <a:ext cx="433388" cy="0"/>
          </a:xfrm>
          <a:prstGeom prst="line">
            <a:avLst/>
          </a:prstGeom>
          <a:noFill/>
          <a:ln w="19050" cap="flat">
            <a:solidFill>
              <a:srgbClr val="00B0F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3">
            <a:extLst>
              <a:ext uri="{FF2B5EF4-FFF2-40B4-BE49-F238E27FC236}">
                <a16:creationId xmlns:a16="http://schemas.microsoft.com/office/drawing/2014/main" id="{FCF8D1DC-F008-457A-FCC9-DE58DC99ECB9}"/>
              </a:ext>
            </a:extLst>
          </p:cNvPr>
          <p:cNvCxnSpPr>
            <a:cxnSpLocks/>
          </p:cNvCxnSpPr>
          <p:nvPr/>
        </p:nvCxnSpPr>
        <p:spPr>
          <a:xfrm>
            <a:off x="6679407" y="1238121"/>
            <a:ext cx="433388" cy="0"/>
          </a:xfrm>
          <a:prstGeom prst="line">
            <a:avLst/>
          </a:prstGeom>
          <a:noFill/>
          <a:ln w="19050" cap="flat">
            <a:solidFill>
              <a:srgbClr val="00B0F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文本框 14">
            <a:extLst>
              <a:ext uri="{FF2B5EF4-FFF2-40B4-BE49-F238E27FC236}">
                <a16:creationId xmlns:a16="http://schemas.microsoft.com/office/drawing/2014/main" id="{C35D65ED-49B6-638C-3365-072A129A6262}"/>
              </a:ext>
            </a:extLst>
          </p:cNvPr>
          <p:cNvSpPr txBox="1"/>
          <p:nvPr/>
        </p:nvSpPr>
        <p:spPr>
          <a:xfrm>
            <a:off x="6268574" y="2650030"/>
            <a:ext cx="127744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a:ln>
                  <a:noFill/>
                </a:ln>
                <a:solidFill>
                  <a:srgbClr val="00B0F0"/>
                </a:solidFill>
                <a:effectLst/>
                <a:uFillTx/>
                <a:latin typeface="Cambria Math" panose="02040503050406030204" pitchFamily="18" charset="0"/>
                <a:ea typeface="Cambria Math" panose="02040503050406030204" pitchFamily="18" charset="0"/>
                <a:sym typeface="Arial"/>
              </a:rPr>
              <a:t>Deep Learning </a:t>
            </a:r>
          </a:p>
          <a:p>
            <a:pPr marL="0" marR="0" indent="0" algn="ctr" defTabSz="914400" rtl="0" fontAlgn="auto" latinLnBrk="0" hangingPunct="0">
              <a:lnSpc>
                <a:spcPct val="100000"/>
              </a:lnSpc>
              <a:spcBef>
                <a:spcPts val="0"/>
              </a:spcBef>
              <a:spcAft>
                <a:spcPts val="0"/>
              </a:spcAft>
              <a:buClrTx/>
              <a:buSzTx/>
              <a:buFontTx/>
              <a:buNone/>
              <a:tabLst/>
            </a:pPr>
            <a:r>
              <a:rPr kumimoji="0" lang="en-US" altLang="zh-CN" sz="1400" b="1" u="none" strike="noStrike" cap="none" spc="0" normalizeH="0" baseline="0" dirty="0">
                <a:ln>
                  <a:noFill/>
                </a:ln>
                <a:solidFill>
                  <a:srgbClr val="00B0F0"/>
                </a:solidFill>
                <a:effectLst/>
                <a:uFillTx/>
                <a:latin typeface="Cambria Math" panose="02040503050406030204" pitchFamily="18" charset="0"/>
                <a:ea typeface="Cambria Math" panose="02040503050406030204" pitchFamily="18" charset="0"/>
                <a:sym typeface="Arial"/>
              </a:rPr>
              <a:t>Model</a:t>
            </a:r>
            <a:endParaRPr kumimoji="0" lang="zh-CN" altLang="en-US" sz="1400" b="1" u="none" strike="noStrike" cap="none" spc="0" normalizeH="0" baseline="0" dirty="0">
              <a:ln>
                <a:noFill/>
              </a:ln>
              <a:solidFill>
                <a:srgbClr val="00B0F0"/>
              </a:solidFill>
              <a:effectLst/>
              <a:uFillTx/>
              <a:latin typeface="Cambria Math" panose="02040503050406030204" pitchFamily="18" charset="0"/>
              <a:sym typeface="Arial"/>
            </a:endParaRPr>
          </a:p>
        </p:txBody>
      </p:sp>
      <p:sp>
        <p:nvSpPr>
          <p:cNvPr id="4" name="文本框 3">
            <a:extLst>
              <a:ext uri="{FF2B5EF4-FFF2-40B4-BE49-F238E27FC236}">
                <a16:creationId xmlns:a16="http://schemas.microsoft.com/office/drawing/2014/main" id="{7763FDCF-4B55-5419-DBCB-F9BF130917AA}"/>
              </a:ext>
            </a:extLst>
          </p:cNvPr>
          <p:cNvSpPr txBox="1"/>
          <p:nvPr/>
        </p:nvSpPr>
        <p:spPr>
          <a:xfrm>
            <a:off x="2609687" y="3303517"/>
            <a:ext cx="39246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solidFill>
                  <a:srgbClr val="111111"/>
                </a:solidFill>
                <a:latin typeface="华文宋体" panose="02010600040101010101" pitchFamily="2" charset="-122"/>
                <a:ea typeface="华文宋体" panose="02010600040101010101" pitchFamily="2" charset="-122"/>
              </a:rPr>
              <a:t>图</a:t>
            </a:r>
            <a:r>
              <a:rPr lang="en-US" altLang="zh-CN" sz="1400" dirty="0">
                <a:solidFill>
                  <a:srgbClr val="111111"/>
                </a:solidFill>
                <a:latin typeface="华文宋体" panose="02010600040101010101" pitchFamily="2" charset="-122"/>
                <a:ea typeface="华文宋体" panose="02010600040101010101" pitchFamily="2" charset="-122"/>
              </a:rPr>
              <a:t>19</a:t>
            </a:r>
            <a:r>
              <a:rPr lang="zh-CN" altLang="en-US" sz="1400" dirty="0">
                <a:solidFill>
                  <a:srgbClr val="111111"/>
                </a:solidFill>
                <a:latin typeface="华文宋体" panose="02010600040101010101" pitchFamily="2" charset="-122"/>
                <a:ea typeface="华文宋体" panose="02010600040101010101" pitchFamily="2" charset="-122"/>
              </a:rPr>
              <a:t>：</a:t>
            </a:r>
            <a:r>
              <a:rPr lang="zh-CN" altLang="en-US" sz="1400" dirty="0">
                <a:latin typeface="华文宋体" panose="02010600040101010101" pitchFamily="2" charset="-122"/>
                <a:ea typeface="华文宋体" panose="02010600040101010101" pitchFamily="2" charset="-122"/>
              </a:rPr>
              <a:t>基于深度学习时间序列分类的统一框架</a:t>
            </a:r>
            <a:endParaRPr lang="zh-CN" altLang="en-US" sz="1400" dirty="0">
              <a:solidFill>
                <a:srgbClr val="111111"/>
              </a:solidFill>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63066567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990E7-3F91-09A0-86F0-2422B77D9E4B}"/>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卷积神经网络用于时间序列分类架构</a:t>
            </a:r>
          </a:p>
        </p:txBody>
      </p:sp>
      <p:sp>
        <p:nvSpPr>
          <p:cNvPr id="3" name="灯片编号占位符 2">
            <a:extLst>
              <a:ext uri="{FF2B5EF4-FFF2-40B4-BE49-F238E27FC236}">
                <a16:creationId xmlns:a16="http://schemas.microsoft.com/office/drawing/2014/main" id="{1FA33E9C-77D1-A355-1265-627984386D0F}"/>
              </a:ext>
            </a:extLst>
          </p:cNvPr>
          <p:cNvSpPr>
            <a:spLocks noGrp="1"/>
          </p:cNvSpPr>
          <p:nvPr>
            <p:ph type="sldNum" sz="quarter" idx="2"/>
          </p:nvPr>
        </p:nvSpPr>
        <p:spPr/>
        <p:txBody>
          <a:bodyPr/>
          <a:lstStyle/>
          <a:p>
            <a:fld id="{86CB4B4D-7CA3-9044-876B-883B54F8677D}" type="slidenum">
              <a:rPr lang="en-US" altLang="zh-CN" smtClean="0"/>
              <a:t>44</a:t>
            </a:fld>
            <a:endParaRPr lang="zh-CN" altLang="en-US" dirty="0"/>
          </a:p>
        </p:txBody>
      </p:sp>
      <p:pic>
        <p:nvPicPr>
          <p:cNvPr id="4" name="图片 3">
            <a:extLst>
              <a:ext uri="{FF2B5EF4-FFF2-40B4-BE49-F238E27FC236}">
                <a16:creationId xmlns:a16="http://schemas.microsoft.com/office/drawing/2014/main" id="{905D8B0D-0C0A-902B-FED4-B96A1E55446B}"/>
              </a:ext>
            </a:extLst>
          </p:cNvPr>
          <p:cNvPicPr>
            <a:picLocks noChangeAspect="1"/>
          </p:cNvPicPr>
          <p:nvPr/>
        </p:nvPicPr>
        <p:blipFill>
          <a:blip r:embed="rId2"/>
          <a:stretch>
            <a:fillRect/>
          </a:stretch>
        </p:blipFill>
        <p:spPr>
          <a:xfrm>
            <a:off x="457201" y="1053622"/>
            <a:ext cx="8229600" cy="2763866"/>
          </a:xfrm>
          <a:prstGeom prst="rect">
            <a:avLst/>
          </a:prstGeom>
        </p:spPr>
      </p:pic>
      <p:sp>
        <p:nvSpPr>
          <p:cNvPr id="7" name="文本框 6">
            <a:extLst>
              <a:ext uri="{FF2B5EF4-FFF2-40B4-BE49-F238E27FC236}">
                <a16:creationId xmlns:a16="http://schemas.microsoft.com/office/drawing/2014/main" id="{94E4534B-C67D-7824-0F54-308EBD00FF3B}"/>
              </a:ext>
            </a:extLst>
          </p:cNvPr>
          <p:cNvSpPr txBox="1"/>
          <p:nvPr/>
        </p:nvSpPr>
        <p:spPr>
          <a:xfrm>
            <a:off x="457200" y="4439671"/>
            <a:ext cx="8229600" cy="883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卷积可以看作是在时间序列上应用和滑动过滤器。过滤器可以看作是时间序列的一般非线性变换。</a:t>
            </a:r>
          </a:p>
        </p:txBody>
      </p:sp>
      <p:sp>
        <p:nvSpPr>
          <p:cNvPr id="5" name="文本框 4">
            <a:extLst>
              <a:ext uri="{FF2B5EF4-FFF2-40B4-BE49-F238E27FC236}">
                <a16:creationId xmlns:a16="http://schemas.microsoft.com/office/drawing/2014/main" id="{A853A10B-4855-410D-8AFD-6148B709FEF3}"/>
              </a:ext>
            </a:extLst>
          </p:cNvPr>
          <p:cNvSpPr txBox="1"/>
          <p:nvPr/>
        </p:nvSpPr>
        <p:spPr>
          <a:xfrm>
            <a:off x="2666353" y="3969508"/>
            <a:ext cx="35982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20</a:t>
            </a:r>
            <a:r>
              <a:rPr lang="zh-CN" altLang="en-US" sz="1400" dirty="0">
                <a:latin typeface="华文宋体" panose="02010600040101010101" pitchFamily="2" charset="-122"/>
                <a:ea typeface="华文宋体" panose="02010600040101010101" pitchFamily="2" charset="-122"/>
              </a:rPr>
              <a:t>：卷积神经网络用于时间序列分类架构</a:t>
            </a:r>
          </a:p>
        </p:txBody>
      </p:sp>
    </p:spTree>
    <p:extLst>
      <p:ext uri="{BB962C8B-B14F-4D97-AF65-F5344CB8AC3E}">
        <p14:creationId xmlns:p14="http://schemas.microsoft.com/office/powerpoint/2010/main" val="374211513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2B774-9900-D7A3-5AC0-33A40E948348}"/>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基于图的时间序列分类</a:t>
            </a:r>
          </a:p>
        </p:txBody>
      </p:sp>
      <p:sp>
        <p:nvSpPr>
          <p:cNvPr id="3" name="灯片编号占位符 2">
            <a:extLst>
              <a:ext uri="{FF2B5EF4-FFF2-40B4-BE49-F238E27FC236}">
                <a16:creationId xmlns:a16="http://schemas.microsoft.com/office/drawing/2014/main" id="{B0493E1B-E80A-9030-15A6-B04A9B93E458}"/>
              </a:ext>
            </a:extLst>
          </p:cNvPr>
          <p:cNvSpPr>
            <a:spLocks noGrp="1"/>
          </p:cNvSpPr>
          <p:nvPr>
            <p:ph type="sldNum" sz="quarter" idx="2"/>
          </p:nvPr>
        </p:nvSpPr>
        <p:spPr/>
        <p:txBody>
          <a:bodyPr/>
          <a:lstStyle/>
          <a:p>
            <a:fld id="{86CB4B4D-7CA3-9044-876B-883B54F8677D}" type="slidenum">
              <a:rPr lang="en-US" altLang="zh-CN" smtClean="0"/>
              <a:t>45</a:t>
            </a:fld>
            <a:endParaRPr lang="zh-CN" altLang="en-US" dirty="0"/>
          </a:p>
        </p:txBody>
      </p:sp>
      <p:sp>
        <p:nvSpPr>
          <p:cNvPr id="5" name="矩形 4">
            <a:extLst>
              <a:ext uri="{FF2B5EF4-FFF2-40B4-BE49-F238E27FC236}">
                <a16:creationId xmlns:a16="http://schemas.microsoft.com/office/drawing/2014/main" id="{3FA324F7-86E6-0430-C5FB-114104C60D99}"/>
              </a:ext>
            </a:extLst>
          </p:cNvPr>
          <p:cNvSpPr/>
          <p:nvPr/>
        </p:nvSpPr>
        <p:spPr>
          <a:xfrm>
            <a:off x="3229009" y="3735469"/>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直接箭头连接符 7">
            <a:extLst>
              <a:ext uri="{FF2B5EF4-FFF2-40B4-BE49-F238E27FC236}">
                <a16:creationId xmlns:a16="http://schemas.microsoft.com/office/drawing/2014/main" id="{17147566-2DF4-3179-E3C8-625B70F0592B}"/>
              </a:ext>
            </a:extLst>
          </p:cNvPr>
          <p:cNvCxnSpPr/>
          <p:nvPr/>
        </p:nvCxnSpPr>
        <p:spPr>
          <a:xfrm>
            <a:off x="2651296" y="5516144"/>
            <a:ext cx="3844031"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BC959422-577A-18BC-8DF3-709BAE804EEE}"/>
              </a:ext>
            </a:extLst>
          </p:cNvPr>
          <p:cNvCxnSpPr>
            <a:cxnSpLocks/>
          </p:cNvCxnSpPr>
          <p:nvPr/>
        </p:nvCxnSpPr>
        <p:spPr>
          <a:xfrm flipV="1">
            <a:off x="2831809" y="2986008"/>
            <a:ext cx="0" cy="268253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等腰三角形 9">
            <a:extLst>
              <a:ext uri="{FF2B5EF4-FFF2-40B4-BE49-F238E27FC236}">
                <a16:creationId xmlns:a16="http://schemas.microsoft.com/office/drawing/2014/main" id="{3B549EEA-687D-F0F4-BAD7-99C0E496E2D8}"/>
              </a:ext>
            </a:extLst>
          </p:cNvPr>
          <p:cNvSpPr/>
          <p:nvPr/>
        </p:nvSpPr>
        <p:spPr>
          <a:xfrm>
            <a:off x="4906581" y="4590844"/>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等腰三角形 10">
            <a:extLst>
              <a:ext uri="{FF2B5EF4-FFF2-40B4-BE49-F238E27FC236}">
                <a16:creationId xmlns:a16="http://schemas.microsoft.com/office/drawing/2014/main" id="{2B3B2DDD-861D-815D-C9BB-566E8F30B23F}"/>
              </a:ext>
            </a:extLst>
          </p:cNvPr>
          <p:cNvSpPr/>
          <p:nvPr/>
        </p:nvSpPr>
        <p:spPr>
          <a:xfrm>
            <a:off x="4564072" y="3238064"/>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矩形 21">
            <a:extLst>
              <a:ext uri="{FF2B5EF4-FFF2-40B4-BE49-F238E27FC236}">
                <a16:creationId xmlns:a16="http://schemas.microsoft.com/office/drawing/2014/main" id="{515D7D1C-D064-9700-5699-8A860E2D34F3}"/>
              </a:ext>
            </a:extLst>
          </p:cNvPr>
          <p:cNvSpPr/>
          <p:nvPr/>
        </p:nvSpPr>
        <p:spPr>
          <a:xfrm>
            <a:off x="4006983" y="5044661"/>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4" name="矩形 23">
            <a:extLst>
              <a:ext uri="{FF2B5EF4-FFF2-40B4-BE49-F238E27FC236}">
                <a16:creationId xmlns:a16="http://schemas.microsoft.com/office/drawing/2014/main" id="{4CC9F5EA-E86D-A5C0-1122-68DC6E237315}"/>
              </a:ext>
            </a:extLst>
          </p:cNvPr>
          <p:cNvSpPr/>
          <p:nvPr/>
        </p:nvSpPr>
        <p:spPr>
          <a:xfrm>
            <a:off x="3125420" y="5737260"/>
            <a:ext cx="150920" cy="133165"/>
          </a:xfrm>
          <a:prstGeom prst="rect">
            <a:avLst/>
          </a:prstGeom>
          <a:solidFill>
            <a:srgbClr val="00B0F0"/>
          </a:solid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6" name="等腰三角形 25">
            <a:extLst>
              <a:ext uri="{FF2B5EF4-FFF2-40B4-BE49-F238E27FC236}">
                <a16:creationId xmlns:a16="http://schemas.microsoft.com/office/drawing/2014/main" id="{0BA1F530-1322-8E96-C101-D32D59A4DBE7}"/>
              </a:ext>
            </a:extLst>
          </p:cNvPr>
          <p:cNvSpPr/>
          <p:nvPr/>
        </p:nvSpPr>
        <p:spPr>
          <a:xfrm>
            <a:off x="4215613" y="5696220"/>
            <a:ext cx="186426" cy="170566"/>
          </a:xfrm>
          <a:prstGeom prst="triangle">
            <a:avLst/>
          </a:prstGeom>
          <a:solidFill>
            <a:srgbClr val="92D050"/>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8" name="文本框 27">
            <a:extLst>
              <a:ext uri="{FF2B5EF4-FFF2-40B4-BE49-F238E27FC236}">
                <a16:creationId xmlns:a16="http://schemas.microsoft.com/office/drawing/2014/main" id="{46D1F57F-3CEC-15A7-78D4-39A16716C50D}"/>
              </a:ext>
            </a:extLst>
          </p:cNvPr>
          <p:cNvSpPr txBox="1"/>
          <p:nvPr/>
        </p:nvSpPr>
        <p:spPr>
          <a:xfrm>
            <a:off x="3340333" y="5661500"/>
            <a:ext cx="693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类别</a:t>
            </a:r>
            <a:r>
              <a:rPr lang="en-US" altLang="zh-CN" sz="1400" dirty="0">
                <a:latin typeface="华文宋体" panose="02010600040101010101" pitchFamily="2" charset="-122"/>
                <a:ea typeface="华文宋体" panose="02010600040101010101" pitchFamily="2" charset="-122"/>
              </a:rPr>
              <a:t>1</a:t>
            </a:r>
            <a:endParaRPr lang="zh-CN" altLang="en-US" sz="1400" dirty="0">
              <a:latin typeface="华文宋体" panose="02010600040101010101" pitchFamily="2" charset="-122"/>
              <a:ea typeface="华文宋体" panose="02010600040101010101" pitchFamily="2" charset="-122"/>
            </a:endParaRPr>
          </a:p>
        </p:txBody>
      </p:sp>
      <p:sp>
        <p:nvSpPr>
          <p:cNvPr id="30" name="文本框 29">
            <a:extLst>
              <a:ext uri="{FF2B5EF4-FFF2-40B4-BE49-F238E27FC236}">
                <a16:creationId xmlns:a16="http://schemas.microsoft.com/office/drawing/2014/main" id="{6A40CD49-5A39-2E56-486A-BE9ADBF8AF04}"/>
              </a:ext>
            </a:extLst>
          </p:cNvPr>
          <p:cNvSpPr txBox="1"/>
          <p:nvPr/>
        </p:nvSpPr>
        <p:spPr>
          <a:xfrm>
            <a:off x="4441617" y="5658283"/>
            <a:ext cx="69375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类别</a:t>
            </a:r>
            <a:r>
              <a:rPr lang="en-US" altLang="zh-CN" sz="1400" dirty="0">
                <a:latin typeface="华文宋体" panose="02010600040101010101" pitchFamily="2" charset="-122"/>
                <a:ea typeface="华文宋体" panose="02010600040101010101" pitchFamily="2" charset="-122"/>
              </a:rPr>
              <a:t>2</a:t>
            </a:r>
            <a:endParaRPr lang="zh-CN" altLang="en-US" sz="1400" dirty="0">
              <a:latin typeface="华文宋体" panose="02010600040101010101" pitchFamily="2" charset="-122"/>
              <a:ea typeface="华文宋体" panose="02010600040101010101" pitchFamily="2" charset="-122"/>
            </a:endParaRPr>
          </a:p>
        </p:txBody>
      </p:sp>
      <p:sp>
        <p:nvSpPr>
          <p:cNvPr id="31" name="文本框 30">
            <a:extLst>
              <a:ext uri="{FF2B5EF4-FFF2-40B4-BE49-F238E27FC236}">
                <a16:creationId xmlns:a16="http://schemas.microsoft.com/office/drawing/2014/main" id="{790D18A4-A45B-8EF3-1BFF-48DD502FF4BA}"/>
              </a:ext>
            </a:extLst>
          </p:cNvPr>
          <p:cNvSpPr txBox="1"/>
          <p:nvPr/>
        </p:nvSpPr>
        <p:spPr>
          <a:xfrm>
            <a:off x="5483997" y="5635865"/>
            <a:ext cx="85189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未知类别</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C160D93-646F-5EEA-3695-E938635FA670}"/>
                  </a:ext>
                </a:extLst>
              </p:cNvPr>
              <p:cNvSpPr txBox="1"/>
              <p:nvPr/>
            </p:nvSpPr>
            <p:spPr>
              <a:xfrm>
                <a:off x="401898" y="906454"/>
                <a:ext cx="8464855" cy="2169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从训练和测试实例中构建一个相似图</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ea typeface="华文宋体" panose="02010600040101010101" pitchFamily="2" charset="-122"/>
                        <a:sym typeface="Arial"/>
                      </a:rPr>
                      <m:t>𝑉</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中每一个节点对应于一个训练或测试数据中的实例，</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ea typeface="华文宋体" panose="02010600040101010101" pitchFamily="2" charset="-122"/>
                        <a:sym typeface="Arial"/>
                      </a:rPr>
                      <m:t>𝑉</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中每个节点用一条无向边连接</a:t>
                </a:r>
                <a:r>
                  <a:rPr lang="zh-CN" altLang="en-US" dirty="0">
                    <a:latin typeface="华文宋体" panose="02010600040101010101" pitchFamily="2" charset="-122"/>
                    <a:ea typeface="华文宋体" panose="02010600040101010101" pitchFamily="2" charset="-122"/>
                  </a:rPr>
                  <a:t>，其权重为两个节点的相似度</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，边集合为</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𝐸</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。将</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ea typeface="华文宋体" panose="02010600040101010101" pitchFamily="2" charset="-122"/>
                        <a:sym typeface="Arial"/>
                      </a:rPr>
                      <m:t>𝐺</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中有标签的节点想象成染过色，而无标签的的节点尚未染色，于是基于图的时间序列分类对应于“颜色”在图上扩散或传播过程。</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基于图的时间序列分类与图半监督学习思想相同。</a:t>
                </a:r>
                <a:endPar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mc:Choice>
        <mc:Fallback xmlns="">
          <p:sp>
            <p:nvSpPr>
              <p:cNvPr id="32" name="文本框 31">
                <a:extLst>
                  <a:ext uri="{FF2B5EF4-FFF2-40B4-BE49-F238E27FC236}">
                    <a16:creationId xmlns:a16="http://schemas.microsoft.com/office/drawing/2014/main" id="{EC160D93-646F-5EEA-3695-E938635FA670}"/>
                  </a:ext>
                </a:extLst>
              </p:cNvPr>
              <p:cNvSpPr txBox="1">
                <a:spLocks noRot="1" noChangeAspect="1" noMove="1" noResize="1" noEditPoints="1" noAdjustHandles="1" noChangeArrowheads="1" noChangeShapeType="1" noTextEdit="1"/>
              </p:cNvSpPr>
              <p:nvPr/>
            </p:nvSpPr>
            <p:spPr>
              <a:xfrm>
                <a:off x="401898" y="906454"/>
                <a:ext cx="8464855" cy="2169823"/>
              </a:xfrm>
              <a:prstGeom prst="rect">
                <a:avLst/>
              </a:prstGeom>
              <a:blipFill>
                <a:blip r:embed="rId2"/>
                <a:stretch>
                  <a:fillRect l="-1152" r="-576" b="-1966"/>
                </a:stretch>
              </a:blipFill>
              <a:ln w="12700" cap="flat">
                <a:noFill/>
                <a:miter lim="400000"/>
              </a:ln>
              <a:effectLst/>
            </p:spPr>
            <p:txBody>
              <a:bodyPr/>
              <a:lstStyle/>
              <a:p>
                <a:r>
                  <a:rPr lang="zh-CN" altLang="en-US">
                    <a:noFill/>
                  </a:rPr>
                  <a:t> </a:t>
                </a:r>
              </a:p>
            </p:txBody>
          </p:sp>
        </mc:Fallback>
      </mc:AlternateContent>
      <p:sp>
        <p:nvSpPr>
          <p:cNvPr id="33" name="椭圆 32">
            <a:extLst>
              <a:ext uri="{FF2B5EF4-FFF2-40B4-BE49-F238E27FC236}">
                <a16:creationId xmlns:a16="http://schemas.microsoft.com/office/drawing/2014/main" id="{7BDECE63-32E4-8B1C-2E93-60ECA8FB8C04}"/>
              </a:ext>
            </a:extLst>
          </p:cNvPr>
          <p:cNvSpPr/>
          <p:nvPr/>
        </p:nvSpPr>
        <p:spPr>
          <a:xfrm>
            <a:off x="5398185" y="4017604"/>
            <a:ext cx="171267" cy="170048"/>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4" name="椭圆 33">
            <a:extLst>
              <a:ext uri="{FF2B5EF4-FFF2-40B4-BE49-F238E27FC236}">
                <a16:creationId xmlns:a16="http://schemas.microsoft.com/office/drawing/2014/main" id="{9588066C-303A-4464-A9D8-AF52DBDFF025}"/>
              </a:ext>
            </a:extLst>
          </p:cNvPr>
          <p:cNvSpPr/>
          <p:nvPr/>
        </p:nvSpPr>
        <p:spPr>
          <a:xfrm>
            <a:off x="5312730" y="5727146"/>
            <a:ext cx="171267" cy="170048"/>
          </a:xfrm>
          <a:prstGeom prst="ellipse">
            <a:avLst/>
          </a:prstGeom>
          <a:ln w="1905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45" name="直接连接符 44">
            <a:extLst>
              <a:ext uri="{FF2B5EF4-FFF2-40B4-BE49-F238E27FC236}">
                <a16:creationId xmlns:a16="http://schemas.microsoft.com/office/drawing/2014/main" id="{852BAECA-7A3D-E334-5F6D-58AD602EF323}"/>
              </a:ext>
            </a:extLst>
          </p:cNvPr>
          <p:cNvCxnSpPr>
            <a:stCxn id="5" idx="2"/>
            <a:endCxn id="22" idx="0"/>
          </p:cNvCxnSpPr>
          <p:nvPr/>
        </p:nvCxnSpPr>
        <p:spPr>
          <a:xfrm>
            <a:off x="3304469" y="3868634"/>
            <a:ext cx="777974" cy="1176027"/>
          </a:xfrm>
          <a:prstGeom prst="line">
            <a:avLst/>
          </a:prstGeom>
          <a:ln w="28575"/>
        </p:spPr>
        <p:style>
          <a:lnRef idx="3">
            <a:schemeClr val="dk1"/>
          </a:lnRef>
          <a:fillRef idx="0">
            <a:schemeClr val="dk1"/>
          </a:fillRef>
          <a:effectRef idx="2">
            <a:schemeClr val="dk1"/>
          </a:effectRef>
          <a:fontRef idx="minor">
            <a:schemeClr val="tx1"/>
          </a:fontRef>
        </p:style>
      </p:cxnSp>
      <p:cxnSp>
        <p:nvCxnSpPr>
          <p:cNvPr id="46" name="直接连接符 45">
            <a:extLst>
              <a:ext uri="{FF2B5EF4-FFF2-40B4-BE49-F238E27FC236}">
                <a16:creationId xmlns:a16="http://schemas.microsoft.com/office/drawing/2014/main" id="{379361F1-E359-810B-AF65-0FC3BE2C97E4}"/>
              </a:ext>
            </a:extLst>
          </p:cNvPr>
          <p:cNvCxnSpPr>
            <a:cxnSpLocks/>
            <a:stCxn id="5" idx="3"/>
            <a:endCxn id="11" idx="2"/>
          </p:cNvCxnSpPr>
          <p:nvPr/>
        </p:nvCxnSpPr>
        <p:spPr>
          <a:xfrm flipV="1">
            <a:off x="3379929" y="3408630"/>
            <a:ext cx="1184143" cy="393422"/>
          </a:xfrm>
          <a:prstGeom prst="line">
            <a:avLst/>
          </a:prstGeom>
          <a:ln w="12700"/>
        </p:spPr>
        <p:style>
          <a:lnRef idx="3">
            <a:schemeClr val="dk1"/>
          </a:lnRef>
          <a:fillRef idx="0">
            <a:schemeClr val="dk1"/>
          </a:fillRef>
          <a:effectRef idx="2">
            <a:schemeClr val="dk1"/>
          </a:effectRef>
          <a:fontRef idx="minor">
            <a:schemeClr val="tx1"/>
          </a:fontRef>
        </p:style>
      </p:cxnSp>
      <p:cxnSp>
        <p:nvCxnSpPr>
          <p:cNvPr id="49" name="直接连接符 48">
            <a:extLst>
              <a:ext uri="{FF2B5EF4-FFF2-40B4-BE49-F238E27FC236}">
                <a16:creationId xmlns:a16="http://schemas.microsoft.com/office/drawing/2014/main" id="{A82373A2-7E18-B92F-A66F-AEF56C9B81D7}"/>
              </a:ext>
            </a:extLst>
          </p:cNvPr>
          <p:cNvCxnSpPr>
            <a:cxnSpLocks/>
            <a:stCxn id="10" idx="0"/>
            <a:endCxn id="11" idx="3"/>
          </p:cNvCxnSpPr>
          <p:nvPr/>
        </p:nvCxnSpPr>
        <p:spPr>
          <a:xfrm flipH="1" flipV="1">
            <a:off x="4657285" y="3408630"/>
            <a:ext cx="342509" cy="1182214"/>
          </a:xfrm>
          <a:prstGeom prst="line">
            <a:avLst/>
          </a:prstGeom>
          <a:ln w="28575"/>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E398E27E-F17A-D28D-32F0-A92414457143}"/>
              </a:ext>
            </a:extLst>
          </p:cNvPr>
          <p:cNvCxnSpPr>
            <a:cxnSpLocks/>
            <a:stCxn id="10" idx="2"/>
            <a:endCxn id="22" idx="3"/>
          </p:cNvCxnSpPr>
          <p:nvPr/>
        </p:nvCxnSpPr>
        <p:spPr>
          <a:xfrm flipH="1">
            <a:off x="4157903" y="4761410"/>
            <a:ext cx="748678" cy="349834"/>
          </a:xfrm>
          <a:prstGeom prst="line">
            <a:avLst/>
          </a:prstGeom>
          <a:ln w="6350"/>
        </p:spPr>
        <p:style>
          <a:lnRef idx="3">
            <a:schemeClr val="dk1"/>
          </a:lnRef>
          <a:fillRef idx="0">
            <a:schemeClr val="dk1"/>
          </a:fillRef>
          <a:effectRef idx="2">
            <a:schemeClr val="dk1"/>
          </a:effectRef>
          <a:fontRef idx="minor">
            <a:schemeClr val="tx1"/>
          </a:fontRef>
        </p:style>
      </p:cxnSp>
      <p:cxnSp>
        <p:nvCxnSpPr>
          <p:cNvPr id="55" name="直接连接符 54">
            <a:extLst>
              <a:ext uri="{FF2B5EF4-FFF2-40B4-BE49-F238E27FC236}">
                <a16:creationId xmlns:a16="http://schemas.microsoft.com/office/drawing/2014/main" id="{13F1A4CE-D220-C5FF-47AD-AB851955E172}"/>
              </a:ext>
            </a:extLst>
          </p:cNvPr>
          <p:cNvCxnSpPr>
            <a:cxnSpLocks/>
            <a:stCxn id="11" idx="3"/>
            <a:endCxn id="22" idx="0"/>
          </p:cNvCxnSpPr>
          <p:nvPr/>
        </p:nvCxnSpPr>
        <p:spPr>
          <a:xfrm flipH="1">
            <a:off x="4082443" y="3408630"/>
            <a:ext cx="574842" cy="1636031"/>
          </a:xfrm>
          <a:prstGeom prst="line">
            <a:avLst/>
          </a:prstGeom>
          <a:ln w="12700"/>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8F1AA3C3-0596-3D40-A4E1-3EFE0CA83448}"/>
              </a:ext>
            </a:extLst>
          </p:cNvPr>
          <p:cNvCxnSpPr>
            <a:cxnSpLocks/>
            <a:stCxn id="10" idx="1"/>
            <a:endCxn id="5" idx="2"/>
          </p:cNvCxnSpPr>
          <p:nvPr/>
        </p:nvCxnSpPr>
        <p:spPr>
          <a:xfrm flipH="1" flipV="1">
            <a:off x="3304469" y="3868634"/>
            <a:ext cx="1648719" cy="807493"/>
          </a:xfrm>
          <a:prstGeom prst="line">
            <a:avLst/>
          </a:prstGeom>
          <a:ln w="6350"/>
        </p:spPr>
        <p:style>
          <a:lnRef idx="3">
            <a:schemeClr val="dk1"/>
          </a:lnRef>
          <a:fillRef idx="0">
            <a:schemeClr val="dk1"/>
          </a:fillRef>
          <a:effectRef idx="2">
            <a:schemeClr val="dk1"/>
          </a:effectRef>
          <a:fontRef idx="minor">
            <a:schemeClr val="tx1"/>
          </a:fontRef>
        </p:style>
      </p:cxnSp>
      <p:cxnSp>
        <p:nvCxnSpPr>
          <p:cNvPr id="62" name="直接连接符 61">
            <a:extLst>
              <a:ext uri="{FF2B5EF4-FFF2-40B4-BE49-F238E27FC236}">
                <a16:creationId xmlns:a16="http://schemas.microsoft.com/office/drawing/2014/main" id="{DD8E894B-DBCA-55E2-D78C-65F8E388EFB5}"/>
              </a:ext>
            </a:extLst>
          </p:cNvPr>
          <p:cNvCxnSpPr>
            <a:stCxn id="5" idx="3"/>
            <a:endCxn id="33" idx="2"/>
          </p:cNvCxnSpPr>
          <p:nvPr/>
        </p:nvCxnSpPr>
        <p:spPr>
          <a:xfrm>
            <a:off x="3379929" y="3802052"/>
            <a:ext cx="2018256" cy="300576"/>
          </a:xfrm>
          <a:prstGeom prst="line">
            <a:avLst/>
          </a:prstGeom>
          <a:ln w="3175"/>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E4D3B0DE-00A5-7FB4-0356-843AA5F23C20}"/>
              </a:ext>
            </a:extLst>
          </p:cNvPr>
          <p:cNvCxnSpPr>
            <a:cxnSpLocks/>
            <a:stCxn id="33" idx="3"/>
            <a:endCxn id="22" idx="3"/>
          </p:cNvCxnSpPr>
          <p:nvPr/>
        </p:nvCxnSpPr>
        <p:spPr>
          <a:xfrm flipH="1">
            <a:off x="4157903" y="4162749"/>
            <a:ext cx="1265363" cy="948495"/>
          </a:xfrm>
          <a:prstGeom prst="line">
            <a:avLst/>
          </a:prstGeom>
          <a:ln w="9525"/>
        </p:spPr>
        <p:style>
          <a:lnRef idx="3">
            <a:schemeClr val="dk1"/>
          </a:lnRef>
          <a:fillRef idx="0">
            <a:schemeClr val="dk1"/>
          </a:fillRef>
          <a:effectRef idx="2">
            <a:schemeClr val="dk1"/>
          </a:effectRef>
          <a:fontRef idx="minor">
            <a:schemeClr val="tx1"/>
          </a:fontRef>
        </p:style>
      </p:cxnSp>
      <p:cxnSp>
        <p:nvCxnSpPr>
          <p:cNvPr id="66" name="直接连接符 65">
            <a:extLst>
              <a:ext uri="{FF2B5EF4-FFF2-40B4-BE49-F238E27FC236}">
                <a16:creationId xmlns:a16="http://schemas.microsoft.com/office/drawing/2014/main" id="{418710BB-C409-8429-1420-CDEB5CA944BA}"/>
              </a:ext>
            </a:extLst>
          </p:cNvPr>
          <p:cNvCxnSpPr>
            <a:cxnSpLocks/>
            <a:stCxn id="11" idx="4"/>
            <a:endCxn id="33" idx="0"/>
          </p:cNvCxnSpPr>
          <p:nvPr/>
        </p:nvCxnSpPr>
        <p:spPr>
          <a:xfrm>
            <a:off x="4750498" y="3408630"/>
            <a:ext cx="733321" cy="608974"/>
          </a:xfrm>
          <a:prstGeom prst="line">
            <a:avLst/>
          </a:prstGeom>
          <a:ln w="19050"/>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21DAD679-046E-CEC2-1D7E-348631FE7720}"/>
              </a:ext>
            </a:extLst>
          </p:cNvPr>
          <p:cNvCxnSpPr>
            <a:cxnSpLocks/>
            <a:stCxn id="33" idx="4"/>
            <a:endCxn id="10" idx="5"/>
          </p:cNvCxnSpPr>
          <p:nvPr/>
        </p:nvCxnSpPr>
        <p:spPr>
          <a:xfrm flipH="1">
            <a:off x="5046401" y="4187652"/>
            <a:ext cx="437418" cy="488475"/>
          </a:xfrm>
          <a:prstGeom prst="line">
            <a:avLst/>
          </a:prstGeom>
          <a:ln w="6350"/>
        </p:spPr>
        <p:style>
          <a:lnRef idx="3">
            <a:schemeClr val="dk1"/>
          </a:lnRef>
          <a:fillRef idx="0">
            <a:schemeClr val="dk1"/>
          </a:fillRef>
          <a:effectRef idx="2">
            <a:schemeClr val="dk1"/>
          </a:effectRef>
          <a:fontRef idx="minor">
            <a:schemeClr val="tx1"/>
          </a:fontRef>
        </p:style>
      </p:cxnSp>
      <p:sp>
        <p:nvSpPr>
          <p:cNvPr id="4" name="文本框 3">
            <a:extLst>
              <a:ext uri="{FF2B5EF4-FFF2-40B4-BE49-F238E27FC236}">
                <a16:creationId xmlns:a16="http://schemas.microsoft.com/office/drawing/2014/main" id="{1FB73779-17B0-F4DD-E1EB-6634B4A0C399}"/>
              </a:ext>
            </a:extLst>
          </p:cNvPr>
          <p:cNvSpPr txBox="1"/>
          <p:nvPr/>
        </p:nvSpPr>
        <p:spPr>
          <a:xfrm>
            <a:off x="1990000" y="5994948"/>
            <a:ext cx="533456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21</a:t>
            </a:r>
            <a:r>
              <a:rPr lang="zh-CN" altLang="en-US" sz="1400" dirty="0">
                <a:latin typeface="华文宋体" panose="02010600040101010101" pitchFamily="2" charset="-122"/>
                <a:ea typeface="华文宋体" panose="02010600040101010101" pitchFamily="2" charset="-122"/>
              </a:rPr>
              <a:t>：基于图的时间序列分类，顶点对应于数据实例，边用来表示两个数据实例的相似度，边越“粗”表示相似度越高</a:t>
            </a:r>
          </a:p>
        </p:txBody>
      </p:sp>
    </p:spTree>
    <p:extLst>
      <p:ext uri="{BB962C8B-B14F-4D97-AF65-F5344CB8AC3E}">
        <p14:creationId xmlns:p14="http://schemas.microsoft.com/office/powerpoint/2010/main" val="7625469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A5CF29-2CB4-4150-6990-3619493D474C}"/>
              </a:ext>
            </a:extLst>
          </p:cNvPr>
          <p:cNvSpPr>
            <a:spLocks noGrp="1"/>
          </p:cNvSpPr>
          <p:nvPr>
            <p:ph type="sldNum" sz="quarter" idx="2"/>
          </p:nvPr>
        </p:nvSpPr>
        <p:spPr/>
        <p:txBody>
          <a:bodyPr/>
          <a:lstStyle/>
          <a:p>
            <a:fld id="{86CB4B4D-7CA3-9044-876B-883B54F8677D}" type="slidenum">
              <a:rPr lang="en-US" altLang="zh-CN" smtClean="0"/>
              <a:t>46</a:t>
            </a:fld>
            <a:endParaRPr lang="zh-CN" altLang="en-US" dirty="0"/>
          </a:p>
        </p:txBody>
      </p:sp>
      <p:sp>
        <p:nvSpPr>
          <p:cNvPr id="3" name="标题 2">
            <a:extLst>
              <a:ext uri="{FF2B5EF4-FFF2-40B4-BE49-F238E27FC236}">
                <a16:creationId xmlns:a16="http://schemas.microsoft.com/office/drawing/2014/main" id="{23C9283F-BA36-7415-76E4-58CA35249F34}"/>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时间序列聚类</a:t>
            </a:r>
          </a:p>
        </p:txBody>
      </p:sp>
    </p:spTree>
    <p:extLst>
      <p:ext uri="{BB962C8B-B14F-4D97-AF65-F5344CB8AC3E}">
        <p14:creationId xmlns:p14="http://schemas.microsoft.com/office/powerpoint/2010/main" val="72049268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8C77D-5EE1-907E-92B6-0A8DDE7C850E}"/>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时间序列聚类介绍</a:t>
            </a:r>
          </a:p>
        </p:txBody>
      </p:sp>
      <p:sp>
        <p:nvSpPr>
          <p:cNvPr id="3" name="灯片编号占位符 2">
            <a:extLst>
              <a:ext uri="{FF2B5EF4-FFF2-40B4-BE49-F238E27FC236}">
                <a16:creationId xmlns:a16="http://schemas.microsoft.com/office/drawing/2014/main" id="{1B559A4A-D82A-9245-E541-8403B9742C82}"/>
              </a:ext>
            </a:extLst>
          </p:cNvPr>
          <p:cNvSpPr>
            <a:spLocks noGrp="1"/>
          </p:cNvSpPr>
          <p:nvPr>
            <p:ph type="sldNum" sz="quarter" idx="2"/>
          </p:nvPr>
        </p:nvSpPr>
        <p:spPr/>
        <p:txBody>
          <a:bodyPr/>
          <a:lstStyle/>
          <a:p>
            <a:fld id="{86CB4B4D-7CA3-9044-876B-883B54F8677D}" type="slidenum">
              <a:rPr lang="en-US" altLang="zh-CN" smtClean="0"/>
              <a:t>47</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532002F-851F-A199-9845-CE0ED2CEE035}"/>
                  </a:ext>
                </a:extLst>
              </p:cNvPr>
              <p:cNvSpPr txBox="1"/>
              <p:nvPr/>
            </p:nvSpPr>
            <p:spPr>
              <a:xfrm>
                <a:off x="457201" y="933134"/>
                <a:ext cx="8229600" cy="1705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a:lnSpc>
                    <a:spcPct val="150000"/>
                  </a:lnSpc>
                </a:pPr>
                <a:r>
                  <a:rPr lang="zh-CN" altLang="en-US" b="1" dirty="0">
                    <a:latin typeface="华文宋体" panose="02010600040101010101" pitchFamily="2" charset="-122"/>
                    <a:ea typeface="华文宋体" panose="02010600040101010101" pitchFamily="2" charset="-122"/>
                  </a:rPr>
                  <a:t>聚类</a:t>
                </a:r>
                <a:r>
                  <a:rPr lang="zh-CN" altLang="en-US" dirty="0">
                    <a:latin typeface="华文宋体" panose="02010600040101010101" pitchFamily="2" charset="-122"/>
                    <a:ea typeface="华文宋体" panose="02010600040101010101" pitchFamily="2" charset="-122"/>
                  </a:rPr>
                  <a:t>：相似数据放入相关或同质的组中，而无需事先了解组的定义。</a:t>
                </a:r>
                <a:endParaRPr lang="en-US" altLang="zh-CN" dirty="0">
                  <a:latin typeface="华文宋体" panose="02010600040101010101" pitchFamily="2" charset="-122"/>
                  <a:ea typeface="华文宋体" panose="02010600040101010101" pitchFamily="2" charset="-122"/>
                </a:endParaRPr>
              </a:p>
              <a:p>
                <a:pPr lvl="1" indent="0">
                  <a:lnSpc>
                    <a:spcPct val="150000"/>
                  </a:lnSpc>
                </a:pPr>
                <a:r>
                  <a:rPr lang="zh-CN" altLang="en-US" b="1" dirty="0">
                    <a:latin typeface="华文宋体" panose="02010600040101010101" pitchFamily="2" charset="-122"/>
                    <a:ea typeface="华文宋体" panose="02010600040101010101" pitchFamily="2" charset="-122"/>
                  </a:rPr>
                  <a:t>时间序列聚类</a:t>
                </a:r>
                <a:r>
                  <a:rPr lang="zh-CN" altLang="en-US" dirty="0">
                    <a:latin typeface="华文宋体" panose="02010600040101010101" pitchFamily="2" charset="-122"/>
                    <a:ea typeface="华文宋体" panose="02010600040101010101" pitchFamily="2" charset="-122"/>
                  </a:rPr>
                  <a:t>：给定一个时序数据集</a:t>
                </a:r>
                <a14:m>
                  <m:oMath xmlns:m="http://schemas.openxmlformats.org/officeDocument/2006/math">
                    <m:r>
                      <a:rPr lang="en" altLang="zh-CN" dirty="0">
                        <a:latin typeface="Cambria Math" panose="02040503050406030204" pitchFamily="18" charset="0"/>
                      </a:rPr>
                      <m:t>𝐷</m:t>
                    </m:r>
                    <m:r>
                      <a:rPr lang="en"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dirty="0">
                            <a:latin typeface="Cambria Math" panose="02040503050406030204" pitchFamily="18" charset="0"/>
                          </a:rPr>
                          <m:t>𝐹</m:t>
                        </m:r>
                      </m:e>
                      <m:sub>
                        <m:r>
                          <a:rPr lang="en" altLang="zh-CN" dirty="0">
                            <a:latin typeface="Cambria Math" panose="02040503050406030204" pitchFamily="18" charset="0"/>
                          </a:rPr>
                          <m:t>1</m:t>
                        </m:r>
                      </m:sub>
                    </m:sSub>
                    <m:r>
                      <a:rPr lang="en"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dirty="0">
                            <a:latin typeface="Cambria Math" panose="02040503050406030204" pitchFamily="18" charset="0"/>
                          </a:rPr>
                          <m:t>𝐹</m:t>
                        </m:r>
                      </m:e>
                      <m:sub>
                        <m:r>
                          <a:rPr lang="en" altLang="zh-CN" dirty="0">
                            <a:latin typeface="Cambria Math" panose="02040503050406030204" pitchFamily="18" charset="0"/>
                          </a:rPr>
                          <m:t>2</m:t>
                        </m:r>
                      </m:sub>
                    </m:sSub>
                    <m:r>
                      <a:rPr lang="en"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dirty="0" err="1">
                            <a:latin typeface="Cambria Math" panose="02040503050406030204" pitchFamily="18" charset="0"/>
                          </a:rPr>
                          <m:t>𝐹</m:t>
                        </m:r>
                      </m:e>
                      <m:sub>
                        <m:r>
                          <a:rPr lang="en" altLang="zh-CN" dirty="0" err="1">
                            <a:latin typeface="Cambria Math" panose="02040503050406030204" pitchFamily="18" charset="0"/>
                          </a:rPr>
                          <m:t>𝑛</m:t>
                        </m:r>
                      </m:sub>
                    </m:sSub>
                    <m:r>
                      <a:rPr lang="en" altLang="zh-CN" dirty="0">
                        <a:latin typeface="Cambria Math" panose="02040503050406030204" pitchFamily="18" charset="0"/>
                      </a:rPr>
                      <m:t>},</m:t>
                    </m:r>
                  </m:oMath>
                </a14:m>
                <a:r>
                  <a:rPr lang="zh-CN" altLang="en-US" dirty="0">
                    <a:latin typeface="华文宋体" panose="02010600040101010101" pitchFamily="2" charset="-122"/>
                    <a:ea typeface="华文宋体" panose="02010600040101010101" pitchFamily="2" charset="-122"/>
                  </a:rPr>
                  <a:t>我们的目标是将其聚类为 </a:t>
                </a:r>
                <a14:m>
                  <m:oMath xmlns:m="http://schemas.openxmlformats.org/officeDocument/2006/math">
                    <m:r>
                      <a:rPr lang="en" altLang="zh-CN" dirty="0">
                        <a:latin typeface="Cambria Math" panose="02040503050406030204" pitchFamily="18" charset="0"/>
                      </a:rPr>
                      <m:t>𝐶</m:t>
                    </m:r>
                    <m:r>
                      <a:rPr lang="en" altLang="zh-CN" dirty="0">
                        <a:latin typeface="Cambria Math" panose="02040503050406030204" pitchFamily="18" charset="0"/>
                      </a:rPr>
                      <m:t>=</m:t>
                    </m:r>
                    <m:d>
                      <m:dPr>
                        <m:begChr m:val="{"/>
                        <m:endChr m:val="}"/>
                        <m:ctrlPr>
                          <a:rPr lang="en"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 altLang="zh-CN" dirty="0">
                                <a:latin typeface="Cambria Math" panose="02040503050406030204" pitchFamily="18" charset="0"/>
                              </a:rPr>
                              <m:t>𝐶</m:t>
                            </m:r>
                          </m:e>
                          <m:sub>
                            <m:r>
                              <a:rPr lang="en" altLang="zh-CN" dirty="0">
                                <a:latin typeface="Cambria Math" panose="02040503050406030204" pitchFamily="18" charset="0"/>
                              </a:rPr>
                              <m:t>1</m:t>
                            </m:r>
                          </m:sub>
                        </m:sSub>
                        <m:r>
                          <a:rPr lang="en"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dirty="0">
                                <a:latin typeface="Cambria Math" panose="02040503050406030204" pitchFamily="18" charset="0"/>
                              </a:rPr>
                              <m:t>𝐶</m:t>
                            </m:r>
                          </m:e>
                          <m:sub>
                            <m:r>
                              <a:rPr lang="en" altLang="zh-CN" dirty="0">
                                <a:latin typeface="Cambria Math" panose="02040503050406030204" pitchFamily="18" charset="0"/>
                              </a:rPr>
                              <m:t>2</m:t>
                            </m:r>
                          </m:sub>
                        </m:sSub>
                        <m:r>
                          <a:rPr lang="en"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 altLang="zh-CN" dirty="0">
                                <a:latin typeface="Cambria Math" panose="02040503050406030204" pitchFamily="18" charset="0"/>
                              </a:rPr>
                              <m:t>𝐶</m:t>
                            </m:r>
                          </m:e>
                          <m:sub>
                            <m:r>
                              <a:rPr lang="en" altLang="zh-CN" dirty="0">
                                <a:latin typeface="Cambria Math" panose="02040503050406030204" pitchFamily="18" charset="0"/>
                              </a:rPr>
                              <m:t>𝑘</m:t>
                            </m:r>
                          </m:sub>
                        </m:sSub>
                      </m:e>
                    </m:d>
                  </m:oMath>
                </a14:m>
                <a:r>
                  <a:rPr lang="zh-CN" altLang="en-US" dirty="0">
                    <a:latin typeface="华文宋体" panose="02010600040101010101" pitchFamily="2" charset="-122"/>
                    <a:ea typeface="华文宋体" panose="02010600040101010101" pitchFamily="2" charset="-122"/>
                  </a:rPr>
                  <a:t>个簇；每个</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𝐹</m:t>
                        </m:r>
                      </m:e>
                      <m:sub>
                        <m:r>
                          <a:rPr lang="en-US" altLang="zh-CN">
                            <a:latin typeface="Cambria Math" panose="02040503050406030204" pitchFamily="18" charset="0"/>
                          </a:rPr>
                          <m:t>𝑖</m:t>
                        </m:r>
                      </m:sub>
                    </m:sSub>
                  </m:oMath>
                </a14:m>
                <a:r>
                  <a:rPr lang="zh-CN" altLang="en-US" dirty="0">
                    <a:latin typeface="华文宋体" panose="02010600040101010101" pitchFamily="2" charset="-122"/>
                    <a:ea typeface="华文宋体" panose="02010600040101010101" pitchFamily="2" charset="-122"/>
                  </a:rPr>
                  <a:t>只属于</a:t>
                </a:r>
                <a:r>
                  <a:rPr lang="en-US" altLang="zh-CN" dirty="0">
                    <a:latin typeface="华文宋体" panose="02010600040101010101" pitchFamily="2" charset="-122"/>
                    <a:ea typeface="华文宋体" panose="02010600040101010101" pitchFamily="2" charset="-122"/>
                  </a:rPr>
                  <a:t>1</a:t>
                </a:r>
                <a:r>
                  <a:rPr lang="zh-CN" altLang="en-US" dirty="0">
                    <a:latin typeface="华文宋体" panose="02010600040101010101" pitchFamily="2" charset="-122"/>
                    <a:ea typeface="华文宋体" panose="02010600040101010101" pitchFamily="2" charset="-122"/>
                  </a:rPr>
                  <a:t>个类，且不同类之间没有交集。相较于常规的静态数据，时序数据具有时间上的依赖性。</a:t>
                </a:r>
                <a:endParaRPr lang="en-US" altLang="zh-CN" dirty="0">
                  <a:latin typeface="华文宋体" panose="02010600040101010101" pitchFamily="2" charset="-122"/>
                  <a:ea typeface="华文宋体" panose="02010600040101010101" pitchFamily="2" charset="-122"/>
                </a:endParaRPr>
              </a:p>
            </p:txBody>
          </p:sp>
        </mc:Choice>
        <mc:Fallback xmlns="">
          <p:sp>
            <p:nvSpPr>
              <p:cNvPr id="5" name="文本框 4">
                <a:extLst>
                  <a:ext uri="{FF2B5EF4-FFF2-40B4-BE49-F238E27FC236}">
                    <a16:creationId xmlns:a16="http://schemas.microsoft.com/office/drawing/2014/main" id="{1532002F-851F-A199-9845-CE0ED2CEE035}"/>
                  </a:ext>
                </a:extLst>
              </p:cNvPr>
              <p:cNvSpPr txBox="1">
                <a:spLocks noRot="1" noChangeAspect="1" noMove="1" noResize="1" noEditPoints="1" noAdjustHandles="1" noChangeArrowheads="1" noChangeShapeType="1" noTextEdit="1"/>
              </p:cNvSpPr>
              <p:nvPr/>
            </p:nvSpPr>
            <p:spPr>
              <a:xfrm>
                <a:off x="457201" y="933134"/>
                <a:ext cx="8229600" cy="1705403"/>
              </a:xfrm>
              <a:prstGeom prst="rect">
                <a:avLst/>
              </a:prstGeom>
              <a:blipFill>
                <a:blip r:embed="rId2"/>
                <a:stretch>
                  <a:fillRect l="-593" r="-593" b="-5357"/>
                </a:stretch>
              </a:blipFill>
              <a:ln w="12700" cap="flat">
                <a:noFill/>
                <a:miter lim="400000"/>
              </a:ln>
              <a:effectLst/>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CC1DEB7-90C7-7FEA-2BE7-7448D5EA91B5}"/>
              </a:ext>
            </a:extLst>
          </p:cNvPr>
          <p:cNvSpPr txBox="1"/>
          <p:nvPr/>
        </p:nvSpPr>
        <p:spPr>
          <a:xfrm>
            <a:off x="457201" y="2951264"/>
            <a:ext cx="8229600" cy="337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a:lnSpc>
                <a:spcPct val="150000"/>
              </a:lnSpc>
            </a:pPr>
            <a:r>
              <a:rPr lang="zh-CN" altLang="en-US" dirty="0">
                <a:latin typeface="华文宋体" panose="02010600040101010101" pitchFamily="2" charset="-122"/>
                <a:ea typeface="华文宋体" panose="02010600040101010101" pitchFamily="2" charset="-122"/>
              </a:rPr>
              <a:t>时间序列聚类的意义：</a:t>
            </a:r>
            <a:endParaRPr lang="en-US" altLang="zh-CN" dirty="0">
              <a:latin typeface="华文宋体" panose="02010600040101010101" pitchFamily="2" charset="-122"/>
              <a:ea typeface="华文宋体" panose="02010600040101010101" pitchFamily="2" charset="-122"/>
            </a:endParaRPr>
          </a:p>
          <a:p>
            <a:pPr lvl="1" indent="0">
              <a:lnSpc>
                <a:spcPct val="150000"/>
              </a:lnSpc>
            </a:pPr>
            <a:r>
              <a:rPr lang="en-US" altLang="zh-CN" dirty="0">
                <a:latin typeface="华文宋体" panose="02010600040101010101" pitchFamily="2" charset="-122"/>
                <a:ea typeface="华文宋体" panose="02010600040101010101" pitchFamily="2" charset="-122"/>
              </a:rPr>
              <a:t>(1)</a:t>
            </a:r>
            <a:r>
              <a:rPr lang="zh-CN" altLang="en-US" dirty="0">
                <a:latin typeface="华文宋体" panose="02010600040101010101" pitchFamily="2" charset="-122"/>
                <a:ea typeface="华文宋体" panose="02010600040101010101" pitchFamily="2" charset="-122"/>
              </a:rPr>
              <a:t> 可以简化时间序列问题的处理难度</a:t>
            </a:r>
            <a:endParaRPr lang="en-US" altLang="zh-CN" dirty="0">
              <a:latin typeface="华文宋体" panose="02010600040101010101" pitchFamily="2" charset="-122"/>
              <a:ea typeface="华文宋体" panose="02010600040101010101" pitchFamily="2" charset="-122"/>
            </a:endParaRPr>
          </a:p>
          <a:p>
            <a:pPr lvl="1" indent="0">
              <a:lnSpc>
                <a:spcPct val="150000"/>
              </a:lnSpc>
            </a:pPr>
            <a:r>
              <a:rPr lang="en-US" altLang="zh-CN" dirty="0">
                <a:latin typeface="华文宋体" panose="02010600040101010101" pitchFamily="2" charset="-122"/>
                <a:ea typeface="华文宋体" panose="02010600040101010101" pitchFamily="2" charset="-122"/>
              </a:rPr>
              <a:t>(2) </a:t>
            </a:r>
            <a:r>
              <a:rPr lang="zh-CN" altLang="en-US" dirty="0">
                <a:latin typeface="华文宋体" panose="02010600040101010101" pitchFamily="2" charset="-122"/>
                <a:ea typeface="华文宋体" panose="02010600040101010101" pitchFamily="2" charset="-122"/>
              </a:rPr>
              <a:t>时间序列聚类是是更复杂的数据挖掘算法</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如规则发现、索引、分类和异常检测</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的必备过程之一</a:t>
            </a:r>
            <a:endParaRPr lang="en-US" altLang="zh-CN" dirty="0">
              <a:latin typeface="华文宋体" panose="02010600040101010101" pitchFamily="2" charset="-122"/>
              <a:ea typeface="华文宋体" panose="02010600040101010101" pitchFamily="2" charset="-122"/>
            </a:endParaRPr>
          </a:p>
          <a:p>
            <a:pPr lvl="1" indent="0">
              <a:lnSpc>
                <a:spcPct val="150000"/>
              </a:lnSpc>
            </a:pPr>
            <a:r>
              <a:rPr lang="en-US" altLang="zh-CN" dirty="0">
                <a:latin typeface="华文宋体" panose="02010600040101010101" pitchFamily="2" charset="-122"/>
                <a:ea typeface="华文宋体" panose="02010600040101010101" pitchFamily="2" charset="-122"/>
              </a:rPr>
              <a:t>(3) </a:t>
            </a:r>
            <a:r>
              <a:rPr lang="zh-CN" altLang="en-US" dirty="0">
                <a:latin typeface="华文宋体" panose="02010600040101010101" pitchFamily="2" charset="-122"/>
                <a:ea typeface="华文宋体" panose="02010600040101010101" pitchFamily="2" charset="-122"/>
              </a:rPr>
              <a:t>将时间序列的簇结构表示为可视化图像可以帮助用户快速理解数据集中的数据结构、簇、异常和其他规则</a:t>
            </a: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时间序列聚类和分类的区别在于时间序列有无标签。</a:t>
            </a:r>
          </a:p>
        </p:txBody>
      </p:sp>
    </p:spTree>
    <p:extLst>
      <p:ext uri="{BB962C8B-B14F-4D97-AF65-F5344CB8AC3E}">
        <p14:creationId xmlns:p14="http://schemas.microsoft.com/office/powerpoint/2010/main" val="14617089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6D792-556C-A191-ABC5-BCB43E2F1019}"/>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时间序列聚类面临的挑战</a:t>
            </a:r>
          </a:p>
        </p:txBody>
      </p:sp>
      <p:sp>
        <p:nvSpPr>
          <p:cNvPr id="3" name="灯片编号占位符 2">
            <a:extLst>
              <a:ext uri="{FF2B5EF4-FFF2-40B4-BE49-F238E27FC236}">
                <a16:creationId xmlns:a16="http://schemas.microsoft.com/office/drawing/2014/main" id="{2EB271A4-E0BB-5911-5859-8F6B17A06084}"/>
              </a:ext>
            </a:extLst>
          </p:cNvPr>
          <p:cNvSpPr>
            <a:spLocks noGrp="1"/>
          </p:cNvSpPr>
          <p:nvPr>
            <p:ph type="sldNum" sz="quarter" idx="2"/>
          </p:nvPr>
        </p:nvSpPr>
        <p:spPr/>
        <p:txBody>
          <a:bodyPr/>
          <a:lstStyle/>
          <a:p>
            <a:fld id="{86CB4B4D-7CA3-9044-876B-883B54F8677D}" type="slidenum">
              <a:rPr lang="en-US" altLang="zh-CN" smtClean="0"/>
              <a:t>48</a:t>
            </a:fld>
            <a:endParaRPr lang="zh-CN" altLang="en-US" dirty="0"/>
          </a:p>
        </p:txBody>
      </p:sp>
      <p:sp>
        <p:nvSpPr>
          <p:cNvPr id="4" name="文本框 3">
            <a:extLst>
              <a:ext uri="{FF2B5EF4-FFF2-40B4-BE49-F238E27FC236}">
                <a16:creationId xmlns:a16="http://schemas.microsoft.com/office/drawing/2014/main" id="{C044877B-D947-2181-8105-F69D62AD6A70}"/>
              </a:ext>
            </a:extLst>
          </p:cNvPr>
          <p:cNvSpPr txBox="1"/>
          <p:nvPr/>
        </p:nvSpPr>
        <p:spPr>
          <a:xfrm>
            <a:off x="457202" y="917761"/>
            <a:ext cx="8229600" cy="3269036"/>
          </a:xfrm>
          <a:prstGeom prst="rect">
            <a:avLst/>
          </a:prstGeom>
          <a:noFill/>
        </p:spPr>
        <p:txBody>
          <a:bodyPr wrap="square" rtlCol="0">
            <a:spAutoFit/>
          </a:bodyPr>
          <a:lstStyle/>
          <a:p>
            <a:pPr marL="285750" indent="-285750">
              <a:lnSpc>
                <a:spcPct val="150000"/>
              </a:lnSpc>
              <a:spcBef>
                <a:spcPts val="300"/>
              </a:spcBef>
              <a:spcAft>
                <a:spcPts val="300"/>
              </a:spcAft>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时间序列数据量大，而传统聚类的计算复杂度较高，导致大型时间序列数据的聚类速度非常慢，空间的占用需求高</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300"/>
              </a:spcBef>
              <a:spcAft>
                <a:spcPts val="300"/>
              </a:spcAft>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数据维度高，很多传统聚类算法收敛很慢从而导致算法失效</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300"/>
              </a:spcBef>
              <a:spcAft>
                <a:spcPts val="300"/>
              </a:spcAft>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数据噪声较高，非常容易出现异常值，并且存在滞后性，致使序列出现偏离，影响聚类算法设计</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300"/>
              </a:spcBef>
              <a:spcAft>
                <a:spcPts val="300"/>
              </a:spcAft>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多序列聚类问题中，序列长度存在差异</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300"/>
              </a:spcBef>
              <a:spcAft>
                <a:spcPts val="300"/>
              </a:spcAft>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时间序列相似性度量方法的选择对聚类结果影响很大</a:t>
            </a:r>
            <a:endParaRPr kumimoji="1" lang="zh-CN" altLang="en-US"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46339957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88C56-4C24-ADEE-9076-9CE3DBCDBC03}"/>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时间序列聚类方法</a:t>
            </a:r>
          </a:p>
        </p:txBody>
      </p:sp>
      <p:sp>
        <p:nvSpPr>
          <p:cNvPr id="3" name="灯片编号占位符 2">
            <a:extLst>
              <a:ext uri="{FF2B5EF4-FFF2-40B4-BE49-F238E27FC236}">
                <a16:creationId xmlns:a16="http://schemas.microsoft.com/office/drawing/2014/main" id="{D4D76546-0CEC-0CC3-7720-79AEAC8EF7DF}"/>
              </a:ext>
            </a:extLst>
          </p:cNvPr>
          <p:cNvSpPr>
            <a:spLocks noGrp="1"/>
          </p:cNvSpPr>
          <p:nvPr>
            <p:ph type="sldNum" sz="quarter" idx="2"/>
          </p:nvPr>
        </p:nvSpPr>
        <p:spPr/>
        <p:txBody>
          <a:bodyPr/>
          <a:lstStyle/>
          <a:p>
            <a:fld id="{86CB4B4D-7CA3-9044-876B-883B54F8677D}" type="slidenum">
              <a:rPr lang="en-US" altLang="zh-CN" smtClean="0"/>
              <a:t>49</a:t>
            </a:fld>
            <a:endParaRPr lang="zh-CN" altLang="en-US" dirty="0"/>
          </a:p>
        </p:txBody>
      </p:sp>
      <p:sp>
        <p:nvSpPr>
          <p:cNvPr id="5" name="文本框 4">
            <a:extLst>
              <a:ext uri="{FF2B5EF4-FFF2-40B4-BE49-F238E27FC236}">
                <a16:creationId xmlns:a16="http://schemas.microsoft.com/office/drawing/2014/main" id="{2D0F2489-E602-E537-EA0D-B88BF6220EDC}"/>
              </a:ext>
            </a:extLst>
          </p:cNvPr>
          <p:cNvSpPr txBox="1"/>
          <p:nvPr/>
        </p:nvSpPr>
        <p:spPr>
          <a:xfrm>
            <a:off x="457200" y="971692"/>
            <a:ext cx="8229600" cy="34793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spcBef>
                <a:spcPts val="200"/>
              </a:spcBef>
              <a:spcAft>
                <a:spcPts val="200"/>
              </a:spcAft>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基于形状：</a:t>
            </a:r>
            <a:r>
              <a:rPr lang="zh-CN" altLang="en-US" dirty="0">
                <a:latin typeface="华文宋体" panose="02010600040101010101" pitchFamily="2" charset="-122"/>
                <a:ea typeface="华文宋体" panose="02010600040101010101" pitchFamily="2" charset="-122"/>
              </a:rPr>
              <a:t>两个时间序列的形状尽可能地匹配，要考虑到时间轴的拉伸和收缩。这种方法也被称为基于原始数据的方法，因为它通常直接处理原始时间序列数据</a:t>
            </a:r>
            <a:endParaRPr kumimoji="1"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200"/>
              </a:spcBef>
              <a:spcAft>
                <a:spcPts val="200"/>
              </a:spcAft>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基于特征：</a:t>
            </a:r>
            <a:r>
              <a:rPr lang="zh-CN" altLang="en-US" dirty="0">
                <a:latin typeface="华文宋体" panose="02010600040101010101" pitchFamily="2" charset="-122"/>
                <a:ea typeface="华文宋体" panose="02010600040101010101" pitchFamily="2" charset="-122"/>
              </a:rPr>
              <a:t>原始时间序列被转换成低维特征向量（例如基于滑动窗口做特征衍生，时间序列分解等），然后采用传统的聚类算法对提取的特征向量进行聚类</a:t>
            </a:r>
            <a:endParaRPr kumimoji="1" lang="en-US" altLang="zh-CN" dirty="0">
              <a:latin typeface="华文宋体" panose="02010600040101010101" pitchFamily="2" charset="-122"/>
              <a:ea typeface="华文宋体" panose="02010600040101010101" pitchFamily="2" charset="-122"/>
            </a:endParaRPr>
          </a:p>
          <a:p>
            <a:pPr marL="285750" indent="-285750">
              <a:lnSpc>
                <a:spcPct val="150000"/>
              </a:lnSpc>
              <a:spcBef>
                <a:spcPts val="200"/>
              </a:spcBef>
              <a:spcAft>
                <a:spcPts val="200"/>
              </a:spcAft>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基于模型：</a:t>
            </a:r>
            <a:r>
              <a:rPr lang="zh-CN" altLang="en-US" dirty="0">
                <a:latin typeface="华文宋体" panose="02010600040101010101" pitchFamily="2" charset="-122"/>
                <a:ea typeface="华文宋体" panose="02010600040101010101" pitchFamily="2" charset="-122"/>
              </a:rPr>
              <a:t>每个时间序列被转换为模型参数</a:t>
            </a:r>
            <a:r>
              <a:rPr lang="zh-CN" altLang="e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然后选择合适的模型距离和聚类算法，并将其应用于提取的模型参数</a:t>
            </a:r>
            <a:endParaRPr kumimoji="1" lang="zh-CN" altLang="en-US"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6335804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6FF12-B2A6-A4A2-3B84-22A4A43C72F5}"/>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时间序列数据来源</a:t>
            </a:r>
          </a:p>
        </p:txBody>
      </p:sp>
      <p:sp>
        <p:nvSpPr>
          <p:cNvPr id="3" name="灯片编号占位符 2">
            <a:extLst>
              <a:ext uri="{FF2B5EF4-FFF2-40B4-BE49-F238E27FC236}">
                <a16:creationId xmlns:a16="http://schemas.microsoft.com/office/drawing/2014/main" id="{028A00BA-42FF-9B75-1F9A-A2368CA0AE4E}"/>
              </a:ext>
            </a:extLst>
          </p:cNvPr>
          <p:cNvSpPr>
            <a:spLocks noGrp="1"/>
          </p:cNvSpPr>
          <p:nvPr>
            <p:ph type="sldNum" sz="quarter" idx="2"/>
          </p:nvPr>
        </p:nvSpPr>
        <p:spPr/>
        <p:txBody>
          <a:bodyPr/>
          <a:lstStyle/>
          <a:p>
            <a:fld id="{86CB4B4D-7CA3-9044-876B-883B54F8677D}" type="slidenum">
              <a:rPr lang="en-US" altLang="zh-CN" smtClean="0"/>
              <a:t>5</a:t>
            </a:fld>
            <a:endParaRPr lang="zh-CN" altLang="en-US" dirty="0"/>
          </a:p>
        </p:txBody>
      </p:sp>
      <p:pic>
        <p:nvPicPr>
          <p:cNvPr id="4" name="Picture 2" descr="查看源图像">
            <a:extLst>
              <a:ext uri="{FF2B5EF4-FFF2-40B4-BE49-F238E27FC236}">
                <a16:creationId xmlns:a16="http://schemas.microsoft.com/office/drawing/2014/main" id="{685C2A6F-80D8-E3D6-1EFE-C907AB5428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001" y="3096272"/>
            <a:ext cx="3164098" cy="1913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查看源图像">
            <a:extLst>
              <a:ext uri="{FF2B5EF4-FFF2-40B4-BE49-F238E27FC236}">
                <a16:creationId xmlns:a16="http://schemas.microsoft.com/office/drawing/2014/main" id="{E499F888-A779-A37B-C3D1-2EFAC9F11F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7597" y="3096272"/>
            <a:ext cx="1917701" cy="19177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查看源图像">
            <a:extLst>
              <a:ext uri="{FF2B5EF4-FFF2-40B4-BE49-F238E27FC236}">
                <a16:creationId xmlns:a16="http://schemas.microsoft.com/office/drawing/2014/main" id="{902298E5-8E36-67E4-0D3F-C5789899F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3898" y="3092166"/>
            <a:ext cx="3198018" cy="19177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AD55F03-AF8A-5077-F9AF-C47E682FF430}"/>
              </a:ext>
            </a:extLst>
          </p:cNvPr>
          <p:cNvSpPr txBox="1"/>
          <p:nvPr/>
        </p:nvSpPr>
        <p:spPr>
          <a:xfrm>
            <a:off x="457201" y="1040725"/>
            <a:ext cx="832944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en-US" altLang="zh-CN"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rPr>
              <a:t>IOT</a:t>
            </a:r>
            <a:r>
              <a:rPr lang="zh-CN" altLang="en-US" dirty="0">
                <a:latin typeface="华文宋体" panose="02010600040101010101" pitchFamily="2" charset="-122"/>
                <a:ea typeface="华文宋体" panose="02010600040101010101" pitchFamily="2" charset="-122"/>
              </a:rPr>
              <a:t>传感器：如温度传感器、压力传感器、湿度传感器等</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医疗设备：如心电图（</a:t>
            </a:r>
            <a:r>
              <a:rPr lang="en-US" altLang="zh-CN"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rPr>
              <a:t>ECG</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）和脑电图（</a:t>
            </a:r>
            <a:r>
              <a:rPr lang="en-US" altLang="zh-CN"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rPr>
              <a:t>EEG</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金融市场数据：股票价格，股票交易数据</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en-US" altLang="zh-CN" dirty="0">
                <a:latin typeface="华文宋体" panose="02010600040101010101" pitchFamily="2" charset="-122"/>
                <a:ea typeface="华文宋体" panose="02010600040101010101" pitchFamily="2" charset="-122"/>
              </a:rPr>
              <a:t>……</a:t>
            </a:r>
            <a:endPar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sp>
        <p:nvSpPr>
          <p:cNvPr id="8" name="文本框 7">
            <a:extLst>
              <a:ext uri="{FF2B5EF4-FFF2-40B4-BE49-F238E27FC236}">
                <a16:creationId xmlns:a16="http://schemas.microsoft.com/office/drawing/2014/main" id="{F6775DF7-EF78-7147-B296-5EAB5C348133}"/>
              </a:ext>
            </a:extLst>
          </p:cNvPr>
          <p:cNvSpPr txBox="1"/>
          <p:nvPr/>
        </p:nvSpPr>
        <p:spPr>
          <a:xfrm>
            <a:off x="2606566" y="5517571"/>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a:t>
            </a:r>
            <a:r>
              <a:rPr lang="zh-CN" altLang="en-US" sz="1400" dirty="0">
                <a:latin typeface="华文宋体" panose="02010600040101010101" pitchFamily="2" charset="-122"/>
                <a:ea typeface="华文宋体" panose="02010600040101010101" pitchFamily="2" charset="-122"/>
              </a:rPr>
              <a:t>：时间序列数据来源</a:t>
            </a:r>
          </a:p>
        </p:txBody>
      </p:sp>
      <p:sp>
        <p:nvSpPr>
          <p:cNvPr id="9" name="文本框 8">
            <a:extLst>
              <a:ext uri="{FF2B5EF4-FFF2-40B4-BE49-F238E27FC236}">
                <a16:creationId xmlns:a16="http://schemas.microsoft.com/office/drawing/2014/main" id="{B372B5F6-4709-6639-E916-E82A3F737C59}"/>
              </a:ext>
            </a:extLst>
          </p:cNvPr>
          <p:cNvSpPr txBox="1"/>
          <p:nvPr/>
        </p:nvSpPr>
        <p:spPr>
          <a:xfrm>
            <a:off x="759908" y="5102018"/>
            <a:ext cx="22302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(a)</a:t>
            </a:r>
            <a:r>
              <a:rPr lang="zh-CN" altLang="en-US" sz="1400" dirty="0">
                <a:latin typeface="华文宋体" panose="02010600040101010101" pitchFamily="2" charset="-122"/>
                <a:ea typeface="华文宋体" panose="02010600040101010101" pitchFamily="2" charset="-122"/>
              </a:rPr>
              <a:t>工业物联网各传感器</a:t>
            </a:r>
          </a:p>
        </p:txBody>
      </p:sp>
      <p:sp>
        <p:nvSpPr>
          <p:cNvPr id="10" name="文本框 9">
            <a:extLst>
              <a:ext uri="{FF2B5EF4-FFF2-40B4-BE49-F238E27FC236}">
                <a16:creationId xmlns:a16="http://schemas.microsoft.com/office/drawing/2014/main" id="{6FA811F7-8DFB-7D65-4A2F-38142E1FD9DF}"/>
              </a:ext>
            </a:extLst>
          </p:cNvPr>
          <p:cNvSpPr txBox="1"/>
          <p:nvPr/>
        </p:nvSpPr>
        <p:spPr>
          <a:xfrm>
            <a:off x="3457099" y="5102018"/>
            <a:ext cx="22302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(b)</a:t>
            </a:r>
            <a:r>
              <a:rPr lang="zh-CN" altLang="en-US" sz="1400" dirty="0">
                <a:latin typeface="华文宋体" panose="02010600040101010101" pitchFamily="2" charset="-122"/>
                <a:ea typeface="华文宋体" panose="02010600040101010101" pitchFamily="2" charset="-122"/>
              </a:rPr>
              <a:t>心电图</a:t>
            </a:r>
          </a:p>
        </p:txBody>
      </p:sp>
      <p:sp>
        <p:nvSpPr>
          <p:cNvPr id="11" name="文本框 10">
            <a:extLst>
              <a:ext uri="{FF2B5EF4-FFF2-40B4-BE49-F238E27FC236}">
                <a16:creationId xmlns:a16="http://schemas.microsoft.com/office/drawing/2014/main" id="{14E46C1A-AECE-E394-2451-6C0BFE8D08F6}"/>
              </a:ext>
            </a:extLst>
          </p:cNvPr>
          <p:cNvSpPr txBox="1"/>
          <p:nvPr/>
        </p:nvSpPr>
        <p:spPr>
          <a:xfrm>
            <a:off x="6537434" y="5100530"/>
            <a:ext cx="22302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(c)</a:t>
            </a:r>
            <a:r>
              <a:rPr lang="zh-CN" altLang="en-US" sz="1400" dirty="0">
                <a:latin typeface="华文宋体" panose="02010600040101010101" pitchFamily="2" charset="-122"/>
                <a:ea typeface="华文宋体" panose="02010600040101010101" pitchFamily="2" charset="-122"/>
              </a:rPr>
              <a:t>金融市场数据</a:t>
            </a:r>
          </a:p>
        </p:txBody>
      </p:sp>
    </p:spTree>
    <p:extLst>
      <p:ext uri="{BB962C8B-B14F-4D97-AF65-F5344CB8AC3E}">
        <p14:creationId xmlns:p14="http://schemas.microsoft.com/office/powerpoint/2010/main" val="313711015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A232E-89BF-C747-8BD9-37084C9D82FD}"/>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时间序列聚类步骤</a:t>
            </a:r>
          </a:p>
        </p:txBody>
      </p:sp>
      <p:sp>
        <p:nvSpPr>
          <p:cNvPr id="3" name="灯片编号占位符 2">
            <a:extLst>
              <a:ext uri="{FF2B5EF4-FFF2-40B4-BE49-F238E27FC236}">
                <a16:creationId xmlns:a16="http://schemas.microsoft.com/office/drawing/2014/main" id="{0B58F1D7-8138-3498-B10D-6E7956C967F1}"/>
              </a:ext>
            </a:extLst>
          </p:cNvPr>
          <p:cNvSpPr>
            <a:spLocks noGrp="1"/>
          </p:cNvSpPr>
          <p:nvPr>
            <p:ph type="sldNum" sz="quarter" idx="2"/>
          </p:nvPr>
        </p:nvSpPr>
        <p:spPr/>
        <p:txBody>
          <a:bodyPr/>
          <a:lstStyle/>
          <a:p>
            <a:fld id="{86CB4B4D-7CA3-9044-876B-883B54F8677D}" type="slidenum">
              <a:rPr lang="en-US" altLang="zh-CN" smtClean="0"/>
              <a:t>50</a:t>
            </a:fld>
            <a:endParaRPr lang="zh-CN" altLang="en-US" dirty="0"/>
          </a:p>
        </p:txBody>
      </p:sp>
      <p:sp>
        <p:nvSpPr>
          <p:cNvPr id="7" name="文本框 6">
            <a:extLst>
              <a:ext uri="{FF2B5EF4-FFF2-40B4-BE49-F238E27FC236}">
                <a16:creationId xmlns:a16="http://schemas.microsoft.com/office/drawing/2014/main" id="{ED9D9077-7991-FBB8-4E25-01151EEC61FB}"/>
              </a:ext>
            </a:extLst>
          </p:cNvPr>
          <p:cNvSpPr txBox="1"/>
          <p:nvPr/>
        </p:nvSpPr>
        <p:spPr>
          <a:xfrm>
            <a:off x="379268" y="3161394"/>
            <a:ext cx="8307533" cy="253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说明：</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华文宋体" panose="02010600040101010101" pitchFamily="2" charset="-122"/>
                <a:ea typeface="华文宋体" panose="02010600040101010101" pitchFamily="2" charset="-122"/>
              </a:rPr>
              <a:t>(1) </a:t>
            </a:r>
            <a:r>
              <a:rPr lang="zh-CN" altLang="en-US" dirty="0">
                <a:latin typeface="华文宋体" panose="02010600040101010101" pitchFamily="2" charset="-122"/>
                <a:ea typeface="华文宋体" panose="02010600040101010101" pitchFamily="2" charset="-122"/>
              </a:rPr>
              <a:t>时序数据进行特征提取的意义在于降低了时间序列数据维度，从而降低了计算开销，加速了聚类的收敛速度、有效减小数据中的噪声。</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华文宋体" panose="02010600040101010101" pitchFamily="2" charset="-122"/>
                <a:ea typeface="华文宋体" panose="02010600040101010101" pitchFamily="2" charset="-122"/>
              </a:rPr>
              <a:t>(2) </a:t>
            </a:r>
            <a:r>
              <a:rPr lang="zh-CN" altLang="en-US" dirty="0">
                <a:latin typeface="华文宋体" panose="02010600040101010101" pitchFamily="2" charset="-122"/>
                <a:ea typeface="华文宋体" panose="02010600040101010101" pitchFamily="2" charset="-122"/>
              </a:rPr>
              <a:t>降维会导致丢失部分信息，可能会影响降维的质量，因此聚类需要综合考量速度和质量。</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华文宋体" panose="02010600040101010101" pitchFamily="2" charset="-122"/>
                <a:ea typeface="华文宋体" panose="02010600040101010101" pitchFamily="2" charset="-122"/>
              </a:rPr>
              <a:t>(3) </a:t>
            </a:r>
            <a:r>
              <a:rPr lang="zh-CN" altLang="en-US" dirty="0">
                <a:latin typeface="华文宋体" panose="02010600040101010101" pitchFamily="2" charset="-122"/>
                <a:ea typeface="华文宋体" panose="02010600040101010101" pitchFamily="2" charset="-122"/>
              </a:rPr>
              <a:t>聚类原型就是一些聚类的簇心，原型的质量会对聚类的质量有较大的影响。</a:t>
            </a:r>
          </a:p>
        </p:txBody>
      </p:sp>
      <p:sp>
        <p:nvSpPr>
          <p:cNvPr id="9" name="矩形 8">
            <a:extLst>
              <a:ext uri="{FF2B5EF4-FFF2-40B4-BE49-F238E27FC236}">
                <a16:creationId xmlns:a16="http://schemas.microsoft.com/office/drawing/2014/main" id="{38162BE0-433A-EB3D-43F1-6F26B2B2B624}"/>
              </a:ext>
            </a:extLst>
          </p:cNvPr>
          <p:cNvSpPr/>
          <p:nvPr/>
        </p:nvSpPr>
        <p:spPr>
          <a:xfrm>
            <a:off x="379268" y="1568433"/>
            <a:ext cx="1735282" cy="904009"/>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1" name="文本框 10">
            <a:extLst>
              <a:ext uri="{FF2B5EF4-FFF2-40B4-BE49-F238E27FC236}">
                <a16:creationId xmlns:a16="http://schemas.microsoft.com/office/drawing/2014/main" id="{CF5449E9-F6F5-CB59-4019-5B4F1BCD80C5}"/>
              </a:ext>
            </a:extLst>
          </p:cNvPr>
          <p:cNvSpPr txBox="1"/>
          <p:nvPr/>
        </p:nvSpPr>
        <p:spPr>
          <a:xfrm>
            <a:off x="379268" y="1835771"/>
            <a:ext cx="17352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表示</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提取特征</a:t>
            </a:r>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sp>
        <p:nvSpPr>
          <p:cNvPr id="16" name="矩形 15">
            <a:extLst>
              <a:ext uri="{FF2B5EF4-FFF2-40B4-BE49-F238E27FC236}">
                <a16:creationId xmlns:a16="http://schemas.microsoft.com/office/drawing/2014/main" id="{7AB423BB-D479-5BB5-0FD9-C963271AC0D3}"/>
              </a:ext>
            </a:extLst>
          </p:cNvPr>
          <p:cNvSpPr/>
          <p:nvPr/>
        </p:nvSpPr>
        <p:spPr>
          <a:xfrm>
            <a:off x="2609850" y="1566814"/>
            <a:ext cx="1735282" cy="904009"/>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7" name="文本框 16">
            <a:extLst>
              <a:ext uri="{FF2B5EF4-FFF2-40B4-BE49-F238E27FC236}">
                <a16:creationId xmlns:a16="http://schemas.microsoft.com/office/drawing/2014/main" id="{EA21BB7D-DE45-EA25-716B-BD207580E90E}"/>
              </a:ext>
            </a:extLst>
          </p:cNvPr>
          <p:cNvSpPr txBox="1"/>
          <p:nvPr/>
        </p:nvSpPr>
        <p:spPr>
          <a:xfrm>
            <a:off x="2609850" y="1834152"/>
            <a:ext cx="17352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dirty="0">
                <a:latin typeface="华文宋体" panose="02010600040101010101" pitchFamily="2" charset="-122"/>
                <a:ea typeface="华文宋体" panose="02010600040101010101" pitchFamily="2" charset="-122"/>
              </a:rPr>
              <a:t>距离衡量</a:t>
            </a:r>
          </a:p>
        </p:txBody>
      </p:sp>
      <p:sp>
        <p:nvSpPr>
          <p:cNvPr id="18" name="矩形 17">
            <a:extLst>
              <a:ext uri="{FF2B5EF4-FFF2-40B4-BE49-F238E27FC236}">
                <a16:creationId xmlns:a16="http://schemas.microsoft.com/office/drawing/2014/main" id="{53D458FF-1B32-3F4B-D848-0369B4575355}"/>
              </a:ext>
            </a:extLst>
          </p:cNvPr>
          <p:cNvSpPr/>
          <p:nvPr/>
        </p:nvSpPr>
        <p:spPr>
          <a:xfrm>
            <a:off x="4840432" y="1561039"/>
            <a:ext cx="1735282" cy="904009"/>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文本框 18">
            <a:extLst>
              <a:ext uri="{FF2B5EF4-FFF2-40B4-BE49-F238E27FC236}">
                <a16:creationId xmlns:a16="http://schemas.microsoft.com/office/drawing/2014/main" id="{918BC038-C7E6-A6C6-61D8-1BC4ED1A1400}"/>
              </a:ext>
            </a:extLst>
          </p:cNvPr>
          <p:cNvSpPr txBox="1"/>
          <p:nvPr/>
        </p:nvSpPr>
        <p:spPr>
          <a:xfrm>
            <a:off x="4840432" y="1828377"/>
            <a:ext cx="17352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dirty="0">
                <a:latin typeface="华文宋体" panose="02010600040101010101" pitchFamily="2" charset="-122"/>
                <a:ea typeface="华文宋体" panose="02010600040101010101" pitchFamily="2" charset="-122"/>
              </a:rPr>
              <a:t>聚类原型</a:t>
            </a:r>
          </a:p>
        </p:txBody>
      </p:sp>
      <p:sp>
        <p:nvSpPr>
          <p:cNvPr id="21" name="矩形 20">
            <a:extLst>
              <a:ext uri="{FF2B5EF4-FFF2-40B4-BE49-F238E27FC236}">
                <a16:creationId xmlns:a16="http://schemas.microsoft.com/office/drawing/2014/main" id="{3561673F-E5E8-EB47-C186-D18CCF7A09BF}"/>
              </a:ext>
            </a:extLst>
          </p:cNvPr>
          <p:cNvSpPr/>
          <p:nvPr/>
        </p:nvSpPr>
        <p:spPr>
          <a:xfrm>
            <a:off x="7071014" y="1568433"/>
            <a:ext cx="1735282" cy="904009"/>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文本框 21">
            <a:extLst>
              <a:ext uri="{FF2B5EF4-FFF2-40B4-BE49-F238E27FC236}">
                <a16:creationId xmlns:a16="http://schemas.microsoft.com/office/drawing/2014/main" id="{10B1E1B7-8D04-F9A6-2F90-53F86D40D191}"/>
              </a:ext>
            </a:extLst>
          </p:cNvPr>
          <p:cNvSpPr txBox="1"/>
          <p:nvPr/>
        </p:nvSpPr>
        <p:spPr>
          <a:xfrm>
            <a:off x="7071014" y="1835771"/>
            <a:ext cx="17352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dirty="0">
                <a:latin typeface="华文宋体" panose="02010600040101010101" pitchFamily="2" charset="-122"/>
                <a:ea typeface="华文宋体" panose="02010600040101010101" pitchFamily="2" charset="-122"/>
              </a:rPr>
              <a:t>结果评估</a:t>
            </a:r>
          </a:p>
        </p:txBody>
      </p:sp>
      <p:cxnSp>
        <p:nvCxnSpPr>
          <p:cNvPr id="27" name="直接箭头连接符 26">
            <a:extLst>
              <a:ext uri="{FF2B5EF4-FFF2-40B4-BE49-F238E27FC236}">
                <a16:creationId xmlns:a16="http://schemas.microsoft.com/office/drawing/2014/main" id="{9B59885A-68CB-77E8-9F80-14C1A08C9154}"/>
              </a:ext>
            </a:extLst>
          </p:cNvPr>
          <p:cNvCxnSpPr>
            <a:stCxn id="9" idx="3"/>
            <a:endCxn id="17" idx="1"/>
          </p:cNvCxnSpPr>
          <p:nvPr/>
        </p:nvCxnSpPr>
        <p:spPr>
          <a:xfrm flipV="1">
            <a:off x="2114550" y="2018818"/>
            <a:ext cx="495300" cy="16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8" name="直接箭头连接符 27">
            <a:extLst>
              <a:ext uri="{FF2B5EF4-FFF2-40B4-BE49-F238E27FC236}">
                <a16:creationId xmlns:a16="http://schemas.microsoft.com/office/drawing/2014/main" id="{47C1DBA2-D8F2-9F33-E490-DA77D8AA73E4}"/>
              </a:ext>
            </a:extLst>
          </p:cNvPr>
          <p:cNvCxnSpPr/>
          <p:nvPr/>
        </p:nvCxnSpPr>
        <p:spPr>
          <a:xfrm flipV="1">
            <a:off x="4345132" y="2025374"/>
            <a:ext cx="495300" cy="16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直接箭头连接符 28">
            <a:extLst>
              <a:ext uri="{FF2B5EF4-FFF2-40B4-BE49-F238E27FC236}">
                <a16:creationId xmlns:a16="http://schemas.microsoft.com/office/drawing/2014/main" id="{3DC70168-08DF-2B73-62B3-9507B935F0DF}"/>
              </a:ext>
            </a:extLst>
          </p:cNvPr>
          <p:cNvCxnSpPr/>
          <p:nvPr/>
        </p:nvCxnSpPr>
        <p:spPr>
          <a:xfrm flipV="1">
            <a:off x="6575714" y="2025374"/>
            <a:ext cx="495300" cy="16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4" name="文本框 3">
            <a:extLst>
              <a:ext uri="{FF2B5EF4-FFF2-40B4-BE49-F238E27FC236}">
                <a16:creationId xmlns:a16="http://schemas.microsoft.com/office/drawing/2014/main" id="{8584EF77-482E-1FA1-B672-8E4B9F342F18}"/>
              </a:ext>
            </a:extLst>
          </p:cNvPr>
          <p:cNvSpPr txBox="1"/>
          <p:nvPr/>
        </p:nvSpPr>
        <p:spPr>
          <a:xfrm>
            <a:off x="2767983" y="2781436"/>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22</a:t>
            </a:r>
            <a:r>
              <a:rPr lang="zh-CN" altLang="en-US" sz="1400" dirty="0">
                <a:latin typeface="华文宋体" panose="02010600040101010101" pitchFamily="2" charset="-122"/>
                <a:ea typeface="华文宋体" panose="02010600040101010101" pitchFamily="2" charset="-122"/>
              </a:rPr>
              <a:t>：时间序列聚类步骤</a:t>
            </a:r>
          </a:p>
        </p:txBody>
      </p:sp>
    </p:spTree>
    <p:extLst>
      <p:ext uri="{BB962C8B-B14F-4D97-AF65-F5344CB8AC3E}">
        <p14:creationId xmlns:p14="http://schemas.microsoft.com/office/powerpoint/2010/main" val="45208637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F451A-E724-41E2-18DE-39A2AA1C90F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传统时间序列聚类算法</a:t>
            </a:r>
          </a:p>
        </p:txBody>
      </p:sp>
      <p:sp>
        <p:nvSpPr>
          <p:cNvPr id="3" name="灯片编号占位符 2">
            <a:extLst>
              <a:ext uri="{FF2B5EF4-FFF2-40B4-BE49-F238E27FC236}">
                <a16:creationId xmlns:a16="http://schemas.microsoft.com/office/drawing/2014/main" id="{084DF5F4-2A76-E377-BB77-F38B7C688018}"/>
              </a:ext>
            </a:extLst>
          </p:cNvPr>
          <p:cNvSpPr>
            <a:spLocks noGrp="1"/>
          </p:cNvSpPr>
          <p:nvPr>
            <p:ph type="sldNum" sz="quarter" idx="2"/>
          </p:nvPr>
        </p:nvSpPr>
        <p:spPr/>
        <p:txBody>
          <a:bodyPr/>
          <a:lstStyle/>
          <a:p>
            <a:fld id="{86CB4B4D-7CA3-9044-876B-883B54F8677D}" type="slidenum">
              <a:rPr lang="en-US" altLang="zh-CN" smtClean="0"/>
              <a:t>51</a:t>
            </a:fld>
            <a:endParaRPr lang="zh-CN" altLang="en-US" dirty="0"/>
          </a:p>
        </p:txBody>
      </p:sp>
      <p:sp>
        <p:nvSpPr>
          <p:cNvPr id="4" name="文本框 3">
            <a:extLst>
              <a:ext uri="{FF2B5EF4-FFF2-40B4-BE49-F238E27FC236}">
                <a16:creationId xmlns:a16="http://schemas.microsoft.com/office/drawing/2014/main" id="{BABF4FAE-32B1-361D-1B03-C91BADD276D6}"/>
              </a:ext>
            </a:extLst>
          </p:cNvPr>
          <p:cNvSpPr txBox="1"/>
          <p:nvPr/>
        </p:nvSpPr>
        <p:spPr>
          <a:xfrm>
            <a:off x="457202" y="881025"/>
            <a:ext cx="8229600" cy="2404954"/>
          </a:xfrm>
          <a:prstGeom prst="rect">
            <a:avLst/>
          </a:prstGeom>
          <a:noFill/>
        </p:spPr>
        <p:txBody>
          <a:bodyPr wrap="square" rtlCol="0">
            <a:spAutoFit/>
          </a:bodyPr>
          <a:lstStyle/>
          <a:p>
            <a:pPr marL="285750" lvl="1" indent="-285750">
              <a:lnSpc>
                <a:spcPts val="2550"/>
              </a:lnSpc>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分区聚类：初始设定</a:t>
            </a:r>
            <a:r>
              <a:rPr kumimoji="1" lang="en-US" altLang="zh-CN" dirty="0">
                <a:latin typeface="华文宋体" panose="02010600040101010101" pitchFamily="2" charset="-122"/>
                <a:ea typeface="华文宋体" panose="02010600040101010101" pitchFamily="2" charset="-122"/>
              </a:rPr>
              <a:t>K</a:t>
            </a:r>
            <a:r>
              <a:rPr kumimoji="1" lang="zh-CN" altLang="en-US" dirty="0">
                <a:latin typeface="华文宋体" panose="02010600040101010101" pitchFamily="2" charset="-122"/>
                <a:ea typeface="华文宋体" panose="02010600040101010101" pitchFamily="2" charset="-122"/>
              </a:rPr>
              <a:t>个簇，然后将数据按照距离放入不同的簇，常见算法是</a:t>
            </a:r>
            <a:r>
              <a:rPr kumimoji="1" lang="en-US" altLang="zh-CN" dirty="0">
                <a:latin typeface="Times New Roman" panose="02020603050405020304" pitchFamily="18" charset="0"/>
                <a:ea typeface="华文宋体" panose="02010600040101010101" pitchFamily="2" charset="-122"/>
                <a:cs typeface="Times New Roman" panose="02020603050405020304" pitchFamily="18" charset="0"/>
              </a:rPr>
              <a:t>K-means</a:t>
            </a:r>
            <a:r>
              <a:rPr kumimoji="1" lang="zh-CN" altLang="en-US" dirty="0">
                <a:latin typeface="华文宋体" panose="02010600040101010101" pitchFamily="2" charset="-122"/>
                <a:ea typeface="华文宋体" panose="02010600040101010101" pitchFamily="2" charset="-122"/>
              </a:rPr>
              <a:t>算法</a:t>
            </a:r>
            <a:endParaRPr kumimoji="1" lang="en-US" altLang="zh-CN" dirty="0">
              <a:latin typeface="华文宋体" panose="02010600040101010101" pitchFamily="2" charset="-122"/>
              <a:ea typeface="华文宋体" panose="02010600040101010101" pitchFamily="2" charset="-122"/>
            </a:endParaRPr>
          </a:p>
          <a:p>
            <a:pPr marL="285750" lvl="1" indent="-285750">
              <a:lnSpc>
                <a:spcPts val="2550"/>
              </a:lnSpc>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密度聚类：假设聚类结构能通过样本分布的紧密程度确定，从样本密度的角度来考察样本之间的可连接性，并给予可连接样本不断扩展聚类簇获得最后的聚类结果，常见的如</a:t>
            </a:r>
            <a:r>
              <a:rPr kumimoji="1" lang="en-US" altLang="zh-CN" dirty="0">
                <a:latin typeface="Times New Roman" panose="02020603050405020304" pitchFamily="18" charset="0"/>
                <a:ea typeface="华文宋体" panose="02010600040101010101" pitchFamily="2" charset="-122"/>
                <a:cs typeface="Times New Roman" panose="02020603050405020304" pitchFamily="18" charset="0"/>
              </a:rPr>
              <a:t>DBSCAN</a:t>
            </a:r>
          </a:p>
          <a:p>
            <a:pPr marL="285750" lvl="1" indent="-285750">
              <a:lnSpc>
                <a:spcPts val="2550"/>
              </a:lnSpc>
              <a:buFont typeface="Wingdings" panose="05000000000000000000" pitchFamily="2" charset="2"/>
              <a:buChar char="p"/>
            </a:pPr>
            <a:r>
              <a:rPr kumimoji="1" lang="zh-CN" altLang="en-US" dirty="0">
                <a:latin typeface="华文宋体" panose="02010600040101010101" pitchFamily="2" charset="-122"/>
                <a:ea typeface="华文宋体" panose="02010600040101010101" pitchFamily="2" charset="-122"/>
              </a:rPr>
              <a:t>层次聚类：在不同层次对数据集进行划分，形成树形的聚类结构，可以“自底向上”聚合，也可以“自顶向下”拆分，常见的如</a:t>
            </a:r>
            <a:r>
              <a:rPr kumimoji="1" lang="en-US" altLang="zh-CN" dirty="0">
                <a:latin typeface="Times New Roman" panose="02020603050405020304" pitchFamily="18" charset="0"/>
                <a:ea typeface="华文宋体" panose="02010600040101010101" pitchFamily="2" charset="-122"/>
                <a:cs typeface="Times New Roman" panose="02020603050405020304" pitchFamily="18" charset="0"/>
              </a:rPr>
              <a:t>Agglomerative</a:t>
            </a:r>
            <a:endParaRPr kumimoji="1" lang="zh-CN" altLang="en-US" dirty="0">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5" name="Picture 10" descr="Hierarchical Clustering. Hierarchical Clustering groups… | by Himanshu  Sharma | Medium">
            <a:extLst>
              <a:ext uri="{FF2B5EF4-FFF2-40B4-BE49-F238E27FC236}">
                <a16:creationId xmlns:a16="http://schemas.microsoft.com/office/drawing/2014/main" id="{3A40DE00-FCDB-7810-C624-C74E9D748E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7" r="1639" b="9502"/>
          <a:stretch/>
        </p:blipFill>
        <p:spPr bwMode="auto">
          <a:xfrm>
            <a:off x="4822254" y="4795600"/>
            <a:ext cx="2265911" cy="1181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聚类算法之DBSCAN算法- 知乎">
            <a:extLst>
              <a:ext uri="{FF2B5EF4-FFF2-40B4-BE49-F238E27FC236}">
                <a16:creationId xmlns:a16="http://schemas.microsoft.com/office/drawing/2014/main" id="{132C79A9-BCEA-BED1-48CD-F284947AA3F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99" t="2006" r="2899" b="9192"/>
          <a:stretch/>
        </p:blipFill>
        <p:spPr bwMode="auto">
          <a:xfrm>
            <a:off x="4922074" y="3344106"/>
            <a:ext cx="1974028" cy="114493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7" name="Picture 8" descr="kmeans: save each iteration step - Stack Overflow">
            <a:extLst>
              <a:ext uri="{FF2B5EF4-FFF2-40B4-BE49-F238E27FC236}">
                <a16:creationId xmlns:a16="http://schemas.microsoft.com/office/drawing/2014/main" id="{DC78C261-22B1-6752-CA73-3948D406D0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59"/>
          <a:stretch/>
        </p:blipFill>
        <p:spPr bwMode="auto">
          <a:xfrm>
            <a:off x="1768918" y="3328444"/>
            <a:ext cx="2754313" cy="270034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DE257E2-AD86-A409-69C1-6E5025D35135}"/>
              </a:ext>
            </a:extLst>
          </p:cNvPr>
          <p:cNvSpPr txBox="1"/>
          <p:nvPr/>
        </p:nvSpPr>
        <p:spPr>
          <a:xfrm>
            <a:off x="2577225" y="6210943"/>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23</a:t>
            </a:r>
            <a:r>
              <a:rPr lang="zh-CN" altLang="en-US" sz="1400" dirty="0">
                <a:latin typeface="华文宋体" panose="02010600040101010101" pitchFamily="2" charset="-122"/>
                <a:ea typeface="华文宋体" panose="02010600040101010101" pitchFamily="2" charset="-122"/>
              </a:rPr>
              <a:t>：传统时间序列聚类算法示意图</a:t>
            </a:r>
          </a:p>
        </p:txBody>
      </p:sp>
      <p:sp>
        <p:nvSpPr>
          <p:cNvPr id="9" name="文本框 8">
            <a:extLst>
              <a:ext uri="{FF2B5EF4-FFF2-40B4-BE49-F238E27FC236}">
                <a16:creationId xmlns:a16="http://schemas.microsoft.com/office/drawing/2014/main" id="{726EFDEC-F9E9-D90C-75B7-A58DECFA7EA2}"/>
              </a:ext>
            </a:extLst>
          </p:cNvPr>
          <p:cNvSpPr txBox="1"/>
          <p:nvPr/>
        </p:nvSpPr>
        <p:spPr>
          <a:xfrm>
            <a:off x="2184937" y="5976975"/>
            <a:ext cx="192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(a)K-means</a:t>
            </a:r>
            <a:r>
              <a:rPr lang="zh-CN" altLang="en-US" sz="1400" dirty="0">
                <a:latin typeface="华文宋体" panose="02010600040101010101" pitchFamily="2" charset="-122"/>
                <a:ea typeface="华文宋体" panose="02010600040101010101" pitchFamily="2" charset="-122"/>
              </a:rPr>
              <a:t>算法</a:t>
            </a:r>
          </a:p>
        </p:txBody>
      </p:sp>
      <p:sp>
        <p:nvSpPr>
          <p:cNvPr id="10" name="文本框 9">
            <a:extLst>
              <a:ext uri="{FF2B5EF4-FFF2-40B4-BE49-F238E27FC236}">
                <a16:creationId xmlns:a16="http://schemas.microsoft.com/office/drawing/2014/main" id="{ED0DF5C0-5039-B7E3-D314-A9EBAEB305D0}"/>
              </a:ext>
            </a:extLst>
          </p:cNvPr>
          <p:cNvSpPr txBox="1"/>
          <p:nvPr/>
        </p:nvSpPr>
        <p:spPr>
          <a:xfrm>
            <a:off x="5036789" y="5976975"/>
            <a:ext cx="192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(c)Agglomerative</a:t>
            </a:r>
            <a:r>
              <a:rPr lang="zh-CN" altLang="en-US" sz="1400" dirty="0">
                <a:latin typeface="华文宋体" panose="02010600040101010101" pitchFamily="2" charset="-122"/>
                <a:ea typeface="华文宋体" panose="02010600040101010101" pitchFamily="2" charset="-122"/>
              </a:rPr>
              <a:t>算法</a:t>
            </a:r>
          </a:p>
        </p:txBody>
      </p:sp>
      <p:sp>
        <p:nvSpPr>
          <p:cNvPr id="11" name="文本框 10">
            <a:extLst>
              <a:ext uri="{FF2B5EF4-FFF2-40B4-BE49-F238E27FC236}">
                <a16:creationId xmlns:a16="http://schemas.microsoft.com/office/drawing/2014/main" id="{BFC91C0B-B570-12E3-D4BF-74E129464CB0}"/>
              </a:ext>
            </a:extLst>
          </p:cNvPr>
          <p:cNvSpPr txBox="1"/>
          <p:nvPr/>
        </p:nvSpPr>
        <p:spPr>
          <a:xfrm>
            <a:off x="4947951" y="4524729"/>
            <a:ext cx="192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(b)DBSCAN</a:t>
            </a:r>
            <a:r>
              <a:rPr lang="zh-CN" altLang="en-US" sz="1400" dirty="0">
                <a:latin typeface="华文宋体" panose="02010600040101010101" pitchFamily="2" charset="-122"/>
                <a:ea typeface="华文宋体" panose="02010600040101010101" pitchFamily="2" charset="-122"/>
              </a:rPr>
              <a:t>算法</a:t>
            </a:r>
          </a:p>
        </p:txBody>
      </p:sp>
    </p:spTree>
    <p:extLst>
      <p:ext uri="{BB962C8B-B14F-4D97-AF65-F5344CB8AC3E}">
        <p14:creationId xmlns:p14="http://schemas.microsoft.com/office/powerpoint/2010/main" val="212181816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C0E58-7C12-D576-6968-257A1CE0253E}"/>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基于机器学习的聚类算法</a:t>
            </a:r>
          </a:p>
        </p:txBody>
      </p:sp>
      <p:sp>
        <p:nvSpPr>
          <p:cNvPr id="3" name="灯片编号占位符 2">
            <a:extLst>
              <a:ext uri="{FF2B5EF4-FFF2-40B4-BE49-F238E27FC236}">
                <a16:creationId xmlns:a16="http://schemas.microsoft.com/office/drawing/2014/main" id="{DBF32AA8-D12C-BBCE-A943-FC9783410FD9}"/>
              </a:ext>
            </a:extLst>
          </p:cNvPr>
          <p:cNvSpPr>
            <a:spLocks noGrp="1"/>
          </p:cNvSpPr>
          <p:nvPr>
            <p:ph type="sldNum" sz="quarter" idx="2"/>
          </p:nvPr>
        </p:nvSpPr>
        <p:spPr/>
        <p:txBody>
          <a:bodyPr/>
          <a:lstStyle/>
          <a:p>
            <a:fld id="{86CB4B4D-7CA3-9044-876B-883B54F8677D}" type="slidenum">
              <a:rPr lang="en-US" altLang="zh-CN" smtClean="0"/>
              <a:t>52</a:t>
            </a:fld>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CDACD8D-2152-44E5-405B-69B5C7CD6656}"/>
                  </a:ext>
                </a:extLst>
              </p:cNvPr>
              <p:cNvSpPr txBox="1"/>
              <p:nvPr/>
            </p:nvSpPr>
            <p:spPr>
              <a:xfrm>
                <a:off x="457201" y="893049"/>
                <a:ext cx="8229600" cy="2535951"/>
              </a:xfrm>
              <a:prstGeom prst="rect">
                <a:avLst/>
              </a:prstGeom>
              <a:noFill/>
            </p:spPr>
            <p:txBody>
              <a:bodyPr wrap="square" rtlCol="0">
                <a:spAutoFit/>
              </a:bodyPr>
              <a:lstStyle/>
              <a:p>
                <a:pPr>
                  <a:lnSpc>
                    <a:spcPct val="150000"/>
                  </a:lnSpc>
                </a:pPr>
                <a:r>
                  <a:rPr kumimoji="1" lang="zh-CN" altLang="en-US" dirty="0">
                    <a:latin typeface="华文宋体" panose="02010600040101010101" pitchFamily="2" charset="-122"/>
                    <a:ea typeface="华文宋体" panose="02010600040101010101" pitchFamily="2" charset="-122"/>
                  </a:rPr>
                  <a:t>主要思想是用模型提取时间序列的特征，对降维后的特征再使用一些传统的聚类算法进行聚类。采用这种框架有两种处理方式：</a:t>
                </a:r>
                <a:endParaRPr kumimoji="1" lang="en-US" altLang="zh-CN" dirty="0">
                  <a:latin typeface="华文宋体" panose="02010600040101010101" pitchFamily="2" charset="-122"/>
                  <a:ea typeface="华文宋体" panose="02010600040101010101" pitchFamily="2" charset="-122"/>
                </a:endParaRPr>
              </a:p>
              <a:p>
                <a:pPr lvl="1" indent="0">
                  <a:lnSpc>
                    <a:spcPct val="150000"/>
                  </a:lnSpc>
                </a:pPr>
                <a:r>
                  <a:rPr kumimoji="1" lang="en-US" altLang="zh-CN" dirty="0">
                    <a:latin typeface="Times New Roman" panose="02020603050405020304" pitchFamily="18" charset="0"/>
                    <a:ea typeface="华文宋体" panose="02010600040101010101" pitchFamily="2" charset="-122"/>
                    <a:cs typeface="Times New Roman" panose="02020603050405020304" pitchFamily="18" charset="0"/>
                  </a:rPr>
                  <a:t>(1) </a:t>
                </a:r>
                <a:r>
                  <a:rPr kumimoji="1" lang="zh-CN" altLang="en-US" dirty="0">
                    <a:latin typeface="华文宋体" panose="02010600040101010101" pitchFamily="2" charset="-122"/>
                    <a:ea typeface="华文宋体" panose="02010600040101010101" pitchFamily="2" charset="-122"/>
                  </a:rPr>
                  <a:t>多步聚类：先训练提取特征的</a:t>
                </a:r>
                <a14:m>
                  <m:oMath xmlns:m="http://schemas.openxmlformats.org/officeDocument/2006/math">
                    <m:r>
                      <a:rPr kumimoji="1" lang="en-US" altLang="zh-CN">
                        <a:latin typeface="Cambria Math" panose="02040503050406030204" pitchFamily="18" charset="0"/>
                      </a:rPr>
                      <m:t>𝑒𝑛𝑐𝑜𝑑𝑒𝑟</m:t>
                    </m:r>
                    <m:r>
                      <a:rPr kumimoji="1" lang="en-US" altLang="zh-CN">
                        <a:latin typeface="Cambria Math" panose="02040503050406030204" pitchFamily="18" charset="0"/>
                      </a:rPr>
                      <m:t>−</m:t>
                    </m:r>
                    <m:r>
                      <a:rPr kumimoji="1" lang="en-US" altLang="zh-CN">
                        <a:latin typeface="Cambria Math" panose="02040503050406030204" pitchFamily="18" charset="0"/>
                      </a:rPr>
                      <m:t>𝑑𝑒𝑐𝑜𝑑𝑒𝑟</m:t>
                    </m:r>
                  </m:oMath>
                </a14:m>
                <a:r>
                  <a:rPr kumimoji="1" lang="zh-CN" altLang="en-US" dirty="0">
                    <a:latin typeface="华文宋体" panose="02010600040101010101" pitchFamily="2" charset="-122"/>
                    <a:ea typeface="华文宋体" panose="02010600040101010101" pitchFamily="2" charset="-122"/>
                  </a:rPr>
                  <a:t>部分，再用提取好的特征训练聚类部分</a:t>
                </a:r>
                <a:endParaRPr kumimoji="1" lang="en-US" altLang="zh-CN" dirty="0">
                  <a:latin typeface="华文宋体" panose="02010600040101010101" pitchFamily="2" charset="-122"/>
                  <a:ea typeface="华文宋体" panose="02010600040101010101" pitchFamily="2" charset="-122"/>
                </a:endParaRPr>
              </a:p>
              <a:p>
                <a:pPr lvl="1" indent="0">
                  <a:lnSpc>
                    <a:spcPct val="150000"/>
                  </a:lnSpc>
                </a:pPr>
                <a:r>
                  <a:rPr kumimoji="1" lang="en-US" altLang="zh-CN" dirty="0">
                    <a:latin typeface="Times New Roman" panose="02020603050405020304" pitchFamily="18" charset="0"/>
                    <a:ea typeface="华文宋体" panose="02010600040101010101" pitchFamily="2" charset="-122"/>
                    <a:cs typeface="Times New Roman" panose="02020603050405020304" pitchFamily="18" charset="0"/>
                  </a:rPr>
                  <a:t>(2) </a:t>
                </a:r>
                <a:r>
                  <a:rPr kumimoji="1" lang="zh-CN" altLang="en-US" dirty="0">
                    <a:latin typeface="华文宋体" panose="02010600040101010101" pitchFamily="2" charset="-122"/>
                    <a:ea typeface="华文宋体" panose="02010600040101010101" pitchFamily="2" charset="-122"/>
                  </a:rPr>
                  <a:t>联合聚类：</a:t>
                </a:r>
                <a14:m>
                  <m:oMath xmlns:m="http://schemas.openxmlformats.org/officeDocument/2006/math">
                    <m:r>
                      <a:rPr kumimoji="1" lang="en-US" altLang="zh-CN">
                        <a:latin typeface="Cambria Math" panose="02040503050406030204" pitchFamily="18" charset="0"/>
                      </a:rPr>
                      <m:t>𝑒𝑛𝑐𝑜𝑑𝑒𝑟</m:t>
                    </m:r>
                    <m:r>
                      <a:rPr kumimoji="1" lang="en-US" altLang="zh-CN">
                        <a:latin typeface="Cambria Math" panose="02040503050406030204" pitchFamily="18" charset="0"/>
                      </a:rPr>
                      <m:t>−</m:t>
                    </m:r>
                    <m:r>
                      <a:rPr kumimoji="1" lang="en-US" altLang="zh-CN">
                        <a:latin typeface="Cambria Math" panose="02040503050406030204" pitchFamily="18" charset="0"/>
                      </a:rPr>
                      <m:t>𝑑𝑒𝑐𝑜𝑑𝑒𝑟</m:t>
                    </m:r>
                  </m:oMath>
                </a14:m>
                <a:r>
                  <a:rPr kumimoji="1" lang="zh-CN" altLang="en-US" dirty="0">
                    <a:latin typeface="华文宋体" panose="02010600040101010101" pitchFamily="2" charset="-122"/>
                    <a:ea typeface="华文宋体" panose="02010600040101010101" pitchFamily="2" charset="-122"/>
                  </a:rPr>
                  <a:t>和聚类同时训练，整个模型的损失由重构损失和聚类损失两部分组成</a:t>
                </a:r>
              </a:p>
            </p:txBody>
          </p:sp>
        </mc:Choice>
        <mc:Fallback xmlns="">
          <p:sp>
            <p:nvSpPr>
              <p:cNvPr id="6" name="文本框 5">
                <a:extLst>
                  <a:ext uri="{FF2B5EF4-FFF2-40B4-BE49-F238E27FC236}">
                    <a16:creationId xmlns:a16="http://schemas.microsoft.com/office/drawing/2014/main" id="{9CDACD8D-2152-44E5-405B-69B5C7CD6656}"/>
                  </a:ext>
                </a:extLst>
              </p:cNvPr>
              <p:cNvSpPr txBox="1">
                <a:spLocks noRot="1" noChangeAspect="1" noMove="1" noResize="1" noEditPoints="1" noAdjustHandles="1" noChangeArrowheads="1" noChangeShapeType="1" noTextEdit="1"/>
              </p:cNvSpPr>
              <p:nvPr/>
            </p:nvSpPr>
            <p:spPr>
              <a:xfrm>
                <a:off x="457201" y="893049"/>
                <a:ext cx="8229600" cy="2535951"/>
              </a:xfrm>
              <a:prstGeom prst="rect">
                <a:avLst/>
              </a:prstGeom>
              <a:blipFill>
                <a:blip r:embed="rId2"/>
                <a:stretch>
                  <a:fillRect l="-593" r="-296" b="-3118"/>
                </a:stretch>
              </a:blipFill>
            </p:spPr>
            <p:txBody>
              <a:bodyPr/>
              <a:lstStyle/>
              <a:p>
                <a:r>
                  <a:rPr lang="zh-CN" altLang="en-US">
                    <a:noFill/>
                  </a:rPr>
                  <a:t> </a:t>
                </a:r>
              </a:p>
            </p:txBody>
          </p:sp>
        </mc:Fallback>
      </mc:AlternateContent>
      <p:pic>
        <p:nvPicPr>
          <p:cNvPr id="38" name="图形 37">
            <a:extLst>
              <a:ext uri="{FF2B5EF4-FFF2-40B4-BE49-F238E27FC236}">
                <a16:creationId xmlns:a16="http://schemas.microsoft.com/office/drawing/2014/main" id="{DEFC2BDF-A1F2-8811-5E11-40303CBF2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8821" y="3134597"/>
            <a:ext cx="4907280" cy="3113621"/>
          </a:xfrm>
          <a:prstGeom prst="rect">
            <a:avLst/>
          </a:prstGeom>
        </p:spPr>
      </p:pic>
      <p:sp>
        <p:nvSpPr>
          <p:cNvPr id="4" name="文本框 3">
            <a:extLst>
              <a:ext uri="{FF2B5EF4-FFF2-40B4-BE49-F238E27FC236}">
                <a16:creationId xmlns:a16="http://schemas.microsoft.com/office/drawing/2014/main" id="{EB0664F9-F6C1-3172-622F-29C58EFB1FC8}"/>
              </a:ext>
            </a:extLst>
          </p:cNvPr>
          <p:cNvSpPr txBox="1"/>
          <p:nvPr/>
        </p:nvSpPr>
        <p:spPr>
          <a:xfrm>
            <a:off x="2577225" y="6210943"/>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24</a:t>
            </a:r>
            <a:r>
              <a:rPr lang="zh-CN" altLang="en-US" sz="1400" dirty="0">
                <a:latin typeface="华文宋体" panose="02010600040101010101" pitchFamily="2" charset="-122"/>
                <a:ea typeface="华文宋体" panose="02010600040101010101" pitchFamily="2" charset="-122"/>
              </a:rPr>
              <a:t>：基于深度学习的时间序列聚类框架</a:t>
            </a:r>
          </a:p>
        </p:txBody>
      </p:sp>
    </p:spTree>
    <p:extLst>
      <p:ext uri="{BB962C8B-B14F-4D97-AF65-F5344CB8AC3E}">
        <p14:creationId xmlns:p14="http://schemas.microsoft.com/office/powerpoint/2010/main" val="403041689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4A5CF29-2CB4-4150-6990-3619493D474C}"/>
              </a:ext>
            </a:extLst>
          </p:cNvPr>
          <p:cNvSpPr>
            <a:spLocks noGrp="1"/>
          </p:cNvSpPr>
          <p:nvPr>
            <p:ph type="sldNum" sz="quarter" idx="2"/>
          </p:nvPr>
        </p:nvSpPr>
        <p:spPr/>
        <p:txBody>
          <a:bodyPr/>
          <a:lstStyle/>
          <a:p>
            <a:fld id="{86CB4B4D-7CA3-9044-876B-883B54F8677D}" type="slidenum">
              <a:rPr lang="en-US" altLang="zh-CN" smtClean="0"/>
              <a:t>53</a:t>
            </a:fld>
            <a:endParaRPr lang="zh-CN" altLang="en-US" dirty="0"/>
          </a:p>
        </p:txBody>
      </p:sp>
      <p:sp>
        <p:nvSpPr>
          <p:cNvPr id="3" name="标题 2">
            <a:extLst>
              <a:ext uri="{FF2B5EF4-FFF2-40B4-BE49-F238E27FC236}">
                <a16:creationId xmlns:a16="http://schemas.microsoft.com/office/drawing/2014/main" id="{23C9283F-BA36-7415-76E4-58CA35249F34}"/>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时间序列异常检测</a:t>
            </a:r>
          </a:p>
        </p:txBody>
      </p:sp>
    </p:spTree>
    <p:extLst>
      <p:ext uri="{BB962C8B-B14F-4D97-AF65-F5344CB8AC3E}">
        <p14:creationId xmlns:p14="http://schemas.microsoft.com/office/powerpoint/2010/main" val="155128741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70834EC8-F66B-AC36-F72E-CDCEBE663FDC}"/>
                  </a:ext>
                </a:extLst>
              </p:cNvPr>
              <p:cNvSpPr>
                <a:spLocks noGrp="1"/>
              </p:cNvSpPr>
              <p:nvPr>
                <p:ph type="body" sz="quarter" idx="11"/>
              </p:nvPr>
            </p:nvSpPr>
            <p:spPr>
              <a:xfrm>
                <a:off x="457201" y="1430317"/>
                <a:ext cx="8194192" cy="2865291"/>
              </a:xfrm>
            </p:spPr>
            <p:txBody>
              <a:bodyPr/>
              <a:lstStyle/>
              <a:p>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Arial"/>
                  </a:rPr>
                  <a:t>点异常：给定的时间戳上的时间序列值突然变化</a:t>
                </a:r>
                <a:endParaRPr lang="en-US" altLang="zh-CN" dirty="0">
                  <a:latin typeface="华文宋体" panose="02010600040101010101" pitchFamily="2" charset="-122"/>
                  <a:ea typeface="华文宋体" panose="02010600040101010101" pitchFamily="2" charset="-122"/>
                </a:endParaRPr>
              </a:p>
              <a:p>
                <a:pPr lvl="1"/>
                <a:r>
                  <a:rPr lang="zh-CN" altLang="en-US" b="0" i="0" u="none" strike="noStrike" dirty="0">
                    <a:solidFill>
                      <a:srgbClr val="222222"/>
                    </a:solidFill>
                    <a:effectLst/>
                    <a:latin typeface="华文宋体" panose="02010600040101010101" pitchFamily="2" charset="-122"/>
                    <a:ea typeface="华文宋体" panose="02010600040101010101" pitchFamily="2" charset="-122"/>
                  </a:rPr>
                  <a:t>例子</a:t>
                </a:r>
                <a:r>
                  <a:rPr lang="zh-CN" altLang="en-US" dirty="0">
                    <a:solidFill>
                      <a:srgbClr val="222222"/>
                    </a:solidFill>
                    <a:latin typeface="华文宋体" panose="02010600040101010101" pitchFamily="2" charset="-122"/>
                    <a:ea typeface="华文宋体" panose="02010600040101010101" pitchFamily="2" charset="-122"/>
                  </a:rPr>
                  <a:t>：</a:t>
                </a:r>
                <a:r>
                  <a:rPr lang="zh-CN" altLang="en-US" b="0" i="0" u="none" strike="noStrike" dirty="0">
                    <a:solidFill>
                      <a:srgbClr val="222222"/>
                    </a:solidFill>
                    <a:effectLst/>
                    <a:latin typeface="华文宋体" panose="02010600040101010101" pitchFamily="2" charset="-122"/>
                    <a:ea typeface="华文宋体" panose="02010600040101010101" pitchFamily="2" charset="-122"/>
                  </a:rPr>
                  <a:t>股票在某一时刻价格暴涨</a:t>
                </a:r>
                <a:r>
                  <a:rPr lang="en-US" altLang="zh-CN" b="0" i="0" u="none" strike="noStrike" dirty="0">
                    <a:solidFill>
                      <a:srgbClr val="222222"/>
                    </a:solidFill>
                    <a:effectLst/>
                    <a:latin typeface="华文宋体" panose="02010600040101010101" pitchFamily="2" charset="-122"/>
                    <a:ea typeface="华文宋体" panose="02010600040101010101" pitchFamily="2" charset="-122"/>
                  </a:rPr>
                  <a:t>/</a:t>
                </a:r>
                <a:r>
                  <a:rPr lang="zh-CN" altLang="en-US" dirty="0">
                    <a:solidFill>
                      <a:srgbClr val="222222"/>
                    </a:solidFill>
                    <a:latin typeface="华文宋体" panose="02010600040101010101" pitchFamily="2" charset="-122"/>
                    <a:ea typeface="华文宋体" panose="02010600040101010101" pitchFamily="2" charset="-122"/>
                  </a:rPr>
                  <a:t>暴跌，之后恢复正常情况</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b="0" i="0" u="none" strike="noStrike" dirty="0">
                    <a:solidFill>
                      <a:srgbClr val="222222"/>
                    </a:solidFill>
                    <a:effectLst/>
                    <a:latin typeface="华文宋体" panose="02010600040101010101" pitchFamily="2" charset="-122"/>
                    <a:ea typeface="华文宋体" panose="02010600040101010101" pitchFamily="2" charset="-122"/>
                  </a:rPr>
                  <a:t>检测方法：基于预测模型、基于相似度量</a:t>
                </a:r>
                <a:endParaRPr lang="en-US" altLang="zh-CN" b="0" i="0" u="none" strike="noStrike" dirty="0">
                  <a:solidFill>
                    <a:srgbClr val="222222"/>
                  </a:solidFill>
                  <a:effectLst/>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形状异常：一个连续窗口中的数据点的连续模式</a:t>
                </a:r>
                <a:endParaRPr lang="en-US" altLang="zh-CN" dirty="0">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例子：</a:t>
                </a:r>
                <a:r>
                  <a:rPr lang="en-US" altLang="zh-CN" dirty="0">
                    <a:solidFill>
                      <a:srgbClr val="222222"/>
                    </a:solidFill>
                    <a:latin typeface="Times New Roman" panose="02020603050405020304" pitchFamily="18" charset="0"/>
                    <a:ea typeface="华文宋体" panose="02010600040101010101" pitchFamily="2" charset="-122"/>
                  </a:rPr>
                  <a:t>ECG</a:t>
                </a:r>
                <a:r>
                  <a:rPr lang="zh-CN" altLang="en-US" dirty="0">
                    <a:solidFill>
                      <a:srgbClr val="222222"/>
                    </a:solidFill>
                    <a:latin typeface="华文宋体" panose="02010600040101010101" pitchFamily="2" charset="-122"/>
                    <a:ea typeface="华文宋体" panose="02010600040101010101" pitchFamily="2" charset="-122"/>
                  </a:rPr>
                  <a:t>序列中，不规则心跳</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检测方法：</a:t>
                </a:r>
                <a14:m>
                  <m:oMath xmlns:m="http://schemas.openxmlformats.org/officeDocument/2006/math">
                    <m:r>
                      <a:rPr lang="en-US" altLang="zh-CN" i="1" dirty="0" smtClean="0">
                        <a:solidFill>
                          <a:srgbClr val="222222"/>
                        </a:solidFill>
                        <a:latin typeface="Cambria Math" panose="02040503050406030204" pitchFamily="18" charset="0"/>
                      </a:rPr>
                      <m:t>𝑘</m:t>
                    </m:r>
                  </m:oMath>
                </a14:m>
                <a:r>
                  <a:rPr lang="zh-CN" altLang="en-US" dirty="0">
                    <a:solidFill>
                      <a:srgbClr val="222222"/>
                    </a:solidFill>
                    <a:latin typeface="华文宋体" panose="02010600040101010101" pitchFamily="2" charset="-122"/>
                    <a:ea typeface="华文宋体" panose="02010600040101010101" pitchFamily="2" charset="-122"/>
                  </a:rPr>
                  <a:t>近邻法</a:t>
                </a:r>
              </a:p>
            </p:txBody>
          </p:sp>
        </mc:Choice>
        <mc:Fallback xmlns="">
          <p:sp>
            <p:nvSpPr>
              <p:cNvPr id="2" name="文本占位符 1">
                <a:extLst>
                  <a:ext uri="{FF2B5EF4-FFF2-40B4-BE49-F238E27FC236}">
                    <a16:creationId xmlns:a16="http://schemas.microsoft.com/office/drawing/2014/main" id="{70834EC8-F66B-AC36-F72E-CDCEBE663FDC}"/>
                  </a:ext>
                </a:extLst>
              </p:cNvPr>
              <p:cNvSpPr>
                <a:spLocks noGrp="1" noRot="1" noChangeAspect="1" noMove="1" noResize="1" noEditPoints="1" noAdjustHandles="1" noChangeArrowheads="1" noChangeShapeType="1" noTextEdit="1"/>
              </p:cNvSpPr>
              <p:nvPr>
                <p:ph type="body" sz="quarter" idx="11"/>
              </p:nvPr>
            </p:nvSpPr>
            <p:spPr>
              <a:xfrm>
                <a:off x="457201" y="1430317"/>
                <a:ext cx="8194192" cy="2865291"/>
              </a:xfrm>
              <a:blipFill>
                <a:blip r:embed="rId3"/>
                <a:stretch>
                  <a:fillRect l="-446"/>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DAAC6556-71CB-AE32-1D08-97B4CBF643D8}"/>
              </a:ext>
            </a:extLst>
          </p:cNvPr>
          <p:cNvSpPr>
            <a:spLocks noGrp="1"/>
          </p:cNvSpPr>
          <p:nvPr>
            <p:ph type="sldNum" sz="quarter" idx="2"/>
          </p:nvPr>
        </p:nvSpPr>
        <p:spPr/>
        <p:txBody>
          <a:bodyPr/>
          <a:lstStyle/>
          <a:p>
            <a:fld id="{86CB4B4D-7CA3-9044-876B-883B54F8677D}" type="slidenum">
              <a:rPr lang="en-US" altLang="zh-CN" smtClean="0"/>
              <a:t>54</a:t>
            </a:fld>
            <a:endParaRPr lang="zh-CN" altLang="en-US" dirty="0"/>
          </a:p>
        </p:txBody>
      </p:sp>
      <p:sp>
        <p:nvSpPr>
          <p:cNvPr id="4" name="标题 3">
            <a:extLst>
              <a:ext uri="{FF2B5EF4-FFF2-40B4-BE49-F238E27FC236}">
                <a16:creationId xmlns:a16="http://schemas.microsoft.com/office/drawing/2014/main" id="{B80892DE-E106-2156-49BE-38E9AB5C27A1}"/>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时间序列异常检测介绍</a:t>
            </a:r>
          </a:p>
        </p:txBody>
      </p:sp>
      <p:sp>
        <p:nvSpPr>
          <p:cNvPr id="5" name="文本框 4">
            <a:extLst>
              <a:ext uri="{FF2B5EF4-FFF2-40B4-BE49-F238E27FC236}">
                <a16:creationId xmlns:a16="http://schemas.microsoft.com/office/drawing/2014/main" id="{68AF4AAC-50BC-75A1-8ED8-577CE3795D3C}"/>
              </a:ext>
            </a:extLst>
          </p:cNvPr>
          <p:cNvSpPr txBox="1"/>
          <p:nvPr/>
        </p:nvSpPr>
        <p:spPr>
          <a:xfrm>
            <a:off x="457203" y="922488"/>
            <a:ext cx="822960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时间序列的异常检测问题也可以以两种不同的方式定义</a:t>
            </a:r>
            <a:r>
              <a:rPr lang="zh-CN" altLang="en-US" dirty="0">
                <a:latin typeface="华文宋体" panose="02010600040101010101" pitchFamily="2" charset="-122"/>
                <a:ea typeface="华文宋体" panose="02010600040101010101" pitchFamily="2" charset="-122"/>
              </a:rPr>
              <a:t>：</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spTree>
    <p:extLst>
      <p:ext uri="{BB962C8B-B14F-4D97-AF65-F5344CB8AC3E}">
        <p14:creationId xmlns:p14="http://schemas.microsoft.com/office/powerpoint/2010/main" val="144009937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DBAD7-CA29-F49C-E134-9C3FC9D74BC8}"/>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基于预测模型的点异常检测</a:t>
            </a:r>
          </a:p>
        </p:txBody>
      </p:sp>
      <p:sp>
        <p:nvSpPr>
          <p:cNvPr id="3" name="灯片编号占位符 2">
            <a:extLst>
              <a:ext uri="{FF2B5EF4-FFF2-40B4-BE49-F238E27FC236}">
                <a16:creationId xmlns:a16="http://schemas.microsoft.com/office/drawing/2014/main" id="{4E4AAA15-30F7-5A89-4203-3977186C8806}"/>
              </a:ext>
            </a:extLst>
          </p:cNvPr>
          <p:cNvSpPr>
            <a:spLocks noGrp="1"/>
          </p:cNvSpPr>
          <p:nvPr>
            <p:ph type="sldNum" sz="quarter" idx="2"/>
          </p:nvPr>
        </p:nvSpPr>
        <p:spPr/>
        <p:txBody>
          <a:bodyPr/>
          <a:lstStyle/>
          <a:p>
            <a:fld id="{86CB4B4D-7CA3-9044-876B-883B54F8677D}" type="slidenum">
              <a:rPr lang="en-US" altLang="zh-CN" smtClean="0"/>
              <a:t>55</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69CC4F2-AA16-41F7-526A-CC8E3D832F65}"/>
                  </a:ext>
                </a:extLst>
              </p:cNvPr>
              <p:cNvSpPr txBox="1"/>
              <p:nvPr/>
            </p:nvSpPr>
            <p:spPr>
              <a:xfrm>
                <a:off x="457201" y="1014915"/>
                <a:ext cx="8229600" cy="4260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基于预测模型的点异常检测跟时间序列预测问题密切相关，具体步骤如下：</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Times New Roman" panose="02020603050405020304" pitchFamily="18" charset="0"/>
                    <a:ea typeface="华文宋体" panose="02010600040101010101" pitchFamily="2" charset="-122"/>
                    <a:cs typeface="Times New Roman" panose="02020603050405020304" pitchFamily="18" charset="0"/>
                    <a:sym typeface="微软雅黑 Light"/>
                  </a:rPr>
                  <a:t>Step 1</a:t>
                </a:r>
                <a:r>
                  <a:rPr lang="zh-CN" altLang="en-US" dirty="0">
                    <a:latin typeface="华文宋体" panose="02010600040101010101" pitchFamily="2" charset="-122"/>
                    <a:ea typeface="华文宋体" panose="02010600040101010101" pitchFamily="2" charset="-122"/>
                  </a:rPr>
                  <a:t>：确定时间序列在每个时间戳上的预测值</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任何一个时间序列预测模型都行</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，将第</a:t>
                </a:r>
                <a14:m>
                  <m:oMath xmlns:m="http://schemas.openxmlformats.org/officeDocument/2006/math">
                    <m:r>
                      <a:rPr lang="en-US" altLang="zh-CN">
                        <a:latin typeface="Cambria Math" panose="02040503050406030204" pitchFamily="18" charset="0"/>
                        <a:ea typeface="华文宋体" panose="02010600040101010101" pitchFamily="2" charset="-122"/>
                      </a:rPr>
                      <m:t>𝑟</m:t>
                    </m:r>
                    <m:r>
                      <a:rPr lang="zh-CN" altLang="en-US">
                        <a:latin typeface="Cambria Math" panose="02040503050406030204" pitchFamily="18" charset="0"/>
                        <a:ea typeface="华文宋体" panose="02010600040101010101" pitchFamily="2" charset="-122"/>
                      </a:rPr>
                      <m:t>个</m:t>
                    </m:r>
                  </m:oMath>
                </a14:m>
                <a:r>
                  <a:rPr lang="zh-CN" altLang="en-US" dirty="0">
                    <a:latin typeface="华文宋体" panose="02010600040101010101" pitchFamily="2" charset="-122"/>
                    <a:ea typeface="华文宋体" panose="02010600040101010101" pitchFamily="2" charset="-122"/>
                  </a:rPr>
                  <a:t>时间</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戳</a:t>
                </a:r>
                <a14:m>
                  <m:oMath xmlns:m="http://schemas.openxmlformats.org/officeDocument/2006/math">
                    <m:sSub>
                      <m:sSubPr>
                        <m:ctrlPr>
                          <a:rPr lang="en-US" altLang="zh-CN" i="1">
                            <a:latin typeface="Cambria Math" panose="02040503050406030204" pitchFamily="18" charset="0"/>
                            <a:ea typeface="华文宋体" panose="02010600040101010101" pitchFamily="2" charset="-122"/>
                          </a:rPr>
                        </m:ctrlPr>
                      </m:sSubPr>
                      <m:e>
                        <m:r>
                          <a:rPr lang="en-US" altLang="zh-CN">
                            <a:latin typeface="Cambria Math" panose="02040503050406030204" pitchFamily="18" charset="0"/>
                            <a:ea typeface="华文宋体" panose="02010600040101010101" pitchFamily="2" charset="-122"/>
                          </a:rPr>
                          <m:t>𝑡</m:t>
                        </m:r>
                      </m:e>
                      <m:sub>
                        <m:r>
                          <a:rPr lang="en-US" altLang="zh-CN">
                            <a:latin typeface="Cambria Math" panose="02040503050406030204" pitchFamily="18" charset="0"/>
                            <a:ea typeface="华文宋体" panose="02010600040101010101" pitchFamily="2" charset="-122"/>
                          </a:rPr>
                          <m:t>𝑟</m:t>
                        </m:r>
                      </m:sub>
                    </m:sSub>
                    <m:r>
                      <a:rPr lang="zh-CN" altLang="en-US">
                        <a:latin typeface="Cambria Math" panose="02040503050406030204" pitchFamily="18" charset="0"/>
                        <a:ea typeface="华文宋体" panose="02010600040101010101" pitchFamily="2" charset="-122"/>
                      </a:rPr>
                      <m:t>上</m:t>
                    </m:r>
                  </m:oMath>
                </a14:m>
                <a:r>
                  <a:rPr lang="zh-CN" altLang="en-US" dirty="0">
                    <a:latin typeface="华文宋体" panose="02010600040101010101" pitchFamily="2" charset="-122"/>
                    <a:ea typeface="华文宋体" panose="02010600040101010101" pitchFamily="2" charset="-122"/>
                  </a:rPr>
                  <a:t>的预测</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值表示为</a:t>
                </a:r>
                <a14:m>
                  <m:oMath xmlns:m="http://schemas.openxmlformats.org/officeDocument/2006/math">
                    <m:acc>
                      <m:accPr>
                        <m:chr m:val="̅"/>
                        <m:ctrlPr>
                          <a:rPr kumimoji="0" lang="zh-CN" altLang="en-US" sz="1800" b="0" i="1" u="none" strike="noStrike" cap="none" spc="0" normalizeH="0" baseline="0" dirty="0" smtClean="0">
                            <a:ln>
                              <a:noFill/>
                            </a:ln>
                            <a:solidFill>
                              <a:srgbClr val="000000"/>
                            </a:solidFill>
                            <a:effectLst/>
                            <a:uFillTx/>
                            <a:latin typeface="Cambria Math" panose="02040503050406030204" pitchFamily="18" charset="0"/>
                            <a:sym typeface="Arial"/>
                          </a:rPr>
                        </m:ctrlPr>
                      </m:accPr>
                      <m:e>
                        <m:sSub>
                          <m:sSubPr>
                            <m:ctrlPr>
                              <a:rPr kumimoji="0" lang="zh-CN" altLang="en-US" sz="1800" b="0" i="1" u="none" strike="noStrike" cap="none" spc="0" normalizeH="0" baseline="0" dirty="0">
                                <a:ln>
                                  <a:noFill/>
                                </a:ln>
                                <a:solidFill>
                                  <a:srgbClr val="000000"/>
                                </a:solidFill>
                                <a:effectLst/>
                                <a:uFillTx/>
                                <a:latin typeface="Cambria Math" panose="02040503050406030204" pitchFamily="18" charset="0"/>
                                <a:sym typeface="Arial"/>
                              </a:rPr>
                            </m:ctrlPr>
                          </m:sSubPr>
                          <m:e>
                            <m:r>
                              <m:rPr>
                                <m:sty m:val="p"/>
                              </m:rPr>
                              <a:rPr kumimoji="0" lang="en-US" altLang="zh-CN" sz="1800" b="0" i="0" u="none" strike="noStrike" cap="none" spc="0" normalizeH="0" baseline="0" dirty="0" smtClean="0">
                                <a:ln>
                                  <a:noFill/>
                                </a:ln>
                                <a:solidFill>
                                  <a:srgbClr val="000000"/>
                                </a:solidFill>
                                <a:effectLst/>
                                <a:uFillTx/>
                                <a:latin typeface="Cambria Math" panose="02040503050406030204" pitchFamily="18" charset="0"/>
                                <a:sym typeface="Arial"/>
                              </a:rPr>
                              <m:t>W</m:t>
                            </m:r>
                          </m:e>
                          <m:sub>
                            <m:r>
                              <a:rPr kumimoji="0" lang="zh-CN" altLang="en-US" sz="1800" b="0" i="0" u="none" strike="noStrike" cap="none" spc="0" normalizeH="0" baseline="0" dirty="0">
                                <a:ln>
                                  <a:noFill/>
                                </a:ln>
                                <a:solidFill>
                                  <a:srgbClr val="000000"/>
                                </a:solidFill>
                                <a:effectLst/>
                                <a:uFillTx/>
                                <a:latin typeface="Cambria Math" panose="02040503050406030204" pitchFamily="18" charset="0"/>
                                <a:sym typeface="Arial"/>
                              </a:rPr>
                              <m:t>𝑟</m:t>
                            </m:r>
                          </m:sub>
                        </m:sSub>
                      </m:e>
                    </m:acc>
                    <m:r>
                      <a:rPr lang="zh-CN" altLang="en-US" i="1" dirty="0">
                        <a:latin typeface="Cambria Math" panose="02040503050406030204" pitchFamily="18" charset="0"/>
                      </a:rPr>
                      <m:t>。</m:t>
                    </m:r>
                  </m:oMath>
                </a14:m>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2</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：计算时间序列的预测偏差</a:t>
                </a:r>
                <a14:m>
                  <m:oMath xmlns:m="http://schemas.openxmlformats.org/officeDocument/2006/math">
                    <m:acc>
                      <m:accPr>
                        <m:chr m:val="̅"/>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accPr>
                      <m:e>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m:rPr>
                                <m:sty m:val="p"/>
                              </m:rPr>
                              <a:rPr kumimoji="0" lang="en-US" altLang="zh-CN" sz="1800" b="0" i="0" u="none" strike="noStrike" cap="none" spc="0" normalizeH="0" baseline="0" dirty="0" smtClean="0">
                                <a:ln>
                                  <a:noFill/>
                                </a:ln>
                                <a:solidFill>
                                  <a:srgbClr val="000000"/>
                                </a:solidFill>
                                <a:effectLst/>
                                <a:uFillTx/>
                                <a:latin typeface="Cambria Math" panose="02040503050406030204" pitchFamily="18" charset="0"/>
                                <a:sym typeface="Arial"/>
                              </a:rPr>
                              <m:t>Δ</m:t>
                            </m:r>
                          </m:e>
                          <m:sub>
                            <m:r>
                              <a:rPr kumimoji="0" lang="en-US" altLang="zh-CN" sz="1800" b="0" i="0" u="none" strike="noStrike" cap="none" spc="0" normalizeH="0" baseline="0" dirty="0" smtClean="0">
                                <a:ln>
                                  <a:noFill/>
                                </a:ln>
                                <a:solidFill>
                                  <a:srgbClr val="000000"/>
                                </a:solidFill>
                                <a:effectLst/>
                                <a:uFillTx/>
                                <a:latin typeface="Cambria Math" panose="02040503050406030204" pitchFamily="18" charset="0"/>
                                <a:sym typeface="Arial"/>
                              </a:rPr>
                              <m:t>1</m:t>
                            </m:r>
                          </m:sub>
                        </m:sSub>
                      </m:e>
                    </m:acc>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acc>
                      <m:accPr>
                        <m:chr m:val="̅"/>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Δ</m:t>
                            </m:r>
                          </m:e>
                          <m:sub>
                            <m:r>
                              <m:rPr>
                                <m:sty m:val="p"/>
                              </m:rPr>
                              <a:rPr lang="en-US" altLang="zh-CN" b="0" i="0" dirty="0" smtClean="0">
                                <a:latin typeface="Cambria Math" panose="02040503050406030204" pitchFamily="18" charset="0"/>
                              </a:rPr>
                              <m:t>r</m:t>
                            </m:r>
                          </m:sub>
                        </m:sSub>
                      </m:e>
                    </m:acc>
                    <m:r>
                      <a:rPr lang="en-US" altLang="zh-CN" b="0" i="1" dirty="0" smtClean="0">
                        <a:latin typeface="Cambria Math" panose="02040503050406030204" pitchFamily="18" charset="0"/>
                      </a:rPr>
                      <m:t>,…</m:t>
                    </m:r>
                  </m:oMath>
                </a14:m>
                <a:r>
                  <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a:t>
                </a: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3</a:t>
                </a:r>
                <a:r>
                  <a:rPr lang="zh-CN" altLang="en-US" dirty="0">
                    <a:latin typeface="华文宋体" panose="02010600040101010101" pitchFamily="2" charset="-122"/>
                    <a:ea typeface="华文宋体" panose="02010600040101010101" pitchFamily="2" charset="-122"/>
                  </a:rPr>
                  <a:t>：计算时间序列的预测偏差的均值</a:t>
                </a:r>
                <a14:m>
                  <m:oMath xmlns:m="http://schemas.openxmlformats.org/officeDocument/2006/math">
                    <m:r>
                      <a:rPr lang="en-US" altLang="zh-CN" b="0" i="1" smtClean="0">
                        <a:latin typeface="Cambria Math" panose="02040503050406030204" pitchFamily="18" charset="0"/>
                      </a:rPr>
                      <m:t>𝜇</m:t>
                    </m:r>
                  </m:oMath>
                </a14:m>
                <a:r>
                  <a:rPr lang="zh-CN" altLang="en-US" dirty="0">
                    <a:latin typeface="华文宋体" panose="02010600040101010101" pitchFamily="2" charset="-122"/>
                    <a:ea typeface="华文宋体" panose="02010600040101010101" pitchFamily="2" charset="-122"/>
                  </a:rPr>
                  <a:t>和标准差</a:t>
                </a:r>
                <a14:m>
                  <m:oMath xmlns:m="http://schemas.openxmlformats.org/officeDocument/2006/math">
                    <m:r>
                      <a:rPr lang="en-US" altLang="zh-CN" b="0" i="1" smtClean="0">
                        <a:latin typeface="Cambria Math" panose="02040503050406030204" pitchFamily="18" charset="0"/>
                      </a:rPr>
                      <m:t>𝜎</m:t>
                    </m:r>
                  </m:oMath>
                </a14:m>
                <a:r>
                  <a:rPr lang="en-US" altLang="zh-CN" dirty="0">
                    <a:latin typeface="华文宋体" panose="02010600040101010101" pitchFamily="2" charset="-122"/>
                    <a:ea typeface="华文宋体" panose="02010600040101010101" pitchFamily="2" charset="-122"/>
                  </a:rPr>
                  <a:t>;</a:t>
                </a:r>
              </a:p>
              <a:p>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4</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：计算标准化的偏差</a:t>
                </a:r>
                <a14:m>
                  <m:oMath xmlns:m="http://schemas.openxmlformats.org/officeDocument/2006/math">
                    <m:sSub>
                      <m:sSub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sSubPr>
                      <m:e>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𝛿</m:t>
                        </m:r>
                      </m:e>
                      <m: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𝑟</m:t>
                        </m:r>
                      </m:sub>
                    </m:sSub>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f>
                      <m:fPr>
                        <m:ctrlP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ctrlPr>
                      </m:fPr>
                      <m:num>
                        <m:acc>
                          <m:accPr>
                            <m:chr m:val="̅"/>
                            <m:ctrlPr>
                              <a:rPr lang="en-US" altLang="zh-CN" i="1" dirty="0">
                                <a:latin typeface="Cambria Math" panose="02040503050406030204" pitchFamily="18" charset="0"/>
                              </a:rPr>
                            </m:ctrlPr>
                          </m:accPr>
                          <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Δ</m:t>
                                </m:r>
                              </m:e>
                              <m:sub>
                                <m:r>
                                  <m:rPr>
                                    <m:sty m:val="p"/>
                                  </m:rPr>
                                  <a:rPr lang="en-US" altLang="zh-CN" dirty="0">
                                    <a:latin typeface="Cambria Math" panose="02040503050406030204" pitchFamily="18" charset="0"/>
                                  </a:rPr>
                                  <m:t>r</m:t>
                                </m:r>
                              </m:sub>
                            </m:sSub>
                          </m:e>
                        </m:acc>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m:t>
                        </m:r>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𝜇</m:t>
                        </m:r>
                      </m:num>
                      <m:den>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sym typeface="Arial"/>
                          </a:rPr>
                          <m:t>𝜎</m:t>
                        </m:r>
                      </m:den>
                    </m:f>
                    <m:r>
                      <a:rPr lang="zh-CN" altLang="en-US" i="1" dirty="0">
                        <a:latin typeface="Cambria Math" panose="02040503050406030204" pitchFamily="18" charset="0"/>
                      </a:rPr>
                      <m:t>。</m:t>
                    </m:r>
                  </m:oMath>
                </a14:m>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由此产生的偏差基本上等于正态分布的</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𝑍</m:t>
                    </m:r>
                  </m:oMath>
                </a14:m>
                <a:r>
                  <a:rPr lang="zh-CN" altLang="en-US" dirty="0">
                    <a:latin typeface="华文宋体" panose="02010600040101010101" pitchFamily="2" charset="-122"/>
                    <a:ea typeface="华文宋体" panose="02010600040101010101" pitchFamily="2" charset="-122"/>
                  </a:rPr>
                  <a:t>值。该方法为时间序列提供了一个连续的异常得分警报级别。</a:t>
                </a:r>
                <a:endParaRPr lang="en-US" altLang="zh-CN"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rPr>
                  <a:t>基于预测模型的点异常检测本质上是依据</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n</a:t>
                </a:r>
                <a:r>
                  <a:rPr kumimoji="0" lang="en-US" altLang="zh-CN" sz="18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Arial"/>
                  </a:rPr>
                  <a:t>-sigma</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准则。</a:t>
                </a:r>
              </a:p>
            </p:txBody>
          </p:sp>
        </mc:Choice>
        <mc:Fallback xmlns="">
          <p:sp>
            <p:nvSpPr>
              <p:cNvPr id="4" name="文本框 3">
                <a:extLst>
                  <a:ext uri="{FF2B5EF4-FFF2-40B4-BE49-F238E27FC236}">
                    <a16:creationId xmlns:a16="http://schemas.microsoft.com/office/drawing/2014/main" id="{A69CC4F2-AA16-41F7-526A-CC8E3D832F65}"/>
                  </a:ext>
                </a:extLst>
              </p:cNvPr>
              <p:cNvSpPr txBox="1">
                <a:spLocks noRot="1" noChangeAspect="1" noMove="1" noResize="1" noEditPoints="1" noAdjustHandles="1" noChangeArrowheads="1" noChangeShapeType="1" noTextEdit="1"/>
              </p:cNvSpPr>
              <p:nvPr/>
            </p:nvSpPr>
            <p:spPr>
              <a:xfrm>
                <a:off x="457201" y="1014915"/>
                <a:ext cx="8229600" cy="4260973"/>
              </a:xfrm>
              <a:prstGeom prst="rect">
                <a:avLst/>
              </a:prstGeom>
              <a:blipFill>
                <a:blip r:embed="rId2"/>
                <a:stretch>
                  <a:fillRect l="-1185" b="-429"/>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08276931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70834EC8-F66B-AC36-F72E-CDCEBE663FDC}"/>
                  </a:ext>
                </a:extLst>
              </p:cNvPr>
              <p:cNvSpPr>
                <a:spLocks noGrp="1"/>
              </p:cNvSpPr>
              <p:nvPr>
                <p:ph type="body" sz="quarter" idx="11"/>
              </p:nvPr>
            </p:nvSpPr>
            <p:spPr>
              <a:xfrm>
                <a:off x="492609" y="918713"/>
                <a:ext cx="8194192" cy="5014727"/>
              </a:xfrm>
            </p:spPr>
            <p:txBody>
              <a:bodyPr/>
              <a:lstStyle/>
              <a:p>
                <a:r>
                  <a:rPr lang="zh-CN" altLang="en-US" dirty="0">
                    <a:latin typeface="华文宋体" panose="02010600040101010101" pitchFamily="2" charset="-122"/>
                    <a:ea typeface="华文宋体" panose="02010600040101010101" pitchFamily="2" charset="-122"/>
                  </a:rPr>
                  <a:t>基于距离度量</a:t>
                </a:r>
                <a:endParaRPr lang="en-US" altLang="zh-CN" dirty="0">
                  <a:latin typeface="华文宋体" panose="02010600040101010101" pitchFamily="2" charset="-122"/>
                  <a:ea typeface="华文宋体" panose="02010600040101010101" pitchFamily="2" charset="-122"/>
                </a:endParaRPr>
              </a:p>
              <a:p>
                <a:pPr lvl="1"/>
                <a:r>
                  <a:rPr lang="zh-CN" altLang="en-US" b="0" i="0" dirty="0">
                    <a:solidFill>
                      <a:srgbClr val="121212"/>
                    </a:solidFill>
                    <a:effectLst/>
                    <a:latin typeface="华文宋体" panose="02010600040101010101" pitchFamily="2" charset="-122"/>
                    <a:ea typeface="华文宋体" panose="02010600040101010101" pitchFamily="2" charset="-122"/>
                  </a:rPr>
                  <a:t>对于每个点计算它的</a:t>
                </a:r>
                <a14:m>
                  <m:oMath xmlns:m="http://schemas.openxmlformats.org/officeDocument/2006/math">
                    <m:r>
                      <a:rPr lang="en-US" altLang="zh-CN" b="0" i="1" dirty="0" smtClean="0">
                        <a:solidFill>
                          <a:srgbClr val="121212"/>
                        </a:solidFill>
                        <a:effectLst/>
                        <a:latin typeface="Cambria Math" panose="02040503050406030204" pitchFamily="18" charset="0"/>
                      </a:rPr>
                      <m:t>𝑘</m:t>
                    </m:r>
                  </m:oMath>
                </a14:m>
                <a:r>
                  <a:rPr lang="zh-CN" altLang="en-US" b="0" i="0" dirty="0">
                    <a:solidFill>
                      <a:srgbClr val="121212"/>
                    </a:solidFill>
                    <a:effectLst/>
                    <a:latin typeface="华文宋体" panose="02010600040101010101" pitchFamily="2" charset="-122"/>
                    <a:ea typeface="华文宋体" panose="02010600040101010101" pitchFamily="2" charset="-122"/>
                  </a:rPr>
                  <a:t>邻近距离，然后按照距离降序排序，前</a:t>
                </a:r>
                <a14:m>
                  <m:oMath xmlns:m="http://schemas.openxmlformats.org/officeDocument/2006/math">
                    <m:r>
                      <a:rPr lang="en-US" altLang="zh-CN" b="0" i="1" smtClean="0">
                        <a:solidFill>
                          <a:srgbClr val="121212"/>
                        </a:solidFill>
                        <a:effectLst/>
                        <a:latin typeface="Cambria Math" panose="02040503050406030204" pitchFamily="18" charset="0"/>
                      </a:rPr>
                      <m:t>𝑚</m:t>
                    </m:r>
                  </m:oMath>
                </a14:m>
                <a:r>
                  <a:rPr lang="zh-CN" altLang="en-US" b="0" i="0" dirty="0">
                    <a:solidFill>
                      <a:srgbClr val="121212"/>
                    </a:solidFill>
                    <a:effectLst/>
                    <a:latin typeface="华文宋体" panose="02010600040101010101" pitchFamily="2" charset="-122"/>
                    <a:ea typeface="华文宋体" panose="02010600040101010101" pitchFamily="2" charset="-122"/>
                  </a:rPr>
                  <a:t>个点认为是异常点</a:t>
                </a:r>
                <a:endParaRPr lang="en-US" altLang="zh-CN" b="0" i="0" u="none" strike="noStrike" dirty="0">
                  <a:solidFill>
                    <a:srgbClr val="222222"/>
                  </a:solidFill>
                  <a:effectLst/>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基于</a:t>
                </a:r>
                <a:r>
                  <a:rPr lang="en-US" altLang="zh-CN" dirty="0">
                    <a:solidFill>
                      <a:srgbClr val="121212"/>
                    </a:solidFill>
                    <a:latin typeface="Times New Roman" panose="02020603050405020304" pitchFamily="18" charset="0"/>
                    <a:ea typeface="华文宋体" panose="02010600040101010101" pitchFamily="2" charset="-122"/>
                  </a:rPr>
                  <a:t>LOF</a:t>
                </a:r>
                <a:r>
                  <a:rPr lang="zh-CN" altLang="en-US" dirty="0">
                    <a:latin typeface="华文宋体" panose="02010600040101010101" pitchFamily="2" charset="-122"/>
                    <a:ea typeface="华文宋体" panose="02010600040101010101" pitchFamily="2" charset="-122"/>
                  </a:rPr>
                  <a:t>度量</a:t>
                </a:r>
                <a:endParaRPr lang="en-US" altLang="zh-CN" dirty="0">
                  <a:latin typeface="华文宋体" panose="02010600040101010101" pitchFamily="2" charset="-122"/>
                  <a:ea typeface="华文宋体" panose="02010600040101010101" pitchFamily="2" charset="-122"/>
                </a:endParaRPr>
              </a:p>
              <a:p>
                <a:pPr lvl="1"/>
                <a:r>
                  <a:rPr lang="zh-CN" altLang="en-US" dirty="0">
                    <a:solidFill>
                      <a:srgbClr val="121212"/>
                    </a:solidFill>
                    <a:latin typeface="华文宋体" panose="02010600040101010101" pitchFamily="2" charset="-122"/>
                    <a:ea typeface="华文宋体" panose="02010600040101010101" pitchFamily="2" charset="-122"/>
                  </a:rPr>
                  <a:t>对数据集每个点计算一个离群因子</a:t>
                </a:r>
                <a:r>
                  <a:rPr lang="en-US" altLang="zh-CN" dirty="0">
                    <a:solidFill>
                      <a:srgbClr val="121212"/>
                    </a:solidFill>
                    <a:latin typeface="华文宋体" panose="02010600040101010101" pitchFamily="2" charset="-122"/>
                    <a:ea typeface="华文宋体" panose="02010600040101010101" pitchFamily="2" charset="-122"/>
                  </a:rPr>
                  <a:t>(</a:t>
                </a:r>
                <a:r>
                  <a:rPr lang="en-US" altLang="zh-CN" dirty="0">
                    <a:solidFill>
                      <a:srgbClr val="121212"/>
                    </a:solidFill>
                    <a:latin typeface="Times New Roman" panose="02020603050405020304" pitchFamily="18" charset="0"/>
                    <a:ea typeface="华文宋体" panose="02010600040101010101" pitchFamily="2" charset="-122"/>
                  </a:rPr>
                  <a:t>Local Outlier Factor, LOF</a:t>
                </a:r>
                <a:r>
                  <a:rPr lang="en-US" altLang="zh-CN" dirty="0">
                    <a:solidFill>
                      <a:srgbClr val="121212"/>
                    </a:solidFill>
                    <a:latin typeface="华文宋体" panose="02010600040101010101" pitchFamily="2" charset="-122"/>
                    <a:ea typeface="华文宋体" panose="02010600040101010101" pitchFamily="2" charset="-122"/>
                  </a:rPr>
                  <a:t>),</a:t>
                </a:r>
                <a:r>
                  <a:rPr lang="zh-CN" altLang="en-US" dirty="0">
                    <a:solidFill>
                      <a:srgbClr val="121212"/>
                    </a:solidFill>
                    <a:latin typeface="华文宋体" panose="02010600040101010101" pitchFamily="2" charset="-122"/>
                    <a:ea typeface="华文宋体" panose="02010600040101010101" pitchFamily="2" charset="-122"/>
                  </a:rPr>
                  <a:t>通过判断</a:t>
                </a:r>
                <a:r>
                  <a:rPr lang="en-US" altLang="zh-CN" dirty="0">
                    <a:solidFill>
                      <a:srgbClr val="121212"/>
                    </a:solidFill>
                    <a:latin typeface="Times New Roman" panose="02020603050405020304" pitchFamily="18" charset="0"/>
                    <a:ea typeface="华文宋体" panose="02010600040101010101" pitchFamily="2" charset="-122"/>
                  </a:rPr>
                  <a:t>LOF</a:t>
                </a:r>
                <a:r>
                  <a:rPr lang="zh-CN" altLang="en-US" dirty="0">
                    <a:solidFill>
                      <a:srgbClr val="121212"/>
                    </a:solidFill>
                    <a:latin typeface="华文宋体" panose="02010600040101010101" pitchFamily="2" charset="-122"/>
                    <a:ea typeface="华文宋体" panose="02010600040101010101" pitchFamily="2" charset="-122"/>
                  </a:rPr>
                  <a:t>是否接近于</a:t>
                </a:r>
                <a:r>
                  <a:rPr lang="en-US" altLang="zh-CN" dirty="0">
                    <a:solidFill>
                      <a:srgbClr val="121212"/>
                    </a:solidFill>
                    <a:latin typeface="华文宋体" panose="02010600040101010101" pitchFamily="2" charset="-122"/>
                    <a:ea typeface="华文宋体" panose="02010600040101010101" pitchFamily="2" charset="-122"/>
                  </a:rPr>
                  <a:t>1</a:t>
                </a:r>
                <a:r>
                  <a:rPr lang="zh-CN" altLang="en-US" dirty="0">
                    <a:solidFill>
                      <a:srgbClr val="121212"/>
                    </a:solidFill>
                    <a:latin typeface="华文宋体" panose="02010600040101010101" pitchFamily="2" charset="-122"/>
                    <a:ea typeface="华文宋体" panose="02010600040101010101" pitchFamily="2" charset="-122"/>
                  </a:rPr>
                  <a:t>来判定是否是离群因子。若</a:t>
                </a:r>
                <a:r>
                  <a:rPr lang="en-US" altLang="zh-CN" dirty="0">
                    <a:solidFill>
                      <a:srgbClr val="121212"/>
                    </a:solidFill>
                    <a:latin typeface="Times New Roman" panose="02020603050405020304" pitchFamily="18" charset="0"/>
                    <a:ea typeface="华文宋体" panose="02010600040101010101" pitchFamily="2" charset="-122"/>
                  </a:rPr>
                  <a:t>LOF</a:t>
                </a:r>
                <a:r>
                  <a:rPr lang="zh-CN" altLang="en-US" dirty="0">
                    <a:solidFill>
                      <a:srgbClr val="121212"/>
                    </a:solidFill>
                    <a:latin typeface="华文宋体" panose="02010600040101010101" pitchFamily="2" charset="-122"/>
                    <a:ea typeface="华文宋体" panose="02010600040101010101" pitchFamily="2" charset="-122"/>
                  </a:rPr>
                  <a:t>远大于</a:t>
                </a:r>
                <a:r>
                  <a:rPr lang="en-US" altLang="zh-CN" dirty="0">
                    <a:solidFill>
                      <a:srgbClr val="121212"/>
                    </a:solidFill>
                    <a:latin typeface="华文宋体" panose="02010600040101010101" pitchFamily="2" charset="-122"/>
                    <a:ea typeface="华文宋体" panose="02010600040101010101" pitchFamily="2" charset="-122"/>
                  </a:rPr>
                  <a:t>1</a:t>
                </a:r>
                <a:r>
                  <a:rPr lang="zh-CN" altLang="en-US" dirty="0">
                    <a:solidFill>
                      <a:srgbClr val="121212"/>
                    </a:solidFill>
                    <a:latin typeface="华文宋体" panose="02010600040101010101" pitchFamily="2" charset="-122"/>
                    <a:ea typeface="华文宋体" panose="02010600040101010101" pitchFamily="2" charset="-122"/>
                  </a:rPr>
                  <a:t>，则认为是离群因子，接近于</a:t>
                </a:r>
                <a:r>
                  <a:rPr lang="en-US" altLang="zh-CN" dirty="0">
                    <a:solidFill>
                      <a:srgbClr val="121212"/>
                    </a:solidFill>
                    <a:latin typeface="华文宋体" panose="02010600040101010101" pitchFamily="2" charset="-122"/>
                    <a:ea typeface="华文宋体" panose="02010600040101010101" pitchFamily="2" charset="-122"/>
                  </a:rPr>
                  <a:t>1</a:t>
                </a:r>
                <a:r>
                  <a:rPr lang="zh-CN" altLang="en-US" dirty="0">
                    <a:solidFill>
                      <a:srgbClr val="121212"/>
                    </a:solidFill>
                    <a:latin typeface="华文宋体" panose="02010600040101010101" pitchFamily="2" charset="-122"/>
                    <a:ea typeface="华文宋体" panose="02010600040101010101" pitchFamily="2" charset="-122"/>
                  </a:rPr>
                  <a:t>，则是正常点</a:t>
                </a:r>
                <a:endParaRPr lang="en-US" altLang="zh-CN" dirty="0">
                  <a:solidFill>
                    <a:srgbClr val="121212"/>
                  </a:solidFill>
                  <a:latin typeface="华文宋体" panose="02010600040101010101" pitchFamily="2" charset="-122"/>
                  <a:ea typeface="华文宋体" panose="02010600040101010101" pitchFamily="2" charset="-122"/>
                </a:endParaRPr>
              </a:p>
              <a:p>
                <a:r>
                  <a:rPr lang="zh-CN" altLang="en-US" dirty="0">
                    <a:solidFill>
                      <a:srgbClr val="121212"/>
                    </a:solidFill>
                    <a:latin typeface="华文宋体" panose="02010600040101010101" pitchFamily="2" charset="-122"/>
                    <a:ea typeface="华文宋体" panose="02010600040101010101" pitchFamily="2" charset="-122"/>
                  </a:rPr>
                  <a:t>基于孤立森林</a:t>
                </a:r>
                <a:r>
                  <a:rPr lang="en-US" altLang="zh-CN" dirty="0">
                    <a:solidFill>
                      <a:srgbClr val="121212"/>
                    </a:solidFill>
                    <a:latin typeface="华文宋体" panose="02010600040101010101" pitchFamily="2" charset="-122"/>
                    <a:ea typeface="华文宋体" panose="02010600040101010101" pitchFamily="2" charset="-122"/>
                  </a:rPr>
                  <a:t>(</a:t>
                </a:r>
                <a:r>
                  <a:rPr lang="en-US" altLang="zh-CN" i="0" dirty="0">
                    <a:solidFill>
                      <a:srgbClr val="121212"/>
                    </a:solidFill>
                    <a:effectLst/>
                    <a:latin typeface="Times New Roman" panose="02020603050405020304" pitchFamily="18" charset="0"/>
                    <a:ea typeface="华文宋体" panose="02010600040101010101" pitchFamily="2" charset="-122"/>
                  </a:rPr>
                  <a:t>Isolation </a:t>
                </a:r>
                <a:r>
                  <a:rPr lang="en-US" altLang="zh-CN" dirty="0">
                    <a:solidFill>
                      <a:srgbClr val="121212"/>
                    </a:solidFill>
                    <a:latin typeface="Times New Roman" panose="02020603050405020304" pitchFamily="18" charset="0"/>
                    <a:ea typeface="华文宋体" panose="02010600040101010101" pitchFamily="2" charset="-122"/>
                  </a:rPr>
                  <a:t>Forest</a:t>
                </a:r>
                <a:r>
                  <a:rPr lang="en-US" altLang="zh-CN" dirty="0">
                    <a:solidFill>
                      <a:srgbClr val="121212"/>
                    </a:solidFill>
                    <a:latin typeface="华文宋体" panose="02010600040101010101" pitchFamily="2" charset="-122"/>
                    <a:ea typeface="华文宋体" panose="02010600040101010101" pitchFamily="2" charset="-122"/>
                  </a:rPr>
                  <a:t>)</a:t>
                </a:r>
              </a:p>
              <a:p>
                <a:pPr lvl="1"/>
                <a:r>
                  <a:rPr lang="zh-CN" altLang="en-US" b="0" i="0" dirty="0">
                    <a:solidFill>
                      <a:srgbClr val="121212"/>
                    </a:solidFill>
                    <a:effectLst/>
                    <a:latin typeface="华文宋体" panose="02010600040101010101" pitchFamily="2" charset="-122"/>
                    <a:ea typeface="华文宋体" panose="02010600040101010101" pitchFamily="2" charset="-122"/>
                  </a:rPr>
                  <a:t>基于集成学习，适用于连续数据的异常检测，通过多颗</a:t>
                </a:r>
                <a:r>
                  <a:rPr lang="en-US" altLang="zh-CN" dirty="0" err="1">
                    <a:solidFill>
                      <a:srgbClr val="121212"/>
                    </a:solidFill>
                    <a:latin typeface="Times New Roman" panose="02020603050405020304" pitchFamily="18" charset="0"/>
                    <a:ea typeface="华文宋体" panose="02010600040101010101" pitchFamily="2" charset="-122"/>
                  </a:rPr>
                  <a:t>iTree</a:t>
                </a:r>
                <a:r>
                  <a:rPr lang="zh-CN" altLang="en-US" b="0" i="0" dirty="0">
                    <a:solidFill>
                      <a:srgbClr val="121212"/>
                    </a:solidFill>
                    <a:effectLst/>
                    <a:latin typeface="华文宋体" panose="02010600040101010101" pitchFamily="2" charset="-122"/>
                    <a:ea typeface="华文宋体" panose="02010600040101010101" pitchFamily="2" charset="-122"/>
                  </a:rPr>
                  <a:t>形成森林来判定是否有异常点</a:t>
                </a:r>
                <a:endParaRPr lang="en-US" altLang="zh-CN" b="0" i="0" dirty="0">
                  <a:solidFill>
                    <a:srgbClr val="121212"/>
                  </a:solidFill>
                  <a:effectLst/>
                  <a:latin typeface="华文宋体" panose="02010600040101010101" pitchFamily="2" charset="-122"/>
                  <a:ea typeface="华文宋体" panose="02010600040101010101" pitchFamily="2" charset="-122"/>
                </a:endParaRPr>
              </a:p>
              <a:p>
                <a:r>
                  <a:rPr lang="zh-CN" altLang="en-US" b="0" i="0" dirty="0">
                    <a:solidFill>
                      <a:srgbClr val="121212"/>
                    </a:solidFill>
                    <a:effectLst/>
                    <a:latin typeface="华文宋体" panose="02010600040101010101" pitchFamily="2" charset="-122"/>
                    <a:ea typeface="华文宋体" panose="02010600040101010101" pitchFamily="2" charset="-122"/>
                  </a:rPr>
                  <a:t>基于神经网络</a:t>
                </a:r>
                <a:endParaRPr lang="en-US" altLang="zh-CN" b="0" i="0" dirty="0">
                  <a:solidFill>
                    <a:srgbClr val="121212"/>
                  </a:solidFill>
                  <a:effectLst/>
                  <a:latin typeface="华文宋体" panose="02010600040101010101" pitchFamily="2" charset="-122"/>
                  <a:ea typeface="华文宋体" panose="02010600040101010101" pitchFamily="2" charset="-122"/>
                </a:endParaRPr>
              </a:p>
              <a:p>
                <a:pPr lvl="1"/>
                <a:r>
                  <a:rPr lang="zh-CN" altLang="en-US" b="0" i="0" dirty="0">
                    <a:solidFill>
                      <a:srgbClr val="121212"/>
                    </a:solidFill>
                    <a:effectLst/>
                    <a:latin typeface="华文宋体" panose="02010600040101010101" pitchFamily="2" charset="-122"/>
                    <a:ea typeface="华文宋体" panose="02010600040101010101" pitchFamily="2" charset="-122"/>
                  </a:rPr>
                  <a:t>通过寻找神经网络的重构误差</a:t>
                </a:r>
                <a:r>
                  <a:rPr lang="en-US" altLang="zh-CN" b="0" i="0" dirty="0">
                    <a:solidFill>
                      <a:srgbClr val="121212"/>
                    </a:solidFill>
                    <a:effectLst/>
                    <a:latin typeface="华文宋体" panose="02010600040101010101" pitchFamily="2" charset="-122"/>
                    <a:ea typeface="华文宋体" panose="02010600040101010101" pitchFamily="2" charset="-122"/>
                  </a:rPr>
                  <a:t>(</a:t>
                </a:r>
                <a:r>
                  <a:rPr lang="zh-CN" altLang="en-US" b="0" i="0" dirty="0">
                    <a:solidFill>
                      <a:srgbClr val="121212"/>
                    </a:solidFill>
                    <a:effectLst/>
                    <a:latin typeface="华文宋体" panose="02010600040101010101" pitchFamily="2" charset="-122"/>
                    <a:ea typeface="华文宋体" panose="02010600040101010101" pitchFamily="2" charset="-122"/>
                  </a:rPr>
                  <a:t>使用相似性度量方法评估</a:t>
                </a:r>
                <a:r>
                  <a:rPr lang="en-US" altLang="zh-CN" b="0" i="0" dirty="0">
                    <a:solidFill>
                      <a:srgbClr val="121212"/>
                    </a:solidFill>
                    <a:effectLst/>
                    <a:latin typeface="华文宋体" panose="02010600040101010101" pitchFamily="2" charset="-122"/>
                    <a:ea typeface="华文宋体" panose="02010600040101010101" pitchFamily="2" charset="-122"/>
                  </a:rPr>
                  <a:t>)</a:t>
                </a:r>
                <a:r>
                  <a:rPr lang="zh-CN" altLang="en-US" b="0" i="0" dirty="0">
                    <a:solidFill>
                      <a:srgbClr val="121212"/>
                    </a:solidFill>
                    <a:effectLst/>
                    <a:latin typeface="华文宋体" panose="02010600040101010101" pitchFamily="2" charset="-122"/>
                    <a:ea typeface="华文宋体" panose="02010600040101010101" pitchFamily="2" charset="-122"/>
                  </a:rPr>
                  <a:t>来区分正常点和异常点</a:t>
                </a:r>
                <a:br>
                  <a:rPr lang="zh-CN" altLang="en-US" dirty="0"/>
                </a:br>
                <a:endParaRPr lang="en-US" altLang="zh-CN" b="0" i="0" dirty="0">
                  <a:solidFill>
                    <a:srgbClr val="121212"/>
                  </a:solidFill>
                  <a:effectLst/>
                  <a:latin typeface="-apple-system"/>
                </a:endParaRPr>
              </a:p>
            </p:txBody>
          </p:sp>
        </mc:Choice>
        <mc:Fallback xmlns="">
          <p:sp>
            <p:nvSpPr>
              <p:cNvPr id="2" name="文本占位符 1">
                <a:extLst>
                  <a:ext uri="{FF2B5EF4-FFF2-40B4-BE49-F238E27FC236}">
                    <a16:creationId xmlns:a16="http://schemas.microsoft.com/office/drawing/2014/main" id="{70834EC8-F66B-AC36-F72E-CDCEBE663FDC}"/>
                  </a:ext>
                </a:extLst>
              </p:cNvPr>
              <p:cNvSpPr>
                <a:spLocks noGrp="1" noRot="1" noChangeAspect="1" noMove="1" noResize="1" noEditPoints="1" noAdjustHandles="1" noChangeArrowheads="1" noChangeShapeType="1" noTextEdit="1"/>
              </p:cNvSpPr>
              <p:nvPr>
                <p:ph type="body" sz="quarter" idx="11"/>
              </p:nvPr>
            </p:nvSpPr>
            <p:spPr>
              <a:xfrm>
                <a:off x="492609" y="918713"/>
                <a:ext cx="8194192" cy="5014727"/>
              </a:xfrm>
              <a:blipFill>
                <a:blip r:embed="rId2"/>
                <a:stretch>
                  <a:fillRect l="-52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DAAC6556-71CB-AE32-1D08-97B4CBF643D8}"/>
              </a:ext>
            </a:extLst>
          </p:cNvPr>
          <p:cNvSpPr>
            <a:spLocks noGrp="1"/>
          </p:cNvSpPr>
          <p:nvPr>
            <p:ph type="sldNum" sz="quarter" idx="2"/>
          </p:nvPr>
        </p:nvSpPr>
        <p:spPr/>
        <p:txBody>
          <a:bodyPr/>
          <a:lstStyle/>
          <a:p>
            <a:fld id="{86CB4B4D-7CA3-9044-876B-883B54F8677D}" type="slidenum">
              <a:rPr lang="en-US" altLang="zh-CN" smtClean="0"/>
              <a:t>56</a:t>
            </a:fld>
            <a:endParaRPr lang="zh-CN" altLang="en-US" dirty="0"/>
          </a:p>
        </p:txBody>
      </p:sp>
      <p:sp>
        <p:nvSpPr>
          <p:cNvPr id="4" name="标题 3">
            <a:extLst>
              <a:ext uri="{FF2B5EF4-FFF2-40B4-BE49-F238E27FC236}">
                <a16:creationId xmlns:a16="http://schemas.microsoft.com/office/drawing/2014/main" id="{B80892DE-E106-2156-49BE-38E9AB5C27A1}"/>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基于相似度量的点异常检测</a:t>
            </a:r>
          </a:p>
        </p:txBody>
      </p:sp>
    </p:spTree>
    <p:extLst>
      <p:ext uri="{BB962C8B-B14F-4D97-AF65-F5344CB8AC3E}">
        <p14:creationId xmlns:p14="http://schemas.microsoft.com/office/powerpoint/2010/main" val="408566432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0C56F-7D85-B54B-6001-D36B0E54D923}"/>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基于相似度量的点异常检测方法对比</a:t>
            </a:r>
          </a:p>
        </p:txBody>
      </p:sp>
      <p:sp>
        <p:nvSpPr>
          <p:cNvPr id="3" name="灯片编号占位符 2">
            <a:extLst>
              <a:ext uri="{FF2B5EF4-FFF2-40B4-BE49-F238E27FC236}">
                <a16:creationId xmlns:a16="http://schemas.microsoft.com/office/drawing/2014/main" id="{50D02DE4-29FC-974D-E962-0757FA7D2C43}"/>
              </a:ext>
            </a:extLst>
          </p:cNvPr>
          <p:cNvSpPr>
            <a:spLocks noGrp="1"/>
          </p:cNvSpPr>
          <p:nvPr>
            <p:ph type="sldNum" sz="quarter" idx="2"/>
          </p:nvPr>
        </p:nvSpPr>
        <p:spPr/>
        <p:txBody>
          <a:bodyPr/>
          <a:lstStyle/>
          <a:p>
            <a:fld id="{86CB4B4D-7CA3-9044-876B-883B54F8677D}" type="slidenum">
              <a:rPr lang="en-US" altLang="zh-CN" smtClean="0"/>
              <a:t>57</a:t>
            </a:fld>
            <a:endParaRPr lang="zh-CN" altLang="en-US" dirty="0"/>
          </a:p>
        </p:txBody>
      </p:sp>
      <p:graphicFrame>
        <p:nvGraphicFramePr>
          <p:cNvPr id="7" name="表格 7">
            <a:extLst>
              <a:ext uri="{FF2B5EF4-FFF2-40B4-BE49-F238E27FC236}">
                <a16:creationId xmlns:a16="http://schemas.microsoft.com/office/drawing/2014/main" id="{35A52A07-ABC0-E325-7276-D9080AF18DF2}"/>
              </a:ext>
            </a:extLst>
          </p:cNvPr>
          <p:cNvGraphicFramePr>
            <a:graphicFrameLocks noGrp="1"/>
          </p:cNvGraphicFramePr>
          <p:nvPr>
            <p:extLst>
              <p:ext uri="{D42A27DB-BD31-4B8C-83A1-F6EECF244321}">
                <p14:modId xmlns:p14="http://schemas.microsoft.com/office/powerpoint/2010/main" val="2230969767"/>
              </p:ext>
            </p:extLst>
          </p:nvPr>
        </p:nvGraphicFramePr>
        <p:xfrm>
          <a:off x="457200" y="1830576"/>
          <a:ext cx="8229599" cy="2545080"/>
        </p:xfrm>
        <a:graphic>
          <a:graphicData uri="http://schemas.openxmlformats.org/drawingml/2006/table">
            <a:tbl>
              <a:tblPr firstRow="1" bandRow="1">
                <a:tableStyleId>{5940675A-B579-460E-94D1-54222C63F5DA}</a:tableStyleId>
              </a:tblPr>
              <a:tblGrid>
                <a:gridCol w="1767839">
                  <a:extLst>
                    <a:ext uri="{9D8B030D-6E8A-4147-A177-3AD203B41FA5}">
                      <a16:colId xmlns:a16="http://schemas.microsoft.com/office/drawing/2014/main" val="775557493"/>
                    </a:ext>
                  </a:extLst>
                </a:gridCol>
                <a:gridCol w="3636340">
                  <a:extLst>
                    <a:ext uri="{9D8B030D-6E8A-4147-A177-3AD203B41FA5}">
                      <a16:colId xmlns:a16="http://schemas.microsoft.com/office/drawing/2014/main" val="2129151760"/>
                    </a:ext>
                  </a:extLst>
                </a:gridCol>
                <a:gridCol w="2825420">
                  <a:extLst>
                    <a:ext uri="{9D8B030D-6E8A-4147-A177-3AD203B41FA5}">
                      <a16:colId xmlns:a16="http://schemas.microsoft.com/office/drawing/2014/main" val="3591667612"/>
                    </a:ext>
                  </a:extLst>
                </a:gridCol>
              </a:tblGrid>
              <a:tr h="370840">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方法</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优点</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缺点</a:t>
                      </a:r>
                    </a:p>
                  </a:txBody>
                  <a:tcPr anchor="ctr"/>
                </a:tc>
                <a:extLst>
                  <a:ext uri="{0D108BD9-81ED-4DB2-BD59-A6C34878D82A}">
                    <a16:rowId xmlns:a16="http://schemas.microsoft.com/office/drawing/2014/main" val="1765367951"/>
                  </a:ext>
                </a:extLst>
              </a:tr>
              <a:tr h="370840">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基于距离度量</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简单，无分布假设</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只能找到点不能找簇，仅适合全局异常</a:t>
                      </a:r>
                    </a:p>
                  </a:txBody>
                  <a:tcPr anchor="ctr"/>
                </a:tc>
                <a:extLst>
                  <a:ext uri="{0D108BD9-81ED-4DB2-BD59-A6C34878D82A}">
                    <a16:rowId xmlns:a16="http://schemas.microsoft.com/office/drawing/2014/main" val="1493382164"/>
                  </a:ext>
                </a:extLst>
              </a:tr>
              <a:tr h="370840">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基于</a:t>
                      </a:r>
                      <a:r>
                        <a:rPr kumimoji="0" lang="en-US" altLang="zh-CN" sz="14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微软雅黑 Light"/>
                        </a:rPr>
                        <a:t>LOF</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度量</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可找局部异常</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高维数据计算量很大</a:t>
                      </a:r>
                    </a:p>
                  </a:txBody>
                  <a:tcPr anchor="ctr"/>
                </a:tc>
                <a:extLst>
                  <a:ext uri="{0D108BD9-81ED-4DB2-BD59-A6C34878D82A}">
                    <a16:rowId xmlns:a16="http://schemas.microsoft.com/office/drawing/2014/main" val="2535270653"/>
                  </a:ext>
                </a:extLst>
              </a:tr>
              <a:tr h="370840">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基于孤立森林</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可分布式部署，适用于大数据集，计算速度快</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检测全局且不适用于高维数据</a:t>
                      </a:r>
                    </a:p>
                  </a:txBody>
                  <a:tcPr anchor="ctr"/>
                </a:tc>
                <a:extLst>
                  <a:ext uri="{0D108BD9-81ED-4DB2-BD59-A6C34878D82A}">
                    <a16:rowId xmlns:a16="http://schemas.microsoft.com/office/drawing/2014/main" val="4135648581"/>
                  </a:ext>
                </a:extLst>
              </a:tr>
              <a:tr h="370840">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基于神经网络</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适合高维数据，效果好</a:t>
                      </a:r>
                    </a:p>
                  </a:txBody>
                  <a:tcPr anchor="ctr"/>
                </a:tc>
                <a:tc>
                  <a:txBody>
                    <a:bodyPr/>
                    <a:lstStyle/>
                    <a:p>
                      <a:pPr algn="ctr">
                        <a:lnSpc>
                          <a:spcPct val="150000"/>
                        </a:lnSpc>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数据需要具有全局相关性</a:t>
                      </a:r>
                    </a:p>
                  </a:txBody>
                  <a:tcPr anchor="ctr"/>
                </a:tc>
                <a:extLst>
                  <a:ext uri="{0D108BD9-81ED-4DB2-BD59-A6C34878D82A}">
                    <a16:rowId xmlns:a16="http://schemas.microsoft.com/office/drawing/2014/main" val="4061892440"/>
                  </a:ext>
                </a:extLst>
              </a:tr>
            </a:tbl>
          </a:graphicData>
        </a:graphic>
      </p:graphicFrame>
      <p:sp>
        <p:nvSpPr>
          <p:cNvPr id="4" name="文本框 3">
            <a:extLst>
              <a:ext uri="{FF2B5EF4-FFF2-40B4-BE49-F238E27FC236}">
                <a16:creationId xmlns:a16="http://schemas.microsoft.com/office/drawing/2014/main" id="{9B440516-8E1E-5005-2F1D-76BCE46D3924}"/>
              </a:ext>
            </a:extLst>
          </p:cNvPr>
          <p:cNvSpPr txBox="1"/>
          <p:nvPr/>
        </p:nvSpPr>
        <p:spPr>
          <a:xfrm>
            <a:off x="2550590" y="1501620"/>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表</a:t>
            </a:r>
            <a:r>
              <a:rPr lang="en-US" altLang="zh-CN" sz="1400" dirty="0">
                <a:latin typeface="华文宋体" panose="02010600040101010101" pitchFamily="2" charset="-122"/>
                <a:ea typeface="华文宋体" panose="02010600040101010101" pitchFamily="2" charset="-122"/>
              </a:rPr>
              <a:t>5</a:t>
            </a:r>
            <a:r>
              <a:rPr lang="zh-CN" altLang="en-US" sz="1400" dirty="0">
                <a:latin typeface="华文宋体" panose="02010600040101010101" pitchFamily="2" charset="-122"/>
                <a:ea typeface="华文宋体" panose="02010600040101010101" pitchFamily="2" charset="-122"/>
              </a:rPr>
              <a:t>：基于相似度量的点异常检测方法对比</a:t>
            </a:r>
          </a:p>
        </p:txBody>
      </p:sp>
    </p:spTree>
    <p:extLst>
      <p:ext uri="{BB962C8B-B14F-4D97-AF65-F5344CB8AC3E}">
        <p14:creationId xmlns:p14="http://schemas.microsoft.com/office/powerpoint/2010/main" val="39550006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6EE5149-39D1-EA39-7C65-41841F6DC187}"/>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形状异常检测：</a:t>
                </a:r>
                <a14:m>
                  <m:oMath xmlns:m="http://schemas.openxmlformats.org/officeDocument/2006/math">
                    <m:r>
                      <a:rPr lang="en-US" altLang="zh-CN" sz="2700" b="1" dirty="0">
                        <a:latin typeface="Cambria Math" panose="02040503050406030204" pitchFamily="18" charset="0"/>
                        <a:ea typeface="华文宋体" panose="02010600040101010101" pitchFamily="2" charset="-122"/>
                      </a:rPr>
                      <m:t>𝑘</m:t>
                    </m:r>
                  </m:oMath>
                </a14:m>
                <a:r>
                  <a:rPr lang="zh-CN" altLang="en-US" sz="2700" b="1" dirty="0">
                    <a:latin typeface="华文宋体" panose="02010600040101010101" pitchFamily="2" charset="-122"/>
                    <a:ea typeface="华文宋体" panose="02010600040101010101" pitchFamily="2" charset="-122"/>
                  </a:rPr>
                  <a:t>近邻法</a:t>
                </a:r>
              </a:p>
            </p:txBody>
          </p:sp>
        </mc:Choice>
        <mc:Fallback xmlns="">
          <p:sp>
            <p:nvSpPr>
              <p:cNvPr id="2" name="标题 1">
                <a:extLst>
                  <a:ext uri="{FF2B5EF4-FFF2-40B4-BE49-F238E27FC236}">
                    <a16:creationId xmlns:a16="http://schemas.microsoft.com/office/drawing/2014/main" id="{66EE5149-39D1-EA39-7C65-41841F6DC187}"/>
                  </a:ext>
                </a:extLst>
              </p:cNvPr>
              <p:cNvSpPr>
                <a:spLocks noGrp="1" noRot="1" noChangeAspect="1" noMove="1" noResize="1" noEditPoints="1" noAdjustHandles="1" noChangeArrowheads="1" noChangeShapeType="1" noTextEdit="1"/>
              </p:cNvSpPr>
              <p:nvPr>
                <p:ph type="title"/>
              </p:nvPr>
            </p:nvSpPr>
            <p:spPr>
              <a:blipFill>
                <a:blip r:embed="rId2"/>
                <a:stretch>
                  <a:fillRect l="-1799" t="-10714" b="-30952"/>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82057CDE-2614-BD8D-3979-2C1F320E1B49}"/>
              </a:ext>
            </a:extLst>
          </p:cNvPr>
          <p:cNvSpPr>
            <a:spLocks noGrp="1"/>
          </p:cNvSpPr>
          <p:nvPr>
            <p:ph type="sldNum" sz="quarter" idx="2"/>
          </p:nvPr>
        </p:nvSpPr>
        <p:spPr/>
        <p:txBody>
          <a:bodyPr/>
          <a:lstStyle/>
          <a:p>
            <a:fld id="{86CB4B4D-7CA3-9044-876B-883B54F8677D}" type="slidenum">
              <a:rPr lang="en-US" altLang="zh-CN" smtClean="0"/>
              <a:t>58</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D0C6D2D-5854-1D3C-AE46-C9AA269C0DD9}"/>
                  </a:ext>
                </a:extLst>
              </p:cNvPr>
              <p:cNvSpPr txBox="1"/>
              <p:nvPr/>
            </p:nvSpPr>
            <p:spPr>
              <a:xfrm>
                <a:off x="457201" y="1045395"/>
                <a:ext cx="8229600" cy="3831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latin typeface="华文宋体" panose="02010600040101010101" pitchFamily="2" charset="-122"/>
                    <a:ea typeface="华文宋体" panose="02010600040101010101" pitchFamily="2" charset="-122"/>
                  </a:rPr>
                  <a:t>假设在长度为</a:t>
                </a:r>
                <a14:m>
                  <m:oMath xmlns:m="http://schemas.openxmlformats.org/officeDocument/2006/math">
                    <m:r>
                      <a:rPr lang="en-US" altLang="zh-CN" i="1" dirty="0" smtClean="0">
                        <a:latin typeface="Cambria Math" panose="02040503050406030204" pitchFamily="18" charset="0"/>
                        <a:ea typeface="华文宋体" panose="02010600040101010101" pitchFamily="2" charset="-122"/>
                      </a:rPr>
                      <m:t>𝑊</m:t>
                    </m:r>
                  </m:oMath>
                </a14:m>
                <a:r>
                  <a:rPr lang="zh-CN" altLang="en-US" dirty="0">
                    <a:latin typeface="华文宋体" panose="02010600040101010101" pitchFamily="2" charset="-122"/>
                    <a:ea typeface="华文宋体" panose="02010600040101010101" pitchFamily="2" charset="-122"/>
                  </a:rPr>
                  <a:t>的窗口上进行异常检测分析，</a:t>
                </a:r>
                <a14:m>
                  <m:oMath xmlns:m="http://schemas.openxmlformats.org/officeDocument/2006/math">
                    <m:r>
                      <a:rPr lang="en-US" altLang="zh-CN" b="0" i="1" smtClean="0">
                        <a:latin typeface="Cambria Math" panose="02040503050406030204" pitchFamily="18" charset="0"/>
                      </a:rPr>
                      <m:t>𝑘</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近邻法使用</a:t>
                </a:r>
                <a:r>
                  <a:rPr lang="zh-CN" altLang="en-US" dirty="0">
                    <a:latin typeface="华文宋体" panose="02010600040101010101" pitchFamily="2" charset="-122"/>
                    <a:ea typeface="华文宋体" panose="02010600040101010101" pitchFamily="2" charset="-122"/>
                  </a:rPr>
                  <a:t>欧氏距离来评估异常得分，然后根据报告</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时间序列数据点中具有与众不同的形状窗口。</a:t>
                </a:r>
                <a14:m>
                  <m:oMath xmlns:m="http://schemas.openxmlformats.org/officeDocument/2006/math">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𝑘</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近邻异常检测算法步骤如下：</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Arial"/>
                  </a:rPr>
                  <a:t>Step 1</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：使用滑动窗口法从时间序列中获取所有长度为</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ea typeface="华文宋体" panose="02010600040101010101" pitchFamily="2" charset="-122"/>
                        <a:sym typeface="Arial"/>
                      </a:rPr>
                      <m:t>𝑊</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的窗口；</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Step 2</a:t>
                </a:r>
                <a:r>
                  <a:rPr lang="zh-CN" altLang="en-US" dirty="0">
                    <a:latin typeface="华文宋体" panose="02010600040101010101" pitchFamily="2" charset="-122"/>
                    <a:ea typeface="华文宋体" panose="02010600040101010101" pitchFamily="2" charset="-122"/>
                  </a:rPr>
                  <a:t>：对每一个获取的窗口，计算它与其他非重叠窗口的欧氏距离；</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Times New Roman" panose="02020603050405020304" pitchFamily="18" charset="0"/>
                    <a:ea typeface="华文宋体" panose="02010600040101010101" pitchFamily="2" charset="-122"/>
                    <a:cs typeface="Times New Roman" panose="02020603050405020304" pitchFamily="18" charset="0"/>
                    <a:sym typeface="Arial"/>
                  </a:rPr>
                  <a:t>Step 3</a:t>
                </a: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：将与其</a:t>
                </a:r>
                <a14:m>
                  <m:oMath xmlns:m="http://schemas.openxmlformats.org/officeDocument/2006/math">
                    <m:r>
                      <a:rPr kumimoji="0" lang="en-US" altLang="zh-CN" sz="1800" b="0" i="1" u="none" strike="noStrike" cap="none" spc="0" normalizeH="0" baseline="0" dirty="0" smtClean="0">
                        <a:ln>
                          <a:noFill/>
                        </a:ln>
                        <a:solidFill>
                          <a:srgbClr val="000000"/>
                        </a:solidFill>
                        <a:effectLst/>
                        <a:uFillTx/>
                        <a:latin typeface="Cambria Math" panose="02040503050406030204" pitchFamily="18" charset="0"/>
                        <a:ea typeface="华文宋体" panose="02010600040101010101" pitchFamily="2" charset="-122"/>
                        <a:sym typeface="Arial"/>
                      </a:rPr>
                      <m:t>𝑘</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个最近距离最大的窗口报告为异常。</a:t>
                </a:r>
                <a:endParaRPr kumimoji="0" lang="en-US" altLang="zh-CN"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a:p>
                <a:pPr marL="0" marR="0" indent="0" algn="l" defTabSz="914400" rtl="0" fontAlgn="auto" latinLnBrk="0" hangingPunct="0">
                  <a:lnSpc>
                    <a:spcPct val="150000"/>
                  </a:lnSpc>
                  <a:spcBef>
                    <a:spcPts val="0"/>
                  </a:spcBef>
                  <a:spcAft>
                    <a:spcPts val="0"/>
                  </a:spcAft>
                  <a:buClrTx/>
                  <a:buSzTx/>
                  <a:buFontTx/>
                  <a:buNone/>
                  <a:tabLst/>
                </a:pP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14:m>
                  <m:oMath xmlns:m="http://schemas.openxmlformats.org/officeDocument/2006/math">
                    <m:r>
                      <a:rPr kumimoji="0" lang="en-US" altLang="zh-CN" sz="1800" b="0" i="1" u="none" strike="noStrike" cap="none" spc="0" normalizeH="0" baseline="0" smtClean="0">
                        <a:ln>
                          <a:noFill/>
                        </a:ln>
                        <a:solidFill>
                          <a:srgbClr val="000000"/>
                        </a:solidFill>
                        <a:effectLst/>
                        <a:uFillTx/>
                        <a:latin typeface="Cambria Math" panose="02040503050406030204" pitchFamily="18" charset="0"/>
                        <a:sym typeface="Arial"/>
                      </a:rPr>
                      <m:t>𝑘</m:t>
                    </m:r>
                  </m:oMath>
                </a14:m>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近邻算法不足</a:t>
                </a:r>
                <a:r>
                  <a:rPr lang="zh-CN" altLang="en-US" dirty="0">
                    <a:latin typeface="华文宋体" panose="02010600040101010101" pitchFamily="2" charset="-122"/>
                    <a:ea typeface="华文宋体" panose="02010600040101010101" pitchFamily="2" charset="-122"/>
                  </a:rPr>
                  <a:t>：算法复杂度与数据点数量的平方成正比</a:t>
                </a:r>
                <a:endParaRPr lang="en-US" altLang="zh-CN" dirty="0">
                  <a:latin typeface="华文宋体" panose="02010600040101010101" pitchFamily="2" charset="-122"/>
                  <a:ea typeface="华文宋体" panose="02010600040101010101" pitchFamily="2" charset="-122"/>
                </a:endParaRPr>
              </a:p>
              <a:p>
                <a:pPr marL="0" marR="0" indent="0" algn="l" defTabSz="914400" rtl="0" fontAlgn="auto" latinLnBrk="0" hangingPunct="0">
                  <a:lnSpc>
                    <a:spcPct val="15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解决方案：剪枝</a:t>
                </a:r>
              </a:p>
            </p:txBody>
          </p:sp>
        </mc:Choice>
        <mc:Fallback xmlns="">
          <p:sp>
            <p:nvSpPr>
              <p:cNvPr id="4" name="文本框 3">
                <a:extLst>
                  <a:ext uri="{FF2B5EF4-FFF2-40B4-BE49-F238E27FC236}">
                    <a16:creationId xmlns:a16="http://schemas.microsoft.com/office/drawing/2014/main" id="{7D0C6D2D-5854-1D3C-AE46-C9AA269C0DD9}"/>
                  </a:ext>
                </a:extLst>
              </p:cNvPr>
              <p:cNvSpPr txBox="1">
                <a:spLocks noRot="1" noChangeAspect="1" noMove="1" noResize="1" noEditPoints="1" noAdjustHandles="1" noChangeArrowheads="1" noChangeShapeType="1" noTextEdit="1"/>
              </p:cNvSpPr>
              <p:nvPr/>
            </p:nvSpPr>
            <p:spPr>
              <a:xfrm>
                <a:off x="457201" y="1045395"/>
                <a:ext cx="8229600" cy="3831816"/>
              </a:xfrm>
              <a:prstGeom prst="rect">
                <a:avLst/>
              </a:prstGeom>
              <a:blipFill>
                <a:blip r:embed="rId3"/>
                <a:stretch>
                  <a:fillRect l="-1185" r="-1185" b="-636"/>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46011114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EB8DE57-48AE-23A8-10C3-AFF6F82EB588}"/>
                  </a:ext>
                </a:extLst>
              </p:cNvPr>
              <p:cNvSpPr>
                <a:spLocks noGrp="1"/>
              </p:cNvSpPr>
              <p:nvPr>
                <p:ph type="title"/>
              </p:nvPr>
            </p:nvSpPr>
            <p:spPr/>
            <p:txBody>
              <a:bodyPr>
                <a:normAutofit fontScale="90000"/>
              </a:bodyPr>
              <a:lstStyle/>
              <a:p>
                <a14:m>
                  <m:oMath xmlns:m="http://schemas.openxmlformats.org/officeDocument/2006/math">
                    <m:r>
                      <a:rPr lang="en-US" altLang="zh-CN" b="1">
                        <a:latin typeface="Cambria Math" panose="02040503050406030204" pitchFamily="18" charset="0"/>
                        <a:ea typeface="华文宋体" panose="02010600040101010101" pitchFamily="2" charset="-122"/>
                      </a:rPr>
                      <m:t>𝑘</m:t>
                    </m:r>
                  </m:oMath>
                </a14:m>
                <a:r>
                  <a:rPr lang="zh-CN" altLang="en-US" b="1" dirty="0">
                    <a:latin typeface="华文宋体" panose="02010600040101010101" pitchFamily="2" charset="-122"/>
                    <a:ea typeface="华文宋体" panose="02010600040101010101" pitchFamily="2" charset="-122"/>
                  </a:rPr>
                  <a:t>近邻法进行形状异常举例</a:t>
                </a:r>
              </a:p>
            </p:txBody>
          </p:sp>
        </mc:Choice>
        <mc:Fallback xmlns="">
          <p:sp>
            <p:nvSpPr>
              <p:cNvPr id="2" name="标题 1">
                <a:extLst>
                  <a:ext uri="{FF2B5EF4-FFF2-40B4-BE49-F238E27FC236}">
                    <a16:creationId xmlns:a16="http://schemas.microsoft.com/office/drawing/2014/main" id="{6EB8DE57-48AE-23A8-10C3-AFF6F82EB588}"/>
                  </a:ext>
                </a:extLst>
              </p:cNvPr>
              <p:cNvSpPr>
                <a:spLocks noGrp="1" noRot="1" noChangeAspect="1" noMove="1" noResize="1" noEditPoints="1" noAdjustHandles="1" noChangeArrowheads="1" noChangeShapeType="1" noTextEdit="1"/>
              </p:cNvSpPr>
              <p:nvPr>
                <p:ph type="title"/>
              </p:nvPr>
            </p:nvSpPr>
            <p:spPr>
              <a:blipFill>
                <a:blip r:embed="rId2"/>
                <a:stretch>
                  <a:fillRect t="-10714" b="-30952"/>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4655B02D-1953-E051-632B-13942E59D5EF}"/>
              </a:ext>
            </a:extLst>
          </p:cNvPr>
          <p:cNvSpPr>
            <a:spLocks noGrp="1"/>
          </p:cNvSpPr>
          <p:nvPr>
            <p:ph type="sldNum" sz="quarter" idx="2"/>
          </p:nvPr>
        </p:nvSpPr>
        <p:spPr/>
        <p:txBody>
          <a:bodyPr/>
          <a:lstStyle/>
          <a:p>
            <a:fld id="{86CB4B4D-7CA3-9044-876B-883B54F8677D}" type="slidenum">
              <a:rPr lang="en-US" altLang="zh-CN" smtClean="0"/>
              <a:t>59</a:t>
            </a:fld>
            <a:endParaRPr lang="zh-CN" altLang="en-US" dirty="0"/>
          </a:p>
        </p:txBody>
      </p:sp>
      <mc:AlternateContent xmlns:mc="http://schemas.openxmlformats.org/markup-compatibility/2006" xmlns:a14="http://schemas.microsoft.com/office/drawing/2010/main">
        <mc:Choice Requires="a14">
          <p:graphicFrame>
            <p:nvGraphicFramePr>
              <p:cNvPr id="4" name="表格 5">
                <a:extLst>
                  <a:ext uri="{FF2B5EF4-FFF2-40B4-BE49-F238E27FC236}">
                    <a16:creationId xmlns:a16="http://schemas.microsoft.com/office/drawing/2014/main" id="{CAA64B3F-F994-FA76-2884-B1FAB1D50847}"/>
                  </a:ext>
                </a:extLst>
              </p:cNvPr>
              <p:cNvGraphicFramePr>
                <a:graphicFrameLocks noGrp="1"/>
              </p:cNvGraphicFramePr>
              <p:nvPr>
                <p:extLst>
                  <p:ext uri="{D42A27DB-BD31-4B8C-83A1-F6EECF244321}">
                    <p14:modId xmlns:p14="http://schemas.microsoft.com/office/powerpoint/2010/main" val="1981966387"/>
                  </p:ext>
                </p:extLst>
              </p:nvPr>
            </p:nvGraphicFramePr>
            <p:xfrm>
              <a:off x="670560" y="2017268"/>
              <a:ext cx="7782558" cy="462280"/>
            </p:xfrm>
            <a:graphic>
              <a:graphicData uri="http://schemas.openxmlformats.org/drawingml/2006/table">
                <a:tbl>
                  <a:tblPr firstRow="1" bandRow="1">
                    <a:tableStyleId>{5940675A-B579-460E-94D1-54222C63F5DA}</a:tableStyleId>
                  </a:tblPr>
                  <a:tblGrid>
                    <a:gridCol w="555897">
                      <a:extLst>
                        <a:ext uri="{9D8B030D-6E8A-4147-A177-3AD203B41FA5}">
                          <a16:colId xmlns:a16="http://schemas.microsoft.com/office/drawing/2014/main" val="120215427"/>
                        </a:ext>
                      </a:extLst>
                    </a:gridCol>
                    <a:gridCol w="555897">
                      <a:extLst>
                        <a:ext uri="{9D8B030D-6E8A-4147-A177-3AD203B41FA5}">
                          <a16:colId xmlns:a16="http://schemas.microsoft.com/office/drawing/2014/main" val="3219493988"/>
                        </a:ext>
                      </a:extLst>
                    </a:gridCol>
                    <a:gridCol w="555897">
                      <a:extLst>
                        <a:ext uri="{9D8B030D-6E8A-4147-A177-3AD203B41FA5}">
                          <a16:colId xmlns:a16="http://schemas.microsoft.com/office/drawing/2014/main" val="3587360502"/>
                        </a:ext>
                      </a:extLst>
                    </a:gridCol>
                    <a:gridCol w="555897">
                      <a:extLst>
                        <a:ext uri="{9D8B030D-6E8A-4147-A177-3AD203B41FA5}">
                          <a16:colId xmlns:a16="http://schemas.microsoft.com/office/drawing/2014/main" val="3382768123"/>
                        </a:ext>
                      </a:extLst>
                    </a:gridCol>
                    <a:gridCol w="555897">
                      <a:extLst>
                        <a:ext uri="{9D8B030D-6E8A-4147-A177-3AD203B41FA5}">
                          <a16:colId xmlns:a16="http://schemas.microsoft.com/office/drawing/2014/main" val="1615798077"/>
                        </a:ext>
                      </a:extLst>
                    </a:gridCol>
                    <a:gridCol w="555897">
                      <a:extLst>
                        <a:ext uri="{9D8B030D-6E8A-4147-A177-3AD203B41FA5}">
                          <a16:colId xmlns:a16="http://schemas.microsoft.com/office/drawing/2014/main" val="1509494858"/>
                        </a:ext>
                      </a:extLst>
                    </a:gridCol>
                    <a:gridCol w="555897">
                      <a:extLst>
                        <a:ext uri="{9D8B030D-6E8A-4147-A177-3AD203B41FA5}">
                          <a16:colId xmlns:a16="http://schemas.microsoft.com/office/drawing/2014/main" val="453597858"/>
                        </a:ext>
                      </a:extLst>
                    </a:gridCol>
                    <a:gridCol w="555897">
                      <a:extLst>
                        <a:ext uri="{9D8B030D-6E8A-4147-A177-3AD203B41FA5}">
                          <a16:colId xmlns:a16="http://schemas.microsoft.com/office/drawing/2014/main" val="3960659756"/>
                        </a:ext>
                      </a:extLst>
                    </a:gridCol>
                    <a:gridCol w="555897">
                      <a:extLst>
                        <a:ext uri="{9D8B030D-6E8A-4147-A177-3AD203B41FA5}">
                          <a16:colId xmlns:a16="http://schemas.microsoft.com/office/drawing/2014/main" val="1301795492"/>
                        </a:ext>
                      </a:extLst>
                    </a:gridCol>
                    <a:gridCol w="555897">
                      <a:extLst>
                        <a:ext uri="{9D8B030D-6E8A-4147-A177-3AD203B41FA5}">
                          <a16:colId xmlns:a16="http://schemas.microsoft.com/office/drawing/2014/main" val="3007144081"/>
                        </a:ext>
                      </a:extLst>
                    </a:gridCol>
                    <a:gridCol w="555897">
                      <a:extLst>
                        <a:ext uri="{9D8B030D-6E8A-4147-A177-3AD203B41FA5}">
                          <a16:colId xmlns:a16="http://schemas.microsoft.com/office/drawing/2014/main" val="709646117"/>
                        </a:ext>
                      </a:extLst>
                    </a:gridCol>
                    <a:gridCol w="555897">
                      <a:extLst>
                        <a:ext uri="{9D8B030D-6E8A-4147-A177-3AD203B41FA5}">
                          <a16:colId xmlns:a16="http://schemas.microsoft.com/office/drawing/2014/main" val="4173874151"/>
                        </a:ext>
                      </a:extLst>
                    </a:gridCol>
                    <a:gridCol w="555897">
                      <a:extLst>
                        <a:ext uri="{9D8B030D-6E8A-4147-A177-3AD203B41FA5}">
                          <a16:colId xmlns:a16="http://schemas.microsoft.com/office/drawing/2014/main" val="2698558469"/>
                        </a:ext>
                      </a:extLst>
                    </a:gridCol>
                    <a:gridCol w="555897">
                      <a:extLst>
                        <a:ext uri="{9D8B030D-6E8A-4147-A177-3AD203B41FA5}">
                          <a16:colId xmlns:a16="http://schemas.microsoft.com/office/drawing/2014/main" val="1032557835"/>
                        </a:ext>
                      </a:extLst>
                    </a:gridCol>
                  </a:tblGrid>
                  <a:tr h="46228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1</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2</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3</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4</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5</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6</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oMath>
                            </m:oMathPara>
                          </a14:m>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oMath>
                            </m:oMathPara>
                          </a14:m>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95</m:t>
                                    </m:r>
                                  </m:sub>
                                </m:sSub>
                              </m:oMath>
                            </m:oMathPara>
                          </a14:m>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96</m:t>
                                    </m:r>
                                  </m:sub>
                                </m:sSub>
                              </m:oMath>
                            </m:oMathPara>
                          </a14:m>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97</m:t>
                                    </m:r>
                                  </m:sub>
                                </m:sSub>
                              </m:oMath>
                            </m:oMathPara>
                          </a14:m>
                          <a:endParaRPr lang="zh-CN" altLang="en-U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98</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99</m:t>
                                    </m:r>
                                  </m:sub>
                                </m:sSub>
                              </m:oMath>
                            </m:oMathPara>
                          </a14:m>
                          <a:endParaRPr lang="zh-CN" altLang="en-US" sz="1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𝑣</m:t>
                                    </m:r>
                                  </m:e>
                                  <m:sub>
                                    <m:r>
                                      <a:rPr lang="en-US" altLang="zh-CN" sz="1800" b="0" i="1" smtClean="0">
                                        <a:latin typeface="Cambria Math" panose="02040503050406030204" pitchFamily="18" charset="0"/>
                                      </a:rPr>
                                      <m:t>100</m:t>
                                    </m:r>
                                  </m:sub>
                                </m:sSub>
                              </m:oMath>
                            </m:oMathPara>
                          </a14:m>
                          <a:endParaRPr lang="zh-CN" altLang="en-US" sz="1800" dirty="0"/>
                        </a:p>
                      </a:txBody>
                      <a:tcPr/>
                    </a:tc>
                    <a:extLst>
                      <a:ext uri="{0D108BD9-81ED-4DB2-BD59-A6C34878D82A}">
                        <a16:rowId xmlns:a16="http://schemas.microsoft.com/office/drawing/2014/main" val="3089204059"/>
                      </a:ext>
                    </a:extLst>
                  </a:tr>
                </a:tbl>
              </a:graphicData>
            </a:graphic>
          </p:graphicFrame>
        </mc:Choice>
        <mc:Fallback xmlns="">
          <p:graphicFrame>
            <p:nvGraphicFramePr>
              <p:cNvPr id="4" name="表格 5">
                <a:extLst>
                  <a:ext uri="{FF2B5EF4-FFF2-40B4-BE49-F238E27FC236}">
                    <a16:creationId xmlns:a16="http://schemas.microsoft.com/office/drawing/2014/main" id="{CAA64B3F-F994-FA76-2884-B1FAB1D50847}"/>
                  </a:ext>
                </a:extLst>
              </p:cNvPr>
              <p:cNvGraphicFramePr>
                <a:graphicFrameLocks noGrp="1"/>
              </p:cNvGraphicFramePr>
              <p:nvPr>
                <p:extLst>
                  <p:ext uri="{D42A27DB-BD31-4B8C-83A1-F6EECF244321}">
                    <p14:modId xmlns:p14="http://schemas.microsoft.com/office/powerpoint/2010/main" val="1981966387"/>
                  </p:ext>
                </p:extLst>
              </p:nvPr>
            </p:nvGraphicFramePr>
            <p:xfrm>
              <a:off x="670560" y="2017268"/>
              <a:ext cx="7782558" cy="462280"/>
            </p:xfrm>
            <a:graphic>
              <a:graphicData uri="http://schemas.openxmlformats.org/drawingml/2006/table">
                <a:tbl>
                  <a:tblPr firstRow="1" bandRow="1">
                    <a:tableStyleId>{5940675A-B579-460E-94D1-54222C63F5DA}</a:tableStyleId>
                  </a:tblPr>
                  <a:tblGrid>
                    <a:gridCol w="555897">
                      <a:extLst>
                        <a:ext uri="{9D8B030D-6E8A-4147-A177-3AD203B41FA5}">
                          <a16:colId xmlns:a16="http://schemas.microsoft.com/office/drawing/2014/main" val="120215427"/>
                        </a:ext>
                      </a:extLst>
                    </a:gridCol>
                    <a:gridCol w="555897">
                      <a:extLst>
                        <a:ext uri="{9D8B030D-6E8A-4147-A177-3AD203B41FA5}">
                          <a16:colId xmlns:a16="http://schemas.microsoft.com/office/drawing/2014/main" val="3219493988"/>
                        </a:ext>
                      </a:extLst>
                    </a:gridCol>
                    <a:gridCol w="555897">
                      <a:extLst>
                        <a:ext uri="{9D8B030D-6E8A-4147-A177-3AD203B41FA5}">
                          <a16:colId xmlns:a16="http://schemas.microsoft.com/office/drawing/2014/main" val="3587360502"/>
                        </a:ext>
                      </a:extLst>
                    </a:gridCol>
                    <a:gridCol w="555897">
                      <a:extLst>
                        <a:ext uri="{9D8B030D-6E8A-4147-A177-3AD203B41FA5}">
                          <a16:colId xmlns:a16="http://schemas.microsoft.com/office/drawing/2014/main" val="3382768123"/>
                        </a:ext>
                      </a:extLst>
                    </a:gridCol>
                    <a:gridCol w="555897">
                      <a:extLst>
                        <a:ext uri="{9D8B030D-6E8A-4147-A177-3AD203B41FA5}">
                          <a16:colId xmlns:a16="http://schemas.microsoft.com/office/drawing/2014/main" val="1615798077"/>
                        </a:ext>
                      </a:extLst>
                    </a:gridCol>
                    <a:gridCol w="555897">
                      <a:extLst>
                        <a:ext uri="{9D8B030D-6E8A-4147-A177-3AD203B41FA5}">
                          <a16:colId xmlns:a16="http://schemas.microsoft.com/office/drawing/2014/main" val="1509494858"/>
                        </a:ext>
                      </a:extLst>
                    </a:gridCol>
                    <a:gridCol w="555897">
                      <a:extLst>
                        <a:ext uri="{9D8B030D-6E8A-4147-A177-3AD203B41FA5}">
                          <a16:colId xmlns:a16="http://schemas.microsoft.com/office/drawing/2014/main" val="453597858"/>
                        </a:ext>
                      </a:extLst>
                    </a:gridCol>
                    <a:gridCol w="555897">
                      <a:extLst>
                        <a:ext uri="{9D8B030D-6E8A-4147-A177-3AD203B41FA5}">
                          <a16:colId xmlns:a16="http://schemas.microsoft.com/office/drawing/2014/main" val="3960659756"/>
                        </a:ext>
                      </a:extLst>
                    </a:gridCol>
                    <a:gridCol w="555897">
                      <a:extLst>
                        <a:ext uri="{9D8B030D-6E8A-4147-A177-3AD203B41FA5}">
                          <a16:colId xmlns:a16="http://schemas.microsoft.com/office/drawing/2014/main" val="1301795492"/>
                        </a:ext>
                      </a:extLst>
                    </a:gridCol>
                    <a:gridCol w="555897">
                      <a:extLst>
                        <a:ext uri="{9D8B030D-6E8A-4147-A177-3AD203B41FA5}">
                          <a16:colId xmlns:a16="http://schemas.microsoft.com/office/drawing/2014/main" val="3007144081"/>
                        </a:ext>
                      </a:extLst>
                    </a:gridCol>
                    <a:gridCol w="555897">
                      <a:extLst>
                        <a:ext uri="{9D8B030D-6E8A-4147-A177-3AD203B41FA5}">
                          <a16:colId xmlns:a16="http://schemas.microsoft.com/office/drawing/2014/main" val="709646117"/>
                        </a:ext>
                      </a:extLst>
                    </a:gridCol>
                    <a:gridCol w="555897">
                      <a:extLst>
                        <a:ext uri="{9D8B030D-6E8A-4147-A177-3AD203B41FA5}">
                          <a16:colId xmlns:a16="http://schemas.microsoft.com/office/drawing/2014/main" val="4173874151"/>
                        </a:ext>
                      </a:extLst>
                    </a:gridCol>
                    <a:gridCol w="555897">
                      <a:extLst>
                        <a:ext uri="{9D8B030D-6E8A-4147-A177-3AD203B41FA5}">
                          <a16:colId xmlns:a16="http://schemas.microsoft.com/office/drawing/2014/main" val="2698558469"/>
                        </a:ext>
                      </a:extLst>
                    </a:gridCol>
                    <a:gridCol w="555897">
                      <a:extLst>
                        <a:ext uri="{9D8B030D-6E8A-4147-A177-3AD203B41FA5}">
                          <a16:colId xmlns:a16="http://schemas.microsoft.com/office/drawing/2014/main" val="1032557835"/>
                        </a:ext>
                      </a:extLst>
                    </a:gridCol>
                  </a:tblGrid>
                  <a:tr h="462280">
                    <a:tc>
                      <a:txBody>
                        <a:bodyPr/>
                        <a:lstStyle/>
                        <a:p>
                          <a:endParaRPr lang="zh-CN"/>
                        </a:p>
                      </a:txBody>
                      <a:tcPr>
                        <a:blipFill>
                          <a:blip r:embed="rId3"/>
                          <a:stretch>
                            <a:fillRect l="-2198" t="-1299" r="-1305495" b="-2597"/>
                          </a:stretch>
                        </a:blipFill>
                      </a:tcPr>
                    </a:tc>
                    <a:tc>
                      <a:txBody>
                        <a:bodyPr/>
                        <a:lstStyle/>
                        <a:p>
                          <a:endParaRPr lang="zh-CN"/>
                        </a:p>
                      </a:txBody>
                      <a:tcPr>
                        <a:blipFill>
                          <a:blip r:embed="rId3"/>
                          <a:stretch>
                            <a:fillRect l="-102198" t="-1299" r="-1205495" b="-2597"/>
                          </a:stretch>
                        </a:blipFill>
                      </a:tcPr>
                    </a:tc>
                    <a:tc>
                      <a:txBody>
                        <a:bodyPr/>
                        <a:lstStyle/>
                        <a:p>
                          <a:endParaRPr lang="zh-CN"/>
                        </a:p>
                      </a:txBody>
                      <a:tcPr>
                        <a:blipFill>
                          <a:blip r:embed="rId3"/>
                          <a:stretch>
                            <a:fillRect l="-200000" t="-1299" r="-1092391" b="-2597"/>
                          </a:stretch>
                        </a:blipFill>
                      </a:tcPr>
                    </a:tc>
                    <a:tc>
                      <a:txBody>
                        <a:bodyPr/>
                        <a:lstStyle/>
                        <a:p>
                          <a:endParaRPr lang="zh-CN"/>
                        </a:p>
                      </a:txBody>
                      <a:tcPr>
                        <a:blipFill>
                          <a:blip r:embed="rId3"/>
                          <a:stretch>
                            <a:fillRect l="-303297" t="-1299" r="-1004396" b="-2597"/>
                          </a:stretch>
                        </a:blipFill>
                      </a:tcPr>
                    </a:tc>
                    <a:tc>
                      <a:txBody>
                        <a:bodyPr/>
                        <a:lstStyle/>
                        <a:p>
                          <a:endParaRPr lang="zh-CN"/>
                        </a:p>
                      </a:txBody>
                      <a:tcPr>
                        <a:blipFill>
                          <a:blip r:embed="rId3"/>
                          <a:stretch>
                            <a:fillRect l="-403297" t="-1299" r="-904396" b="-2597"/>
                          </a:stretch>
                        </a:blipFill>
                      </a:tcPr>
                    </a:tc>
                    <a:tc>
                      <a:txBody>
                        <a:bodyPr/>
                        <a:lstStyle/>
                        <a:p>
                          <a:endParaRPr lang="zh-CN"/>
                        </a:p>
                      </a:txBody>
                      <a:tcPr>
                        <a:blipFill>
                          <a:blip r:embed="rId3"/>
                          <a:stretch>
                            <a:fillRect l="-503297" t="-1299" r="-804396" b="-2597"/>
                          </a:stretch>
                        </a:blipFill>
                      </a:tcPr>
                    </a:tc>
                    <a:tc>
                      <a:txBody>
                        <a:bodyPr/>
                        <a:lstStyle/>
                        <a:p>
                          <a:endParaRPr lang="zh-CN"/>
                        </a:p>
                      </a:txBody>
                      <a:tcPr>
                        <a:blipFill>
                          <a:blip r:embed="rId3"/>
                          <a:stretch>
                            <a:fillRect l="-596739" t="-1299" r="-695652" b="-2597"/>
                          </a:stretch>
                        </a:blipFill>
                      </a:tcPr>
                    </a:tc>
                    <a:tc>
                      <a:txBody>
                        <a:bodyPr/>
                        <a:lstStyle/>
                        <a:p>
                          <a:endParaRPr lang="zh-CN"/>
                        </a:p>
                      </a:txBody>
                      <a:tcPr>
                        <a:blipFill>
                          <a:blip r:embed="rId3"/>
                          <a:stretch>
                            <a:fillRect l="-704396" t="-1299" r="-603297" b="-2597"/>
                          </a:stretch>
                        </a:blipFill>
                      </a:tcPr>
                    </a:tc>
                    <a:tc>
                      <a:txBody>
                        <a:bodyPr/>
                        <a:lstStyle/>
                        <a:p>
                          <a:endParaRPr lang="zh-CN"/>
                        </a:p>
                      </a:txBody>
                      <a:tcPr>
                        <a:blipFill>
                          <a:blip r:embed="rId3"/>
                          <a:stretch>
                            <a:fillRect l="-804396" t="-1299" r="-503297" b="-2597"/>
                          </a:stretch>
                        </a:blipFill>
                      </a:tcPr>
                    </a:tc>
                    <a:tc>
                      <a:txBody>
                        <a:bodyPr/>
                        <a:lstStyle/>
                        <a:p>
                          <a:endParaRPr lang="zh-CN"/>
                        </a:p>
                      </a:txBody>
                      <a:tcPr>
                        <a:blipFill>
                          <a:blip r:embed="rId3"/>
                          <a:stretch>
                            <a:fillRect l="-904396" t="-1299" r="-403297" b="-2597"/>
                          </a:stretch>
                        </a:blipFill>
                      </a:tcPr>
                    </a:tc>
                    <a:tc>
                      <a:txBody>
                        <a:bodyPr/>
                        <a:lstStyle/>
                        <a:p>
                          <a:endParaRPr lang="zh-CN"/>
                        </a:p>
                      </a:txBody>
                      <a:tcPr>
                        <a:blipFill>
                          <a:blip r:embed="rId3"/>
                          <a:stretch>
                            <a:fillRect l="-1004396" t="-1299" r="-303297" b="-2597"/>
                          </a:stretch>
                        </a:blipFill>
                      </a:tcPr>
                    </a:tc>
                    <a:tc>
                      <a:txBody>
                        <a:bodyPr/>
                        <a:lstStyle/>
                        <a:p>
                          <a:endParaRPr lang="zh-CN"/>
                        </a:p>
                      </a:txBody>
                      <a:tcPr>
                        <a:blipFill>
                          <a:blip r:embed="rId3"/>
                          <a:stretch>
                            <a:fillRect l="-1092391" t="-1299" r="-200000" b="-2597"/>
                          </a:stretch>
                        </a:blipFill>
                      </a:tcPr>
                    </a:tc>
                    <a:tc>
                      <a:txBody>
                        <a:bodyPr/>
                        <a:lstStyle/>
                        <a:p>
                          <a:endParaRPr lang="zh-CN"/>
                        </a:p>
                      </a:txBody>
                      <a:tcPr>
                        <a:blipFill>
                          <a:blip r:embed="rId3"/>
                          <a:stretch>
                            <a:fillRect l="-1205495" t="-1299" r="-102198" b="-2597"/>
                          </a:stretch>
                        </a:blipFill>
                      </a:tcPr>
                    </a:tc>
                    <a:tc>
                      <a:txBody>
                        <a:bodyPr/>
                        <a:lstStyle/>
                        <a:p>
                          <a:endParaRPr lang="zh-CN"/>
                        </a:p>
                      </a:txBody>
                      <a:tcPr>
                        <a:blipFill>
                          <a:blip r:embed="rId3"/>
                          <a:stretch>
                            <a:fillRect l="-1305495" t="-1299" r="-2198" b="-2597"/>
                          </a:stretch>
                        </a:blipFill>
                      </a:tcPr>
                    </a:tc>
                    <a:extLst>
                      <a:ext uri="{0D108BD9-81ED-4DB2-BD59-A6C34878D82A}">
                        <a16:rowId xmlns:a16="http://schemas.microsoft.com/office/drawing/2014/main" val="3089204059"/>
                      </a:ext>
                    </a:extLst>
                  </a:tr>
                </a:tbl>
              </a:graphicData>
            </a:graphic>
          </p:graphicFrame>
        </mc:Fallback>
      </mc:AlternateContent>
      <p:cxnSp>
        <p:nvCxnSpPr>
          <p:cNvPr id="5" name="直接连接符 4">
            <a:extLst>
              <a:ext uri="{FF2B5EF4-FFF2-40B4-BE49-F238E27FC236}">
                <a16:creationId xmlns:a16="http://schemas.microsoft.com/office/drawing/2014/main" id="{F6C086F8-40EA-B6F0-A65B-DEE41B65A128}"/>
              </a:ext>
            </a:extLst>
          </p:cNvPr>
          <p:cNvCxnSpPr>
            <a:cxnSpLocks/>
          </p:cNvCxnSpPr>
          <p:nvPr/>
        </p:nvCxnSpPr>
        <p:spPr>
          <a:xfrm>
            <a:off x="3352799" y="1908048"/>
            <a:ext cx="0" cy="806704"/>
          </a:xfrm>
          <a:prstGeom prst="line">
            <a:avLst/>
          </a:prstGeom>
          <a:ln w="19050">
            <a:solidFill>
              <a:srgbClr val="92D050"/>
            </a:solidFill>
            <a:prstDash val="dash"/>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566A47F3-54E7-172B-C7ED-CF09A4655648}"/>
              </a:ext>
            </a:extLst>
          </p:cNvPr>
          <p:cNvCxnSpPr>
            <a:cxnSpLocks/>
          </p:cNvCxnSpPr>
          <p:nvPr/>
        </p:nvCxnSpPr>
        <p:spPr>
          <a:xfrm>
            <a:off x="1137919" y="1908048"/>
            <a:ext cx="0" cy="806704"/>
          </a:xfrm>
          <a:prstGeom prst="line">
            <a:avLst/>
          </a:prstGeom>
          <a:ln w="19050">
            <a:solidFill>
              <a:srgbClr val="92D050"/>
            </a:solidFill>
            <a:prstDash val="dash"/>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102E9F88-9B2F-1B3C-ED82-D9830014B3A4}"/>
              </a:ext>
            </a:extLst>
          </p:cNvPr>
          <p:cNvCxnSpPr>
            <a:cxnSpLocks/>
          </p:cNvCxnSpPr>
          <p:nvPr/>
        </p:nvCxnSpPr>
        <p:spPr>
          <a:xfrm>
            <a:off x="1137919" y="2714752"/>
            <a:ext cx="2214880" cy="0"/>
          </a:xfrm>
          <a:prstGeom prst="line">
            <a:avLst/>
          </a:prstGeom>
          <a:ln w="19050">
            <a:solidFill>
              <a:srgbClr val="92D050"/>
            </a:solidFill>
            <a:prstDash val="dash"/>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0DFCAD44-8385-0D4E-BDF5-EC8DB5FDDF3A}"/>
              </a:ext>
            </a:extLst>
          </p:cNvPr>
          <p:cNvCxnSpPr>
            <a:cxnSpLocks/>
          </p:cNvCxnSpPr>
          <p:nvPr/>
        </p:nvCxnSpPr>
        <p:spPr>
          <a:xfrm>
            <a:off x="1137919" y="1908048"/>
            <a:ext cx="2214880" cy="0"/>
          </a:xfrm>
          <a:prstGeom prst="line">
            <a:avLst/>
          </a:prstGeom>
          <a:ln w="19050">
            <a:solidFill>
              <a:srgbClr val="92D050"/>
            </a:solidFill>
            <a:prstDash val="dash"/>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B4BA975C-3F4A-9205-894D-FECCAAC3F079}"/>
              </a:ext>
            </a:extLst>
          </p:cNvPr>
          <p:cNvCxnSpPr>
            <a:cxnSpLocks/>
          </p:cNvCxnSpPr>
          <p:nvPr/>
        </p:nvCxnSpPr>
        <p:spPr>
          <a:xfrm>
            <a:off x="2814319" y="1758188"/>
            <a:ext cx="0" cy="1026160"/>
          </a:xfrm>
          <a:prstGeom prst="line">
            <a:avLst/>
          </a:prstGeom>
          <a:ln w="19050">
            <a:solidFill>
              <a:srgbClr val="00B0F0"/>
            </a:solidFill>
            <a:prstDash val="dash"/>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A144F75B-E5FE-58A4-9A1C-47E2183659F9}"/>
              </a:ext>
            </a:extLst>
          </p:cNvPr>
          <p:cNvCxnSpPr>
            <a:cxnSpLocks/>
          </p:cNvCxnSpPr>
          <p:nvPr/>
        </p:nvCxnSpPr>
        <p:spPr>
          <a:xfrm>
            <a:off x="599439" y="1758188"/>
            <a:ext cx="0" cy="1026160"/>
          </a:xfrm>
          <a:prstGeom prst="line">
            <a:avLst/>
          </a:prstGeom>
          <a:ln w="19050">
            <a:solidFill>
              <a:srgbClr val="00B0F0"/>
            </a:solidFill>
            <a:prstDash val="dash"/>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2673E3A5-4F43-1F08-25DA-CA559EFAB3BE}"/>
              </a:ext>
            </a:extLst>
          </p:cNvPr>
          <p:cNvCxnSpPr>
            <a:cxnSpLocks/>
          </p:cNvCxnSpPr>
          <p:nvPr/>
        </p:nvCxnSpPr>
        <p:spPr>
          <a:xfrm>
            <a:off x="599439" y="2784348"/>
            <a:ext cx="2214880" cy="0"/>
          </a:xfrm>
          <a:prstGeom prst="line">
            <a:avLst/>
          </a:prstGeom>
          <a:ln w="19050">
            <a:solidFill>
              <a:srgbClr val="00B0F0"/>
            </a:solidFill>
            <a:prstDash val="dash"/>
          </a:ln>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9D940ED2-92DF-BB69-C3BF-9BD3FA4D484A}"/>
              </a:ext>
            </a:extLst>
          </p:cNvPr>
          <p:cNvCxnSpPr>
            <a:cxnSpLocks/>
          </p:cNvCxnSpPr>
          <p:nvPr/>
        </p:nvCxnSpPr>
        <p:spPr>
          <a:xfrm>
            <a:off x="599439" y="1758188"/>
            <a:ext cx="2214880" cy="0"/>
          </a:xfrm>
          <a:prstGeom prst="line">
            <a:avLst/>
          </a:prstGeom>
          <a:ln w="19050">
            <a:solidFill>
              <a:srgbClr val="00B0F0"/>
            </a:solidFill>
            <a:prstDash val="dash"/>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8A9A9AD3-FEF2-9146-DA39-1545271CAF4D}"/>
              </a:ext>
            </a:extLst>
          </p:cNvPr>
          <p:cNvCxnSpPr>
            <a:cxnSpLocks/>
          </p:cNvCxnSpPr>
          <p:nvPr/>
        </p:nvCxnSpPr>
        <p:spPr>
          <a:xfrm>
            <a:off x="3921759" y="1585468"/>
            <a:ext cx="0" cy="1026160"/>
          </a:xfrm>
          <a:prstGeom prst="line">
            <a:avLst/>
          </a:prstGeom>
          <a:ln w="19050">
            <a:solidFill>
              <a:srgbClr val="FFC000"/>
            </a:solidFill>
            <a:prstDash val="dash"/>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E651E3D8-B6C1-291E-EFC0-E9A8E5D79DF2}"/>
              </a:ext>
            </a:extLst>
          </p:cNvPr>
          <p:cNvCxnSpPr>
            <a:cxnSpLocks/>
          </p:cNvCxnSpPr>
          <p:nvPr/>
        </p:nvCxnSpPr>
        <p:spPr>
          <a:xfrm>
            <a:off x="1706879" y="1585468"/>
            <a:ext cx="0" cy="1026160"/>
          </a:xfrm>
          <a:prstGeom prst="line">
            <a:avLst/>
          </a:prstGeom>
          <a:ln w="19050">
            <a:solidFill>
              <a:srgbClr val="FFC000"/>
            </a:solidFill>
            <a:prstDash val="dash"/>
          </a:ln>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DD804EBB-F425-0041-45F3-6F667E8F6B90}"/>
              </a:ext>
            </a:extLst>
          </p:cNvPr>
          <p:cNvCxnSpPr>
            <a:cxnSpLocks/>
          </p:cNvCxnSpPr>
          <p:nvPr/>
        </p:nvCxnSpPr>
        <p:spPr>
          <a:xfrm>
            <a:off x="1706879" y="2611628"/>
            <a:ext cx="2214880" cy="0"/>
          </a:xfrm>
          <a:prstGeom prst="line">
            <a:avLst/>
          </a:prstGeom>
          <a:ln w="19050">
            <a:solidFill>
              <a:srgbClr val="FFC000"/>
            </a:solidFill>
            <a:prstDash val="dash"/>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E95CA746-866A-BAEC-F4AD-CB3B222E217D}"/>
              </a:ext>
            </a:extLst>
          </p:cNvPr>
          <p:cNvCxnSpPr>
            <a:cxnSpLocks/>
          </p:cNvCxnSpPr>
          <p:nvPr/>
        </p:nvCxnSpPr>
        <p:spPr>
          <a:xfrm>
            <a:off x="1706879" y="1585468"/>
            <a:ext cx="2214880" cy="0"/>
          </a:xfrm>
          <a:prstGeom prst="line">
            <a:avLst/>
          </a:prstGeom>
          <a:ln w="19050">
            <a:solidFill>
              <a:srgbClr val="FFC000"/>
            </a:solidFill>
            <a:prstDash val="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D864DA76-1FAD-F71D-BD3A-91782B716D5C}"/>
              </a:ext>
            </a:extLst>
          </p:cNvPr>
          <p:cNvCxnSpPr>
            <a:cxnSpLocks/>
          </p:cNvCxnSpPr>
          <p:nvPr/>
        </p:nvCxnSpPr>
        <p:spPr>
          <a:xfrm>
            <a:off x="7294879" y="1763268"/>
            <a:ext cx="0" cy="1026160"/>
          </a:xfrm>
          <a:prstGeom prst="line">
            <a:avLst/>
          </a:prstGeom>
          <a:ln w="19050">
            <a:solidFill>
              <a:schemeClr val="accent4">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9CECA4A2-EC63-415E-A296-6D8696E14099}"/>
              </a:ext>
            </a:extLst>
          </p:cNvPr>
          <p:cNvCxnSpPr>
            <a:cxnSpLocks/>
          </p:cNvCxnSpPr>
          <p:nvPr/>
        </p:nvCxnSpPr>
        <p:spPr>
          <a:xfrm>
            <a:off x="5079999" y="1763268"/>
            <a:ext cx="0" cy="1026160"/>
          </a:xfrm>
          <a:prstGeom prst="line">
            <a:avLst/>
          </a:prstGeom>
          <a:ln w="19050">
            <a:solidFill>
              <a:schemeClr val="accent4">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23157B5C-FF6A-7E30-A961-9F3055D6499F}"/>
              </a:ext>
            </a:extLst>
          </p:cNvPr>
          <p:cNvCxnSpPr>
            <a:cxnSpLocks/>
          </p:cNvCxnSpPr>
          <p:nvPr/>
        </p:nvCxnSpPr>
        <p:spPr>
          <a:xfrm>
            <a:off x="5079999" y="2789428"/>
            <a:ext cx="2214880" cy="0"/>
          </a:xfrm>
          <a:prstGeom prst="line">
            <a:avLst/>
          </a:prstGeom>
          <a:ln w="19050">
            <a:solidFill>
              <a:schemeClr val="accent4">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DC24BBF5-E3FC-9872-1A01-A1FEA4AD6F4C}"/>
              </a:ext>
            </a:extLst>
          </p:cNvPr>
          <p:cNvCxnSpPr>
            <a:cxnSpLocks/>
          </p:cNvCxnSpPr>
          <p:nvPr/>
        </p:nvCxnSpPr>
        <p:spPr>
          <a:xfrm>
            <a:off x="5079999" y="1763268"/>
            <a:ext cx="2214880" cy="0"/>
          </a:xfrm>
          <a:prstGeom prst="line">
            <a:avLst/>
          </a:prstGeom>
          <a:ln w="19050">
            <a:solidFill>
              <a:schemeClr val="accent4">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31733867-14B8-0BFB-6C5F-663A9B58F8DF}"/>
              </a:ext>
            </a:extLst>
          </p:cNvPr>
          <p:cNvCxnSpPr>
            <a:cxnSpLocks/>
          </p:cNvCxnSpPr>
          <p:nvPr/>
        </p:nvCxnSpPr>
        <p:spPr>
          <a:xfrm>
            <a:off x="7813039" y="1839468"/>
            <a:ext cx="0" cy="80264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47B07A5E-D707-47FA-4FBB-9FD81CC70BDB}"/>
              </a:ext>
            </a:extLst>
          </p:cNvPr>
          <p:cNvCxnSpPr>
            <a:cxnSpLocks/>
          </p:cNvCxnSpPr>
          <p:nvPr/>
        </p:nvCxnSpPr>
        <p:spPr>
          <a:xfrm>
            <a:off x="5598159" y="1839468"/>
            <a:ext cx="0" cy="80264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E802E835-B46B-31EF-5AA9-08C66A5A80EE}"/>
              </a:ext>
            </a:extLst>
          </p:cNvPr>
          <p:cNvCxnSpPr>
            <a:cxnSpLocks/>
          </p:cNvCxnSpPr>
          <p:nvPr/>
        </p:nvCxnSpPr>
        <p:spPr>
          <a:xfrm>
            <a:off x="5598159" y="2642108"/>
            <a:ext cx="2214880"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898A5A81-3689-F50B-4EF3-7E9F84EEABA9}"/>
              </a:ext>
            </a:extLst>
          </p:cNvPr>
          <p:cNvCxnSpPr>
            <a:cxnSpLocks/>
          </p:cNvCxnSpPr>
          <p:nvPr/>
        </p:nvCxnSpPr>
        <p:spPr>
          <a:xfrm>
            <a:off x="5598159" y="1839468"/>
            <a:ext cx="2214880" cy="0"/>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04B2BE90-9D8E-661D-6165-32A264C4DAD4}"/>
              </a:ext>
            </a:extLst>
          </p:cNvPr>
          <p:cNvCxnSpPr>
            <a:cxnSpLocks/>
          </p:cNvCxnSpPr>
          <p:nvPr/>
        </p:nvCxnSpPr>
        <p:spPr>
          <a:xfrm>
            <a:off x="8402319" y="1702308"/>
            <a:ext cx="0" cy="118872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9AE8EAE5-366E-884D-5356-2D8060ABADCE}"/>
              </a:ext>
            </a:extLst>
          </p:cNvPr>
          <p:cNvCxnSpPr>
            <a:cxnSpLocks/>
          </p:cNvCxnSpPr>
          <p:nvPr/>
        </p:nvCxnSpPr>
        <p:spPr>
          <a:xfrm>
            <a:off x="6187439" y="1702308"/>
            <a:ext cx="0" cy="118872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3A8CC178-F722-1595-468F-FEBAFF0735C0}"/>
              </a:ext>
            </a:extLst>
          </p:cNvPr>
          <p:cNvCxnSpPr>
            <a:cxnSpLocks/>
          </p:cNvCxnSpPr>
          <p:nvPr/>
        </p:nvCxnSpPr>
        <p:spPr>
          <a:xfrm>
            <a:off x="6187439" y="2891028"/>
            <a:ext cx="221488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6089A6F8-9B08-21E2-D0E3-92968C00294A}"/>
              </a:ext>
            </a:extLst>
          </p:cNvPr>
          <p:cNvCxnSpPr>
            <a:cxnSpLocks/>
          </p:cNvCxnSpPr>
          <p:nvPr/>
        </p:nvCxnSpPr>
        <p:spPr>
          <a:xfrm>
            <a:off x="6187439" y="1702308"/>
            <a:ext cx="2214880" cy="0"/>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9" name="表格 56">
                <a:extLst>
                  <a:ext uri="{FF2B5EF4-FFF2-40B4-BE49-F238E27FC236}">
                    <a16:creationId xmlns:a16="http://schemas.microsoft.com/office/drawing/2014/main" id="{B1A3107B-F5DB-368A-406C-CA5ACD4E16F6}"/>
                  </a:ext>
                </a:extLst>
              </p:cNvPr>
              <p:cNvGraphicFramePr>
                <a:graphicFrameLocks noGrp="1"/>
              </p:cNvGraphicFramePr>
              <p:nvPr>
                <p:extLst>
                  <p:ext uri="{D42A27DB-BD31-4B8C-83A1-F6EECF244321}">
                    <p14:modId xmlns:p14="http://schemas.microsoft.com/office/powerpoint/2010/main" val="3282491848"/>
                  </p:ext>
                </p:extLst>
              </p:nvPr>
            </p:nvGraphicFramePr>
            <p:xfrm>
              <a:off x="903293" y="3292347"/>
              <a:ext cx="6096000" cy="259588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839961292"/>
                        </a:ext>
                      </a:extLst>
                    </a:gridCol>
                    <a:gridCol w="1219200">
                      <a:extLst>
                        <a:ext uri="{9D8B030D-6E8A-4147-A177-3AD203B41FA5}">
                          <a16:colId xmlns:a16="http://schemas.microsoft.com/office/drawing/2014/main" val="3841104241"/>
                        </a:ext>
                      </a:extLst>
                    </a:gridCol>
                    <a:gridCol w="1219200">
                      <a:extLst>
                        <a:ext uri="{9D8B030D-6E8A-4147-A177-3AD203B41FA5}">
                          <a16:colId xmlns:a16="http://schemas.microsoft.com/office/drawing/2014/main" val="2116911595"/>
                        </a:ext>
                      </a:extLst>
                    </a:gridCol>
                    <a:gridCol w="1219200">
                      <a:extLst>
                        <a:ext uri="{9D8B030D-6E8A-4147-A177-3AD203B41FA5}">
                          <a16:colId xmlns:a16="http://schemas.microsoft.com/office/drawing/2014/main" val="3022912674"/>
                        </a:ext>
                      </a:extLst>
                    </a:gridCol>
                    <a:gridCol w="1219200">
                      <a:extLst>
                        <a:ext uri="{9D8B030D-6E8A-4147-A177-3AD203B41FA5}">
                          <a16:colId xmlns:a16="http://schemas.microsoft.com/office/drawing/2014/main" val="3964708437"/>
                        </a:ext>
                      </a:extLst>
                    </a:gridCol>
                  </a:tblGrid>
                  <a:tr h="370840">
                    <a:tc>
                      <a:txBody>
                        <a:bodyPr/>
                        <a:lstStyle/>
                        <a:p>
                          <a:endParaRPr lang="zh-CN" altLang="en-US" sz="1400" dirty="0"/>
                        </a:p>
                      </a:txBody>
                      <a:tcPr/>
                    </a:tc>
                    <a:tc>
                      <a:txBody>
                        <a:bodyPr/>
                        <a:lstStyle/>
                        <a:p>
                          <a:pPr algn="ctr"/>
                          <a:r>
                            <a:rPr lang="en-US" altLang="zh-CN" sz="1400" dirty="0">
                              <a:latin typeface="Times New Roman" panose="02020603050405020304" pitchFamily="18" charset="0"/>
                              <a:cs typeface="Times New Roman" panose="02020603050405020304" pitchFamily="18" charset="0"/>
                            </a:rPr>
                            <a:t>No.1-NN</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Distance</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No.2-NN</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Distance</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23052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00B0F0"/>
                                        </a:solidFill>
                                        <a:latin typeface="Cambria Math" panose="02040503050406030204" pitchFamily="18" charset="0"/>
                                      </a:rPr>
                                    </m:ctrlPr>
                                  </m:sSubPr>
                                  <m:e>
                                    <m:r>
                                      <a:rPr lang="en-US" altLang="zh-CN" sz="1400" b="0" i="1" smtClean="0">
                                        <a:solidFill>
                                          <a:srgbClr val="00B0F0"/>
                                        </a:solidFill>
                                        <a:latin typeface="Cambria Math" panose="02040503050406030204" pitchFamily="18" charset="0"/>
                                      </a:rPr>
                                      <m:t>𝑤</m:t>
                                    </m:r>
                                  </m:e>
                                  <m:sub>
                                    <m:r>
                                      <a:rPr lang="en-US" altLang="zh-CN" sz="1400" b="0" i="1" smtClean="0">
                                        <a:solidFill>
                                          <a:srgbClr val="00B0F0"/>
                                        </a:solidFill>
                                        <a:latin typeface="Cambria Math" panose="02040503050406030204" pitchFamily="18" charset="0"/>
                                      </a:rPr>
                                      <m:t>1</m:t>
                                    </m:r>
                                  </m:sub>
                                </m:sSub>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rPr>
                                    </m:ctrlPr>
                                  </m:sSubPr>
                                  <m:e>
                                    <m:r>
                                      <a:rPr lang="en-US" altLang="zh-CN" sz="1400" i="1" dirty="0" smtClean="0">
                                        <a:latin typeface="Cambria Math" panose="02040503050406030204" pitchFamily="18" charset="0"/>
                                      </a:rPr>
                                      <m:t>𝑤</m:t>
                                    </m:r>
                                  </m:e>
                                  <m:sub>
                                    <m:r>
                                      <a:rPr lang="en-US" altLang="zh-CN" sz="1400" b="0" i="1" dirty="0" smtClean="0">
                                        <a:latin typeface="Cambria Math" panose="02040503050406030204" pitchFamily="18" charset="0"/>
                                      </a:rPr>
                                      <m:t>24</m:t>
                                    </m:r>
                                  </m:sub>
                                </m:sSub>
                              </m:oMath>
                            </m:oMathPara>
                          </a14:m>
                          <a:endParaRPr lang="zh-CN" altLang="en-US" sz="1400" dirty="0"/>
                        </a:p>
                      </a:txBody>
                      <a:tcPr/>
                    </a:tc>
                    <a:tc>
                      <a:txBody>
                        <a:bodyPr/>
                        <a:lstStyle/>
                        <a:p>
                          <a:pPr algn="ctr"/>
                          <a:r>
                            <a:rPr lang="en-US" altLang="zh-CN" sz="1400" dirty="0"/>
                            <a:t>3.6</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25</m:t>
                                    </m:r>
                                  </m:sub>
                                </m:sSub>
                              </m:oMath>
                            </m:oMathPara>
                          </a14:m>
                          <a:endParaRPr lang="zh-CN" altLang="en-US" sz="1400" dirty="0"/>
                        </a:p>
                      </a:txBody>
                      <a:tcPr/>
                    </a:tc>
                    <a:tc>
                      <a:txBody>
                        <a:bodyPr/>
                        <a:lstStyle/>
                        <a:p>
                          <a:pPr marL="0" marR="0" indent="0" algn="ctr" defTabSz="914400" rtl="0" latinLnBrk="0">
                            <a:lnSpc>
                              <a:spcPct val="100000"/>
                            </a:lnSpc>
                            <a:spcBef>
                              <a:spcPts val="0"/>
                            </a:spcBef>
                            <a:spcAft>
                              <a:spcPts val="0"/>
                            </a:spcAft>
                            <a:buClrTx/>
                            <a:buSzTx/>
                            <a:buFontTx/>
                            <a:buNone/>
                            <a:tabLst/>
                          </a:pPr>
                          <a:r>
                            <a:rPr lang="en-US" altLang="zh-CN" sz="1400" b="0" i="0" u="none" strike="noStrike" cap="none" spc="0" baseline="0" dirty="0">
                              <a:ln>
                                <a:noFill/>
                              </a:ln>
                              <a:solidFill>
                                <a:schemeClr val="tx1"/>
                              </a:solidFill>
                              <a:uFillTx/>
                              <a:latin typeface="+mn-lt"/>
                              <a:ea typeface="+mn-ea"/>
                              <a:cs typeface="+mn-cs"/>
                              <a:sym typeface="微软雅黑 Light"/>
                            </a:rPr>
                            <a:t>7.4</a:t>
                          </a:r>
                          <a:endParaRPr lang="zh-CN" altLang="en-US" sz="1400" b="0" i="0" u="none" strike="noStrike" cap="none" spc="0" baseline="0" dirty="0">
                            <a:ln>
                              <a:noFill/>
                            </a:ln>
                            <a:solidFill>
                              <a:schemeClr val="tx1"/>
                            </a:solidFill>
                            <a:uFillTx/>
                            <a:latin typeface="+mn-lt"/>
                            <a:ea typeface="+mn-ea"/>
                            <a:cs typeface="+mn-cs"/>
                            <a:sym typeface="微软雅黑 Light"/>
                          </a:endParaRPr>
                        </a:p>
                      </a:txBody>
                      <a:tcPr/>
                    </a:tc>
                    <a:extLst>
                      <a:ext uri="{0D108BD9-81ED-4DB2-BD59-A6C34878D82A}">
                        <a16:rowId xmlns:a16="http://schemas.microsoft.com/office/drawing/2014/main" val="41853795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92D050"/>
                                        </a:solidFill>
                                        <a:latin typeface="Cambria Math" panose="02040503050406030204" pitchFamily="18" charset="0"/>
                                      </a:rPr>
                                    </m:ctrlPr>
                                  </m:sSubPr>
                                  <m:e>
                                    <m:r>
                                      <a:rPr lang="en-US" altLang="zh-CN" sz="1400" b="0" i="1" smtClean="0">
                                        <a:solidFill>
                                          <a:srgbClr val="92D050"/>
                                        </a:solidFill>
                                        <a:latin typeface="Cambria Math" panose="02040503050406030204" pitchFamily="18" charset="0"/>
                                      </a:rPr>
                                      <m:t>𝑤</m:t>
                                    </m:r>
                                  </m:e>
                                  <m:sub>
                                    <m:r>
                                      <a:rPr lang="en-US" altLang="zh-CN" sz="1400" b="0" i="1" smtClean="0">
                                        <a:solidFill>
                                          <a:srgbClr val="92D050"/>
                                        </a:solidFill>
                                        <a:latin typeface="Cambria Math" panose="02040503050406030204" pitchFamily="18" charset="0"/>
                                      </a:rPr>
                                      <m:t>2</m:t>
                                    </m:r>
                                  </m:sub>
                                </m:sSub>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25</m:t>
                                    </m:r>
                                  </m:sub>
                                </m:sSub>
                              </m:oMath>
                            </m:oMathPara>
                          </a14:m>
                          <a:endParaRPr lang="zh-CN" altLang="en-US" sz="1400" dirty="0"/>
                        </a:p>
                      </a:txBody>
                      <a:tcPr/>
                    </a:tc>
                    <a:tc>
                      <a:txBody>
                        <a:bodyPr/>
                        <a:lstStyle/>
                        <a:p>
                          <a:pPr algn="ctr"/>
                          <a:r>
                            <a:rPr lang="en-US" altLang="zh-CN" sz="1400" dirty="0"/>
                            <a:t>9.5</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96</m:t>
                                    </m:r>
                                  </m:sub>
                                </m:sSub>
                              </m:oMath>
                            </m:oMathPara>
                          </a14:m>
                          <a:endParaRPr lang="zh-CN" altLang="en-US" sz="1400" dirty="0"/>
                        </a:p>
                      </a:txBody>
                      <a:tcPr/>
                    </a:tc>
                    <a:tc>
                      <a:txBody>
                        <a:bodyPr/>
                        <a:lstStyle/>
                        <a:p>
                          <a:pPr algn="ctr"/>
                          <a:r>
                            <a:rPr lang="en-US" altLang="zh-CN" sz="1400" dirty="0"/>
                            <a:t>11.2</a:t>
                          </a:r>
                          <a:endParaRPr lang="zh-CN" altLang="en-US" sz="1400" dirty="0"/>
                        </a:p>
                      </a:txBody>
                      <a:tcPr/>
                    </a:tc>
                    <a:extLst>
                      <a:ext uri="{0D108BD9-81ED-4DB2-BD59-A6C34878D82A}">
                        <a16:rowId xmlns:a16="http://schemas.microsoft.com/office/drawing/2014/main" val="143395291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FFC000"/>
                                        </a:solidFill>
                                        <a:latin typeface="Cambria Math" panose="02040503050406030204" pitchFamily="18" charset="0"/>
                                      </a:rPr>
                                    </m:ctrlPr>
                                  </m:sSubPr>
                                  <m:e>
                                    <m:r>
                                      <a:rPr lang="en-US" altLang="zh-CN" sz="1400" b="0" i="1" smtClean="0">
                                        <a:solidFill>
                                          <a:srgbClr val="FFC000"/>
                                        </a:solidFill>
                                        <a:latin typeface="Cambria Math" panose="02040503050406030204" pitchFamily="18" charset="0"/>
                                      </a:rPr>
                                      <m:t>𝑤</m:t>
                                    </m:r>
                                  </m:e>
                                  <m:sub>
                                    <m:r>
                                      <a:rPr lang="en-US" altLang="zh-CN" sz="1400" b="0" i="1" smtClean="0">
                                        <a:solidFill>
                                          <a:srgbClr val="FFC000"/>
                                        </a:solidFill>
                                        <a:latin typeface="Cambria Math" panose="02040503050406030204" pitchFamily="18" charset="0"/>
                                      </a:rPr>
                                      <m:t>3</m:t>
                                    </m:r>
                                  </m:sub>
                                </m:sSub>
                              </m:oMath>
                            </m:oMathPara>
                          </a14:m>
                          <a:endParaRPr lang="zh-CN" altLang="en-US" sz="14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97</m:t>
                                    </m:r>
                                  </m:sub>
                                </m:sSub>
                              </m:oMath>
                            </m:oMathPara>
                          </a14:m>
                          <a:endParaRPr lang="zh-CN" altLang="en-US" sz="1400" dirty="0"/>
                        </a:p>
                      </a:txBody>
                      <a:tcPr>
                        <a:solidFill>
                          <a:schemeClr val="bg1">
                            <a:lumMod val="85000"/>
                          </a:schemeClr>
                        </a:solidFill>
                      </a:tcPr>
                    </a:tc>
                    <a:tc>
                      <a:txBody>
                        <a:bodyPr/>
                        <a:lstStyle/>
                        <a:p>
                          <a:pPr algn="ctr"/>
                          <a:r>
                            <a:rPr lang="en-US" altLang="zh-CN" sz="1400" dirty="0"/>
                            <a:t>28.3</a:t>
                          </a:r>
                          <a:endParaRPr lang="zh-CN" altLang="en-US" sz="14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56</m:t>
                                    </m:r>
                                  </m:sub>
                                </m:sSub>
                              </m:oMath>
                            </m:oMathPara>
                          </a14:m>
                          <a:endParaRPr lang="zh-CN" altLang="en-US" sz="1400" dirty="0"/>
                        </a:p>
                      </a:txBody>
                      <a:tcPr>
                        <a:solidFill>
                          <a:schemeClr val="bg1">
                            <a:lumMod val="85000"/>
                          </a:schemeClr>
                        </a:solidFill>
                      </a:tcPr>
                    </a:tc>
                    <a:tc>
                      <a:txBody>
                        <a:bodyPr/>
                        <a:lstStyle/>
                        <a:p>
                          <a:pPr algn="ctr"/>
                          <a:r>
                            <a:rPr lang="en-US" altLang="zh-CN" sz="1400" dirty="0"/>
                            <a:t>34.7</a:t>
                          </a:r>
                          <a:endParaRPr lang="zh-CN" altLang="en-US" sz="1400" dirty="0"/>
                        </a:p>
                      </a:txBody>
                      <a:tcPr>
                        <a:solidFill>
                          <a:schemeClr val="bg1">
                            <a:lumMod val="85000"/>
                          </a:schemeClr>
                        </a:solidFill>
                      </a:tcPr>
                    </a:tc>
                    <a:extLst>
                      <a:ext uri="{0D108BD9-81ED-4DB2-BD59-A6C34878D82A}">
                        <a16:rowId xmlns:a16="http://schemas.microsoft.com/office/drawing/2014/main" val="4239106252"/>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7030A0"/>
                                    </a:solidFill>
                                    <a:latin typeface="Cambria Math" panose="02040503050406030204" pitchFamily="18" charset="0"/>
                                  </a:rPr>
                                  <m:t>…</m:t>
                                </m:r>
                              </m:oMath>
                            </m:oMathPara>
                          </a14:m>
                          <a:endParaRPr lang="zh-CN" altLang="en-US" sz="1400" dirty="0"/>
                        </a:p>
                      </a:txBody>
                      <a:tcPr/>
                    </a:tc>
                    <a:tc>
                      <a:txBody>
                        <a:bodyPr/>
                        <a:lstStyle/>
                        <a:p>
                          <a:pPr algn="ctr"/>
                          <a:endParaRPr lang="zh-CN" altLang="en-US" sz="1400" dirty="0"/>
                        </a:p>
                      </a:txBody>
                      <a:tcPr/>
                    </a:tc>
                    <a:tc>
                      <a:txBody>
                        <a:bodyPr/>
                        <a:lstStyle/>
                        <a:p>
                          <a:pPr algn="ctr"/>
                          <a:endParaRPr lang="zh-CN" altLang="en-US" sz="1400"/>
                        </a:p>
                      </a:txBody>
                      <a:tcPr/>
                    </a:tc>
                    <a:tc>
                      <a:txBody>
                        <a:bodyPr/>
                        <a:lstStyle/>
                        <a:p>
                          <a:pPr algn="ctr"/>
                          <a:endParaRPr lang="zh-CN" altLang="en-US" sz="1400" dirty="0"/>
                        </a:p>
                      </a:txBody>
                      <a:tcPr/>
                    </a:tc>
                    <a:tc>
                      <a:txBody>
                        <a:bodyPr/>
                        <a:lstStyle/>
                        <a:p>
                          <a:pPr algn="ctr"/>
                          <a:endParaRPr lang="zh-CN" altLang="en-US" sz="1400" dirty="0"/>
                        </a:p>
                      </a:txBody>
                      <a:tcPr/>
                    </a:tc>
                    <a:extLst>
                      <a:ext uri="{0D108BD9-81ED-4DB2-BD59-A6C34878D82A}">
                        <a16:rowId xmlns:a16="http://schemas.microsoft.com/office/drawing/2014/main" val="1413336236"/>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m:t>
                                </m:r>
                              </m:oMath>
                            </m:oMathPara>
                          </a14:m>
                          <a:endParaRPr lang="zh-CN" altLang="en-US" sz="1400" dirty="0"/>
                        </a:p>
                      </a:txBody>
                      <a:tcPr/>
                    </a:tc>
                    <a:tc>
                      <a:txBody>
                        <a:bodyPr/>
                        <a:lstStyle/>
                        <a:p>
                          <a:pPr algn="ctr"/>
                          <a:endParaRPr lang="zh-CN" altLang="en-US" sz="1400"/>
                        </a:p>
                      </a:txBody>
                      <a:tcPr/>
                    </a:tc>
                    <a:tc>
                      <a:txBody>
                        <a:bodyPr/>
                        <a:lstStyle/>
                        <a:p>
                          <a:pPr algn="ctr"/>
                          <a:endParaRPr lang="zh-CN" altLang="en-US" sz="1400"/>
                        </a:p>
                      </a:txBody>
                      <a:tcPr/>
                    </a:tc>
                    <a:tc>
                      <a:txBody>
                        <a:bodyPr/>
                        <a:lstStyle/>
                        <a:p>
                          <a:pPr algn="ctr"/>
                          <a:endParaRPr lang="zh-CN" altLang="en-US" sz="1400" dirty="0"/>
                        </a:p>
                      </a:txBody>
                      <a:tcPr/>
                    </a:tc>
                    <a:tc>
                      <a:txBody>
                        <a:bodyPr/>
                        <a:lstStyle/>
                        <a:p>
                          <a:pPr algn="ctr"/>
                          <a:endParaRPr lang="zh-CN" altLang="en-US" sz="1400" dirty="0"/>
                        </a:p>
                      </a:txBody>
                      <a:tcPr/>
                    </a:tc>
                    <a:extLst>
                      <a:ext uri="{0D108BD9-81ED-4DB2-BD59-A6C34878D82A}">
                        <a16:rowId xmlns:a16="http://schemas.microsoft.com/office/drawing/2014/main" val="280054954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solidFill>
                                          <a:srgbClr val="0070C0"/>
                                        </a:solidFill>
                                        <a:latin typeface="Cambria Math" panose="02040503050406030204" pitchFamily="18" charset="0"/>
                                      </a:rPr>
                                    </m:ctrlPr>
                                  </m:sSubPr>
                                  <m:e>
                                    <m:r>
                                      <a:rPr lang="en-US" altLang="zh-CN" sz="1400" b="0" i="1" smtClean="0">
                                        <a:solidFill>
                                          <a:srgbClr val="0070C0"/>
                                        </a:solidFill>
                                        <a:latin typeface="Cambria Math" panose="02040503050406030204" pitchFamily="18" charset="0"/>
                                      </a:rPr>
                                      <m:t>𝑤</m:t>
                                    </m:r>
                                  </m:e>
                                  <m:sub>
                                    <m:r>
                                      <a:rPr lang="en-US" altLang="zh-CN" sz="1400" b="0" i="1" smtClean="0">
                                        <a:solidFill>
                                          <a:srgbClr val="0070C0"/>
                                        </a:solidFill>
                                        <a:latin typeface="Cambria Math" panose="02040503050406030204" pitchFamily="18" charset="0"/>
                                      </a:rPr>
                                      <m:t>97</m:t>
                                    </m:r>
                                  </m:sub>
                                </m:sSub>
                              </m:oMath>
                            </m:oMathPara>
                          </a14:m>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68</m:t>
                                    </m:r>
                                  </m:sub>
                                </m:sSub>
                              </m:oMath>
                            </m:oMathPara>
                          </a14:m>
                          <a:endParaRPr lang="zh-CN" altLang="en-US" sz="1400" dirty="0"/>
                        </a:p>
                      </a:txBody>
                      <a:tcPr/>
                    </a:tc>
                    <a:tc>
                      <a:txBody>
                        <a:bodyPr/>
                        <a:lstStyle/>
                        <a:p>
                          <a:pPr algn="ctr"/>
                          <a:r>
                            <a:rPr lang="en-US" altLang="zh-CN" sz="1400" dirty="0"/>
                            <a:t>5.9</a:t>
                          </a:r>
                          <a:endParaRPr lang="zh-CN" alt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49</m:t>
                                    </m:r>
                                  </m:sub>
                                </m:sSub>
                              </m:oMath>
                            </m:oMathPara>
                          </a14:m>
                          <a:endParaRPr lang="zh-CN" altLang="en-US" sz="1400" dirty="0"/>
                        </a:p>
                      </a:txBody>
                      <a:tcPr/>
                    </a:tc>
                    <a:tc>
                      <a:txBody>
                        <a:bodyPr/>
                        <a:lstStyle/>
                        <a:p>
                          <a:pPr algn="ctr"/>
                          <a:r>
                            <a:rPr lang="en-US" altLang="zh-CN" sz="1400" dirty="0"/>
                            <a:t>8.9</a:t>
                          </a:r>
                          <a:endParaRPr lang="zh-CN" altLang="en-US" sz="1400" dirty="0"/>
                        </a:p>
                      </a:txBody>
                      <a:tcPr/>
                    </a:tc>
                    <a:extLst>
                      <a:ext uri="{0D108BD9-81ED-4DB2-BD59-A6C34878D82A}">
                        <a16:rowId xmlns:a16="http://schemas.microsoft.com/office/drawing/2014/main" val="1451402918"/>
                      </a:ext>
                    </a:extLst>
                  </a:tr>
                </a:tbl>
              </a:graphicData>
            </a:graphic>
          </p:graphicFrame>
        </mc:Choice>
        <mc:Fallback xmlns="">
          <p:graphicFrame>
            <p:nvGraphicFramePr>
              <p:cNvPr id="29" name="表格 56">
                <a:extLst>
                  <a:ext uri="{FF2B5EF4-FFF2-40B4-BE49-F238E27FC236}">
                    <a16:creationId xmlns:a16="http://schemas.microsoft.com/office/drawing/2014/main" id="{B1A3107B-F5DB-368A-406C-CA5ACD4E16F6}"/>
                  </a:ext>
                </a:extLst>
              </p:cNvPr>
              <p:cNvGraphicFramePr>
                <a:graphicFrameLocks noGrp="1"/>
              </p:cNvGraphicFramePr>
              <p:nvPr>
                <p:extLst>
                  <p:ext uri="{D42A27DB-BD31-4B8C-83A1-F6EECF244321}">
                    <p14:modId xmlns:p14="http://schemas.microsoft.com/office/powerpoint/2010/main" val="3282491848"/>
                  </p:ext>
                </p:extLst>
              </p:nvPr>
            </p:nvGraphicFramePr>
            <p:xfrm>
              <a:off x="903293" y="3292347"/>
              <a:ext cx="6096000" cy="259588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839961292"/>
                        </a:ext>
                      </a:extLst>
                    </a:gridCol>
                    <a:gridCol w="1219200">
                      <a:extLst>
                        <a:ext uri="{9D8B030D-6E8A-4147-A177-3AD203B41FA5}">
                          <a16:colId xmlns:a16="http://schemas.microsoft.com/office/drawing/2014/main" val="3841104241"/>
                        </a:ext>
                      </a:extLst>
                    </a:gridCol>
                    <a:gridCol w="1219200">
                      <a:extLst>
                        <a:ext uri="{9D8B030D-6E8A-4147-A177-3AD203B41FA5}">
                          <a16:colId xmlns:a16="http://schemas.microsoft.com/office/drawing/2014/main" val="2116911595"/>
                        </a:ext>
                      </a:extLst>
                    </a:gridCol>
                    <a:gridCol w="1219200">
                      <a:extLst>
                        <a:ext uri="{9D8B030D-6E8A-4147-A177-3AD203B41FA5}">
                          <a16:colId xmlns:a16="http://schemas.microsoft.com/office/drawing/2014/main" val="3022912674"/>
                        </a:ext>
                      </a:extLst>
                    </a:gridCol>
                    <a:gridCol w="1219200">
                      <a:extLst>
                        <a:ext uri="{9D8B030D-6E8A-4147-A177-3AD203B41FA5}">
                          <a16:colId xmlns:a16="http://schemas.microsoft.com/office/drawing/2014/main" val="3964708437"/>
                        </a:ext>
                      </a:extLst>
                    </a:gridCol>
                  </a:tblGrid>
                  <a:tr h="370840">
                    <a:tc>
                      <a:txBody>
                        <a:bodyPr/>
                        <a:lstStyle/>
                        <a:p>
                          <a:endParaRPr lang="zh-CN" altLang="en-US" sz="1400" dirty="0"/>
                        </a:p>
                      </a:txBody>
                      <a:tcPr/>
                    </a:tc>
                    <a:tc>
                      <a:txBody>
                        <a:bodyPr/>
                        <a:lstStyle/>
                        <a:p>
                          <a:pPr algn="ctr"/>
                          <a:r>
                            <a:rPr lang="en-US" altLang="zh-CN" sz="1400" dirty="0">
                              <a:latin typeface="Times New Roman" panose="02020603050405020304" pitchFamily="18" charset="0"/>
                              <a:cs typeface="Times New Roman" panose="02020603050405020304" pitchFamily="18" charset="0"/>
                            </a:rPr>
                            <a:t>No.1-NN</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Distance</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No.2-NN</a:t>
                          </a:r>
                          <a:endParaRPr lang="zh-CN" altLang="en-US" sz="14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400" dirty="0">
                              <a:latin typeface="Times New Roman" panose="02020603050405020304" pitchFamily="18" charset="0"/>
                              <a:cs typeface="Times New Roman" panose="02020603050405020304" pitchFamily="18" charset="0"/>
                            </a:rPr>
                            <a:t>Distance</a:t>
                          </a:r>
                          <a:endParaRPr lang="zh-CN" altLang="en-US"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92305204"/>
                      </a:ext>
                    </a:extLst>
                  </a:tr>
                  <a:tr h="370840">
                    <a:tc>
                      <a:txBody>
                        <a:bodyPr/>
                        <a:lstStyle/>
                        <a:p>
                          <a:endParaRPr lang="zh-CN"/>
                        </a:p>
                      </a:txBody>
                      <a:tcPr>
                        <a:blipFill>
                          <a:blip r:embed="rId4"/>
                          <a:stretch>
                            <a:fillRect l="-500" t="-103279" r="-401500" b="-501639"/>
                          </a:stretch>
                        </a:blipFill>
                      </a:tcPr>
                    </a:tc>
                    <a:tc>
                      <a:txBody>
                        <a:bodyPr/>
                        <a:lstStyle/>
                        <a:p>
                          <a:endParaRPr lang="zh-CN"/>
                        </a:p>
                      </a:txBody>
                      <a:tcPr>
                        <a:blipFill>
                          <a:blip r:embed="rId4"/>
                          <a:stretch>
                            <a:fillRect l="-100500" t="-103279" r="-301500" b="-501639"/>
                          </a:stretch>
                        </a:blipFill>
                      </a:tcPr>
                    </a:tc>
                    <a:tc>
                      <a:txBody>
                        <a:bodyPr/>
                        <a:lstStyle/>
                        <a:p>
                          <a:pPr algn="ctr"/>
                          <a:r>
                            <a:rPr lang="en-US" altLang="zh-CN" sz="1400" dirty="0"/>
                            <a:t>3.6</a:t>
                          </a:r>
                          <a:endParaRPr lang="zh-CN" altLang="en-US" sz="1400" dirty="0"/>
                        </a:p>
                      </a:txBody>
                      <a:tcPr/>
                    </a:tc>
                    <a:tc>
                      <a:txBody>
                        <a:bodyPr/>
                        <a:lstStyle/>
                        <a:p>
                          <a:endParaRPr lang="zh-CN"/>
                        </a:p>
                      </a:txBody>
                      <a:tcPr>
                        <a:blipFill>
                          <a:blip r:embed="rId4"/>
                          <a:stretch>
                            <a:fillRect l="-301000" t="-103279" r="-101000" b="-501639"/>
                          </a:stretch>
                        </a:blipFill>
                      </a:tcPr>
                    </a:tc>
                    <a:tc>
                      <a:txBody>
                        <a:bodyPr/>
                        <a:lstStyle/>
                        <a:p>
                          <a:pPr marL="0" marR="0" indent="0" algn="ctr" defTabSz="914400" rtl="0" latinLnBrk="0">
                            <a:lnSpc>
                              <a:spcPct val="100000"/>
                            </a:lnSpc>
                            <a:spcBef>
                              <a:spcPts val="0"/>
                            </a:spcBef>
                            <a:spcAft>
                              <a:spcPts val="0"/>
                            </a:spcAft>
                            <a:buClrTx/>
                            <a:buSzTx/>
                            <a:buFontTx/>
                            <a:buNone/>
                            <a:tabLst/>
                          </a:pPr>
                          <a:r>
                            <a:rPr lang="en-US" altLang="zh-CN" sz="1400" b="0" i="0" u="none" strike="noStrike" cap="none" spc="0" baseline="0" dirty="0">
                              <a:ln>
                                <a:noFill/>
                              </a:ln>
                              <a:solidFill>
                                <a:schemeClr val="tx1"/>
                              </a:solidFill>
                              <a:uFillTx/>
                              <a:latin typeface="+mn-lt"/>
                              <a:ea typeface="+mn-ea"/>
                              <a:cs typeface="+mn-cs"/>
                              <a:sym typeface="微软雅黑 Light"/>
                            </a:rPr>
                            <a:t>7.4</a:t>
                          </a:r>
                          <a:endParaRPr lang="zh-CN" altLang="en-US" sz="1400" b="0" i="0" u="none" strike="noStrike" cap="none" spc="0" baseline="0" dirty="0">
                            <a:ln>
                              <a:noFill/>
                            </a:ln>
                            <a:solidFill>
                              <a:schemeClr val="tx1"/>
                            </a:solidFill>
                            <a:uFillTx/>
                            <a:latin typeface="+mn-lt"/>
                            <a:ea typeface="+mn-ea"/>
                            <a:cs typeface="+mn-cs"/>
                            <a:sym typeface="微软雅黑 Light"/>
                          </a:endParaRPr>
                        </a:p>
                      </a:txBody>
                      <a:tcPr/>
                    </a:tc>
                    <a:extLst>
                      <a:ext uri="{0D108BD9-81ED-4DB2-BD59-A6C34878D82A}">
                        <a16:rowId xmlns:a16="http://schemas.microsoft.com/office/drawing/2014/main" val="4185379594"/>
                      </a:ext>
                    </a:extLst>
                  </a:tr>
                  <a:tr h="370840">
                    <a:tc>
                      <a:txBody>
                        <a:bodyPr/>
                        <a:lstStyle/>
                        <a:p>
                          <a:endParaRPr lang="zh-CN"/>
                        </a:p>
                      </a:txBody>
                      <a:tcPr>
                        <a:blipFill>
                          <a:blip r:embed="rId4"/>
                          <a:stretch>
                            <a:fillRect l="-500" t="-203279" r="-401500" b="-401639"/>
                          </a:stretch>
                        </a:blipFill>
                      </a:tcPr>
                    </a:tc>
                    <a:tc>
                      <a:txBody>
                        <a:bodyPr/>
                        <a:lstStyle/>
                        <a:p>
                          <a:endParaRPr lang="zh-CN"/>
                        </a:p>
                      </a:txBody>
                      <a:tcPr>
                        <a:blipFill>
                          <a:blip r:embed="rId4"/>
                          <a:stretch>
                            <a:fillRect l="-100500" t="-203279" r="-301500" b="-401639"/>
                          </a:stretch>
                        </a:blipFill>
                      </a:tcPr>
                    </a:tc>
                    <a:tc>
                      <a:txBody>
                        <a:bodyPr/>
                        <a:lstStyle/>
                        <a:p>
                          <a:pPr algn="ctr"/>
                          <a:r>
                            <a:rPr lang="en-US" altLang="zh-CN" sz="1400" dirty="0"/>
                            <a:t>9.5</a:t>
                          </a:r>
                          <a:endParaRPr lang="zh-CN" altLang="en-US" sz="1400" dirty="0"/>
                        </a:p>
                      </a:txBody>
                      <a:tcPr/>
                    </a:tc>
                    <a:tc>
                      <a:txBody>
                        <a:bodyPr/>
                        <a:lstStyle/>
                        <a:p>
                          <a:endParaRPr lang="zh-CN"/>
                        </a:p>
                      </a:txBody>
                      <a:tcPr>
                        <a:blipFill>
                          <a:blip r:embed="rId4"/>
                          <a:stretch>
                            <a:fillRect l="-301000" t="-203279" r="-101000" b="-401639"/>
                          </a:stretch>
                        </a:blipFill>
                      </a:tcPr>
                    </a:tc>
                    <a:tc>
                      <a:txBody>
                        <a:bodyPr/>
                        <a:lstStyle/>
                        <a:p>
                          <a:pPr algn="ctr"/>
                          <a:r>
                            <a:rPr lang="en-US" altLang="zh-CN" sz="1400" dirty="0"/>
                            <a:t>11.2</a:t>
                          </a:r>
                          <a:endParaRPr lang="zh-CN" altLang="en-US" sz="1400" dirty="0"/>
                        </a:p>
                      </a:txBody>
                      <a:tcPr/>
                    </a:tc>
                    <a:extLst>
                      <a:ext uri="{0D108BD9-81ED-4DB2-BD59-A6C34878D82A}">
                        <a16:rowId xmlns:a16="http://schemas.microsoft.com/office/drawing/2014/main" val="1433952916"/>
                      </a:ext>
                    </a:extLst>
                  </a:tr>
                  <a:tr h="370840">
                    <a:tc>
                      <a:txBody>
                        <a:bodyPr/>
                        <a:lstStyle/>
                        <a:p>
                          <a:endParaRPr lang="zh-CN"/>
                        </a:p>
                      </a:txBody>
                      <a:tcPr>
                        <a:blipFill>
                          <a:blip r:embed="rId4"/>
                          <a:stretch>
                            <a:fillRect l="-500" t="-308333" r="-401500" b="-308333"/>
                          </a:stretch>
                        </a:blipFill>
                      </a:tcPr>
                    </a:tc>
                    <a:tc>
                      <a:txBody>
                        <a:bodyPr/>
                        <a:lstStyle/>
                        <a:p>
                          <a:endParaRPr lang="zh-CN"/>
                        </a:p>
                      </a:txBody>
                      <a:tcPr>
                        <a:blipFill>
                          <a:blip r:embed="rId4"/>
                          <a:stretch>
                            <a:fillRect l="-100500" t="-308333" r="-301500" b="-308333"/>
                          </a:stretch>
                        </a:blipFill>
                      </a:tcPr>
                    </a:tc>
                    <a:tc>
                      <a:txBody>
                        <a:bodyPr/>
                        <a:lstStyle/>
                        <a:p>
                          <a:pPr algn="ctr"/>
                          <a:r>
                            <a:rPr lang="en-US" altLang="zh-CN" sz="1400" dirty="0"/>
                            <a:t>28.3</a:t>
                          </a:r>
                          <a:endParaRPr lang="zh-CN" altLang="en-US" sz="1400" dirty="0"/>
                        </a:p>
                      </a:txBody>
                      <a:tcPr>
                        <a:solidFill>
                          <a:schemeClr val="bg1">
                            <a:lumMod val="85000"/>
                          </a:schemeClr>
                        </a:solidFill>
                      </a:tcPr>
                    </a:tc>
                    <a:tc>
                      <a:txBody>
                        <a:bodyPr/>
                        <a:lstStyle/>
                        <a:p>
                          <a:endParaRPr lang="zh-CN"/>
                        </a:p>
                      </a:txBody>
                      <a:tcPr>
                        <a:blipFill>
                          <a:blip r:embed="rId4"/>
                          <a:stretch>
                            <a:fillRect l="-301000" t="-308333" r="-101000" b="-308333"/>
                          </a:stretch>
                        </a:blipFill>
                      </a:tcPr>
                    </a:tc>
                    <a:tc>
                      <a:txBody>
                        <a:bodyPr/>
                        <a:lstStyle/>
                        <a:p>
                          <a:pPr algn="ctr"/>
                          <a:r>
                            <a:rPr lang="en-US" altLang="zh-CN" sz="1400" dirty="0"/>
                            <a:t>34.7</a:t>
                          </a:r>
                          <a:endParaRPr lang="zh-CN" altLang="en-US" sz="1400" dirty="0"/>
                        </a:p>
                      </a:txBody>
                      <a:tcPr>
                        <a:solidFill>
                          <a:schemeClr val="bg1">
                            <a:lumMod val="85000"/>
                          </a:schemeClr>
                        </a:solidFill>
                      </a:tcPr>
                    </a:tc>
                    <a:extLst>
                      <a:ext uri="{0D108BD9-81ED-4DB2-BD59-A6C34878D82A}">
                        <a16:rowId xmlns:a16="http://schemas.microsoft.com/office/drawing/2014/main" val="4239106252"/>
                      </a:ext>
                    </a:extLst>
                  </a:tr>
                  <a:tr h="370840">
                    <a:tc>
                      <a:txBody>
                        <a:bodyPr/>
                        <a:lstStyle/>
                        <a:p>
                          <a:endParaRPr lang="zh-CN"/>
                        </a:p>
                      </a:txBody>
                      <a:tcPr>
                        <a:blipFill>
                          <a:blip r:embed="rId4"/>
                          <a:stretch>
                            <a:fillRect l="-500" t="-401639" r="-401500" b="-203279"/>
                          </a:stretch>
                        </a:blipFill>
                      </a:tcPr>
                    </a:tc>
                    <a:tc>
                      <a:txBody>
                        <a:bodyPr/>
                        <a:lstStyle/>
                        <a:p>
                          <a:pPr algn="ctr"/>
                          <a:endParaRPr lang="zh-CN" altLang="en-US" sz="1400" dirty="0"/>
                        </a:p>
                      </a:txBody>
                      <a:tcPr/>
                    </a:tc>
                    <a:tc>
                      <a:txBody>
                        <a:bodyPr/>
                        <a:lstStyle/>
                        <a:p>
                          <a:pPr algn="ctr"/>
                          <a:endParaRPr lang="zh-CN" altLang="en-US" sz="1400"/>
                        </a:p>
                      </a:txBody>
                      <a:tcPr/>
                    </a:tc>
                    <a:tc>
                      <a:txBody>
                        <a:bodyPr/>
                        <a:lstStyle/>
                        <a:p>
                          <a:pPr algn="ctr"/>
                          <a:endParaRPr lang="zh-CN" altLang="en-US" sz="1400" dirty="0"/>
                        </a:p>
                      </a:txBody>
                      <a:tcPr/>
                    </a:tc>
                    <a:tc>
                      <a:txBody>
                        <a:bodyPr/>
                        <a:lstStyle/>
                        <a:p>
                          <a:pPr algn="ctr"/>
                          <a:endParaRPr lang="zh-CN" altLang="en-US" sz="1400" dirty="0"/>
                        </a:p>
                      </a:txBody>
                      <a:tcPr/>
                    </a:tc>
                    <a:extLst>
                      <a:ext uri="{0D108BD9-81ED-4DB2-BD59-A6C34878D82A}">
                        <a16:rowId xmlns:a16="http://schemas.microsoft.com/office/drawing/2014/main" val="1413336236"/>
                      </a:ext>
                    </a:extLst>
                  </a:tr>
                  <a:tr h="370840">
                    <a:tc>
                      <a:txBody>
                        <a:bodyPr/>
                        <a:lstStyle/>
                        <a:p>
                          <a:endParaRPr lang="zh-CN"/>
                        </a:p>
                      </a:txBody>
                      <a:tcPr>
                        <a:blipFill>
                          <a:blip r:embed="rId4"/>
                          <a:stretch>
                            <a:fillRect l="-500" t="-501639" r="-401500" b="-103279"/>
                          </a:stretch>
                        </a:blipFill>
                      </a:tcPr>
                    </a:tc>
                    <a:tc>
                      <a:txBody>
                        <a:bodyPr/>
                        <a:lstStyle/>
                        <a:p>
                          <a:pPr algn="ctr"/>
                          <a:endParaRPr lang="zh-CN" altLang="en-US" sz="1400"/>
                        </a:p>
                      </a:txBody>
                      <a:tcPr/>
                    </a:tc>
                    <a:tc>
                      <a:txBody>
                        <a:bodyPr/>
                        <a:lstStyle/>
                        <a:p>
                          <a:pPr algn="ctr"/>
                          <a:endParaRPr lang="zh-CN" altLang="en-US" sz="1400"/>
                        </a:p>
                      </a:txBody>
                      <a:tcPr/>
                    </a:tc>
                    <a:tc>
                      <a:txBody>
                        <a:bodyPr/>
                        <a:lstStyle/>
                        <a:p>
                          <a:pPr algn="ctr"/>
                          <a:endParaRPr lang="zh-CN" altLang="en-US" sz="1400" dirty="0"/>
                        </a:p>
                      </a:txBody>
                      <a:tcPr/>
                    </a:tc>
                    <a:tc>
                      <a:txBody>
                        <a:bodyPr/>
                        <a:lstStyle/>
                        <a:p>
                          <a:pPr algn="ctr"/>
                          <a:endParaRPr lang="zh-CN" altLang="en-US" sz="1400" dirty="0"/>
                        </a:p>
                      </a:txBody>
                      <a:tcPr/>
                    </a:tc>
                    <a:extLst>
                      <a:ext uri="{0D108BD9-81ED-4DB2-BD59-A6C34878D82A}">
                        <a16:rowId xmlns:a16="http://schemas.microsoft.com/office/drawing/2014/main" val="2800549541"/>
                      </a:ext>
                    </a:extLst>
                  </a:tr>
                  <a:tr h="370840">
                    <a:tc>
                      <a:txBody>
                        <a:bodyPr/>
                        <a:lstStyle/>
                        <a:p>
                          <a:endParaRPr lang="zh-CN"/>
                        </a:p>
                      </a:txBody>
                      <a:tcPr>
                        <a:blipFill>
                          <a:blip r:embed="rId4"/>
                          <a:stretch>
                            <a:fillRect l="-500" t="-601639" r="-401500" b="-3279"/>
                          </a:stretch>
                        </a:blipFill>
                      </a:tcPr>
                    </a:tc>
                    <a:tc>
                      <a:txBody>
                        <a:bodyPr/>
                        <a:lstStyle/>
                        <a:p>
                          <a:endParaRPr lang="zh-CN"/>
                        </a:p>
                      </a:txBody>
                      <a:tcPr>
                        <a:blipFill>
                          <a:blip r:embed="rId4"/>
                          <a:stretch>
                            <a:fillRect l="-100500" t="-601639" r="-301500" b="-3279"/>
                          </a:stretch>
                        </a:blipFill>
                      </a:tcPr>
                    </a:tc>
                    <a:tc>
                      <a:txBody>
                        <a:bodyPr/>
                        <a:lstStyle/>
                        <a:p>
                          <a:pPr algn="ctr"/>
                          <a:r>
                            <a:rPr lang="en-US" altLang="zh-CN" sz="1400" dirty="0"/>
                            <a:t>5.9</a:t>
                          </a:r>
                          <a:endParaRPr lang="zh-CN" altLang="en-US" sz="1400" dirty="0"/>
                        </a:p>
                      </a:txBody>
                      <a:tcPr/>
                    </a:tc>
                    <a:tc>
                      <a:txBody>
                        <a:bodyPr/>
                        <a:lstStyle/>
                        <a:p>
                          <a:endParaRPr lang="zh-CN"/>
                        </a:p>
                      </a:txBody>
                      <a:tcPr>
                        <a:blipFill>
                          <a:blip r:embed="rId4"/>
                          <a:stretch>
                            <a:fillRect l="-301000" t="-601639" r="-101000" b="-3279"/>
                          </a:stretch>
                        </a:blipFill>
                      </a:tcPr>
                    </a:tc>
                    <a:tc>
                      <a:txBody>
                        <a:bodyPr/>
                        <a:lstStyle/>
                        <a:p>
                          <a:pPr algn="ctr"/>
                          <a:r>
                            <a:rPr lang="en-US" altLang="zh-CN" sz="1400" dirty="0"/>
                            <a:t>8.9</a:t>
                          </a:r>
                          <a:endParaRPr lang="zh-CN" altLang="en-US" sz="1400" dirty="0"/>
                        </a:p>
                      </a:txBody>
                      <a:tcPr/>
                    </a:tc>
                    <a:extLst>
                      <a:ext uri="{0D108BD9-81ED-4DB2-BD59-A6C34878D82A}">
                        <a16:rowId xmlns:a16="http://schemas.microsoft.com/office/drawing/2014/main" val="1451402918"/>
                      </a:ext>
                    </a:extLst>
                  </a:tr>
                </a:tbl>
              </a:graphicData>
            </a:graphic>
          </p:graphicFrame>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5D15980-7F22-5B18-B337-B6E529673D62}"/>
                  </a:ext>
                </a:extLst>
              </p:cNvPr>
              <p:cNvSpPr txBox="1"/>
              <p:nvPr/>
            </p:nvSpPr>
            <p:spPr>
              <a:xfrm>
                <a:off x="457201" y="1117600"/>
                <a:ext cx="4450079" cy="375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假设</a:t>
                </a:r>
                <a14:m>
                  <m:oMath xmlns:m="http://schemas.openxmlformats.org/officeDocument/2006/math">
                    <m:r>
                      <a:rPr lang="en-US" altLang="zh-CN" dirty="0">
                        <a:latin typeface="Cambria Math" panose="02040503050406030204" pitchFamily="18" charset="0"/>
                        <a:ea typeface="华文宋体" panose="02010600040101010101" pitchFamily="2" charset="-122"/>
                      </a:rPr>
                      <m:t>𝑊</m:t>
                    </m:r>
                    <m:r>
                      <a:rPr lang="en-US" altLang="zh-CN" dirty="0">
                        <a:latin typeface="Cambria Math" panose="02040503050406030204" pitchFamily="18" charset="0"/>
                        <a:ea typeface="华文宋体" panose="02010600040101010101" pitchFamily="2" charset="-122"/>
                      </a:rPr>
                      <m:t>=4</m:t>
                    </m:r>
                  </m:oMath>
                </a14:m>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dirty="0">
                        <a:latin typeface="Cambria Math" panose="02040503050406030204" pitchFamily="18" charset="0"/>
                        <a:ea typeface="华文宋体" panose="02010600040101010101" pitchFamily="2" charset="-122"/>
                      </a:rPr>
                      <m:t>𝑘</m:t>
                    </m:r>
                    <m:r>
                      <a:rPr lang="en-US" altLang="zh-CN" dirty="0">
                        <a:latin typeface="Cambria Math" panose="02040503050406030204" pitchFamily="18" charset="0"/>
                        <a:ea typeface="华文宋体" panose="02010600040101010101" pitchFamily="2" charset="-122"/>
                      </a:rPr>
                      <m:t>=2</m:t>
                    </m:r>
                  </m:oMath>
                </a14:m>
                <a:r>
                  <a:rPr lang="en-US" altLang="zh-CN" dirty="0">
                    <a:latin typeface="华文宋体" panose="02010600040101010101" pitchFamily="2" charset="-122"/>
                    <a:ea typeface="华文宋体" panose="02010600040101010101" pitchFamily="2" charset="-122"/>
                  </a:rPr>
                  <a:t>, </a:t>
                </a:r>
                <a14:m>
                  <m:oMath xmlns:m="http://schemas.openxmlformats.org/officeDocument/2006/math">
                    <m:r>
                      <a:rPr lang="en-US" altLang="zh-CN" dirty="0">
                        <a:latin typeface="Cambria Math" panose="02040503050406030204" pitchFamily="18" charset="0"/>
                        <a:ea typeface="华文宋体" panose="02010600040101010101" pitchFamily="2" charset="-122"/>
                      </a:rPr>
                      <m:t>𝑛</m:t>
                    </m:r>
                    <m:r>
                      <a:rPr lang="en-US" altLang="zh-CN" dirty="0">
                        <a:latin typeface="Cambria Math" panose="02040503050406030204" pitchFamily="18" charset="0"/>
                        <a:ea typeface="华文宋体" panose="02010600040101010101" pitchFamily="2" charset="-122"/>
                      </a:rPr>
                      <m:t>=100</m:t>
                    </m:r>
                  </m:oMath>
                </a14:m>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mc:Choice>
        <mc:Fallback xmlns="">
          <p:sp>
            <p:nvSpPr>
              <p:cNvPr id="30" name="文本框 29">
                <a:extLst>
                  <a:ext uri="{FF2B5EF4-FFF2-40B4-BE49-F238E27FC236}">
                    <a16:creationId xmlns:a16="http://schemas.microsoft.com/office/drawing/2014/main" id="{05D15980-7F22-5B18-B337-B6E529673D62}"/>
                  </a:ext>
                </a:extLst>
              </p:cNvPr>
              <p:cNvSpPr txBox="1">
                <a:spLocks noRot="1" noChangeAspect="1" noMove="1" noResize="1" noEditPoints="1" noAdjustHandles="1" noChangeArrowheads="1" noChangeShapeType="1" noTextEdit="1"/>
              </p:cNvSpPr>
              <p:nvPr/>
            </p:nvSpPr>
            <p:spPr>
              <a:xfrm>
                <a:off x="457201" y="1117600"/>
                <a:ext cx="4450079" cy="375920"/>
              </a:xfrm>
              <a:prstGeom prst="rect">
                <a:avLst/>
              </a:prstGeom>
              <a:blipFill>
                <a:blip r:embed="rId5"/>
                <a:stretch>
                  <a:fillRect l="-2192" t="-6452" b="-24194"/>
                </a:stretch>
              </a:blipFill>
              <a:ln w="12700" cap="flat">
                <a:noFill/>
                <a:miter lim="400000"/>
              </a:ln>
              <a:effectLst/>
            </p:spPr>
            <p:txBody>
              <a:bodyPr/>
              <a:lstStyle/>
              <a:p>
                <a:r>
                  <a:rPr lang="zh-CN" altLang="en-US">
                    <a:noFill/>
                  </a:rPr>
                  <a:t> </a:t>
                </a:r>
              </a:p>
            </p:txBody>
          </p:sp>
        </mc:Fallback>
      </mc:AlternateContent>
      <p:sp>
        <p:nvSpPr>
          <p:cNvPr id="32" name="箭头: 上 31">
            <a:extLst>
              <a:ext uri="{FF2B5EF4-FFF2-40B4-BE49-F238E27FC236}">
                <a16:creationId xmlns:a16="http://schemas.microsoft.com/office/drawing/2014/main" id="{3D3F76A3-D528-4E0E-A36E-BBE9221C71F6}"/>
              </a:ext>
            </a:extLst>
          </p:cNvPr>
          <p:cNvSpPr/>
          <p:nvPr/>
        </p:nvSpPr>
        <p:spPr>
          <a:xfrm rot="5400000">
            <a:off x="7290076" y="4314931"/>
            <a:ext cx="223519" cy="550712"/>
          </a:xfrm>
          <a:prstGeom prst="upArrow">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3" name="文本框 32">
            <a:extLst>
              <a:ext uri="{FF2B5EF4-FFF2-40B4-BE49-F238E27FC236}">
                <a16:creationId xmlns:a16="http://schemas.microsoft.com/office/drawing/2014/main" id="{FA1A232E-BEC1-3B72-9A86-F99AD53D468E}"/>
              </a:ext>
            </a:extLst>
          </p:cNvPr>
          <p:cNvSpPr txBox="1"/>
          <p:nvPr/>
        </p:nvSpPr>
        <p:spPr>
          <a:xfrm>
            <a:off x="7804378" y="4381161"/>
            <a:ext cx="11958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异常片段</a:t>
            </a: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5FEE437-413A-777C-BE5E-32C25C965024}"/>
                  </a:ext>
                </a:extLst>
              </p:cNvPr>
              <p:cNvSpPr txBox="1"/>
              <p:nvPr/>
            </p:nvSpPr>
            <p:spPr>
              <a:xfrm>
                <a:off x="2706764" y="6057055"/>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25</a:t>
                </a:r>
                <a:r>
                  <a:rPr lang="zh-CN" altLang="en-US" sz="1400" dirty="0">
                    <a:latin typeface="华文宋体" panose="02010600040101010101" pitchFamily="2" charset="-122"/>
                    <a:ea typeface="华文宋体" panose="02010600040101010101" pitchFamily="2" charset="-122"/>
                  </a:rPr>
                  <a:t>：</a:t>
                </a:r>
                <a14:m>
                  <m:oMath xmlns:m="http://schemas.openxmlformats.org/officeDocument/2006/math">
                    <m:r>
                      <a:rPr lang="en-US" altLang="zh-CN" sz="1400" i="1" dirty="0" smtClean="0">
                        <a:latin typeface="Cambria Math" panose="02040503050406030204" pitchFamily="18" charset="0"/>
                        <a:ea typeface="华文宋体" panose="02010600040101010101" pitchFamily="2" charset="-122"/>
                      </a:rPr>
                      <m:t>𝑘</m:t>
                    </m:r>
                  </m:oMath>
                </a14:m>
                <a:r>
                  <a:rPr lang="zh-CN" altLang="en-US" sz="1400" dirty="0">
                    <a:latin typeface="华文宋体" panose="02010600040101010101" pitchFamily="2" charset="-122"/>
                    <a:ea typeface="华文宋体" panose="02010600040101010101" pitchFamily="2" charset="-122"/>
                  </a:rPr>
                  <a:t>近邻法进行形状异常检测例子</a:t>
                </a:r>
              </a:p>
            </p:txBody>
          </p:sp>
        </mc:Choice>
        <mc:Fallback xmlns="">
          <p:sp>
            <p:nvSpPr>
              <p:cNvPr id="31" name="文本框 30">
                <a:extLst>
                  <a:ext uri="{FF2B5EF4-FFF2-40B4-BE49-F238E27FC236}">
                    <a16:creationId xmlns:a16="http://schemas.microsoft.com/office/drawing/2014/main" id="{A5FEE437-413A-777C-BE5E-32C25C965024}"/>
                  </a:ext>
                </a:extLst>
              </p:cNvPr>
              <p:cNvSpPr txBox="1">
                <a:spLocks noRot="1" noChangeAspect="1" noMove="1" noResize="1" noEditPoints="1" noAdjustHandles="1" noChangeArrowheads="1" noChangeShapeType="1" noTextEdit="1"/>
              </p:cNvSpPr>
              <p:nvPr/>
            </p:nvSpPr>
            <p:spPr>
              <a:xfrm>
                <a:off x="2706764" y="6057055"/>
                <a:ext cx="3730471" cy="307775"/>
              </a:xfrm>
              <a:prstGeom prst="rect">
                <a:avLst/>
              </a:prstGeom>
              <a:blipFill>
                <a:blip r:embed="rId6"/>
                <a:stretch>
                  <a:fillRect t="-4000" b="-20000"/>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82636240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834EC8-F66B-AC36-F72E-CDCEBE663FDC}"/>
              </a:ext>
            </a:extLst>
          </p:cNvPr>
          <p:cNvSpPr>
            <a:spLocks noGrp="1"/>
          </p:cNvSpPr>
          <p:nvPr>
            <p:ph type="body" sz="quarter" idx="11"/>
          </p:nvPr>
        </p:nvSpPr>
        <p:spPr>
          <a:xfrm>
            <a:off x="492609" y="918713"/>
            <a:ext cx="8194192" cy="3881887"/>
          </a:xfrm>
        </p:spPr>
        <p:txBody>
          <a:bodyPr/>
          <a:lstStyle/>
          <a:p>
            <a:r>
              <a:rPr lang="zh-CN" altLang="en-US" dirty="0">
                <a:latin typeface="华文宋体" panose="02010600040101010101" pitchFamily="2" charset="-122"/>
                <a:ea typeface="华文宋体" panose="02010600040101010101" pitchFamily="2" charset="-122"/>
              </a:rPr>
              <a:t>特点</a:t>
            </a:r>
            <a:endParaRPr lang="en-US" altLang="zh-CN" dirty="0">
              <a:latin typeface="华文宋体" panose="02010600040101010101" pitchFamily="2" charset="-122"/>
              <a:ea typeface="华文宋体" panose="02010600040101010101" pitchFamily="2" charset="-122"/>
            </a:endParaRPr>
          </a:p>
          <a:p>
            <a:pPr lvl="1"/>
            <a:r>
              <a:rPr lang="zh-CN" altLang="en-US" dirty="0">
                <a:latin typeface="华文宋体" panose="02010600040101010101" pitchFamily="2" charset="-122"/>
                <a:ea typeface="华文宋体" panose="02010600040101010101" pitchFamily="2" charset="-122"/>
                <a:cs typeface="Arial"/>
                <a:sym typeface="Arial"/>
              </a:rPr>
              <a:t>数据量大</a:t>
            </a:r>
            <a:r>
              <a:rPr lang="en-US" altLang="zh-CN" dirty="0">
                <a:latin typeface="华文宋体" panose="02010600040101010101" pitchFamily="2" charset="-122"/>
                <a:ea typeface="华文宋体" panose="02010600040101010101" pitchFamily="2" charset="-122"/>
                <a:cs typeface="Arial"/>
                <a:sym typeface="Wingdings" panose="05000000000000000000" pitchFamily="2" charset="2"/>
              </a:rPr>
              <a:t></a:t>
            </a:r>
            <a:r>
              <a:rPr lang="zh-CN" altLang="en-US" dirty="0">
                <a:latin typeface="华文宋体" panose="02010600040101010101" pitchFamily="2" charset="-122"/>
                <a:ea typeface="华文宋体" panose="02010600040101010101" pitchFamily="2" charset="-122"/>
                <a:cs typeface="Arial"/>
                <a:sym typeface="Wingdings" panose="05000000000000000000" pitchFamily="2" charset="2"/>
              </a:rPr>
              <a:t>从中挖掘有用信息困难</a:t>
            </a:r>
            <a:endParaRPr lang="zh-CN" altLang="en-US" dirty="0">
              <a:latin typeface="华文宋体" panose="02010600040101010101" pitchFamily="2" charset="-122"/>
              <a:ea typeface="华文宋体" panose="02010600040101010101" pitchFamily="2" charset="-122"/>
              <a:cs typeface="Arial"/>
            </a:endParaRPr>
          </a:p>
          <a:p>
            <a:pPr lvl="1"/>
            <a:r>
              <a:rPr lang="zh-CN" altLang="en-US" dirty="0">
                <a:latin typeface="华文宋体" panose="02010600040101010101" pitchFamily="2" charset="-122"/>
                <a:ea typeface="华文宋体" panose="02010600040101010101" pitchFamily="2" charset="-122"/>
                <a:cs typeface="Arial"/>
              </a:rPr>
              <a:t>数据产生速度快</a:t>
            </a:r>
            <a:r>
              <a:rPr lang="en-US" altLang="zh-CN" dirty="0">
                <a:latin typeface="华文宋体" panose="02010600040101010101" pitchFamily="2" charset="-122"/>
                <a:ea typeface="华文宋体" panose="02010600040101010101" pitchFamily="2" charset="-122"/>
                <a:cs typeface="Arial"/>
                <a:sym typeface="Wingdings" panose="05000000000000000000" pitchFamily="2" charset="2"/>
              </a:rPr>
              <a:t></a:t>
            </a:r>
            <a:r>
              <a:rPr lang="zh-CN" altLang="en-US" dirty="0">
                <a:latin typeface="华文宋体" panose="02010600040101010101" pitchFamily="2" charset="-122"/>
                <a:ea typeface="华文宋体" panose="02010600040101010101" pitchFamily="2" charset="-122"/>
                <a:cs typeface="Arial"/>
                <a:sym typeface="Wingdings" panose="05000000000000000000" pitchFamily="2" charset="2"/>
              </a:rPr>
              <a:t>要求处理速度快</a:t>
            </a:r>
            <a:endParaRPr lang="en-US" altLang="zh-CN" dirty="0">
              <a:latin typeface="华文宋体" panose="02010600040101010101" pitchFamily="2" charset="-122"/>
              <a:ea typeface="华文宋体" panose="02010600040101010101" pitchFamily="2" charset="-122"/>
              <a:cs typeface="Arial"/>
              <a:sym typeface="Wingdings" panose="05000000000000000000" pitchFamily="2" charset="2"/>
            </a:endParaRPr>
          </a:p>
          <a:p>
            <a:pPr lvl="1"/>
            <a:r>
              <a:rPr lang="zh-CN" altLang="en-US" dirty="0">
                <a:latin typeface="华文宋体" panose="02010600040101010101" pitchFamily="2" charset="-122"/>
                <a:ea typeface="华文宋体" panose="02010600040101010101" pitchFamily="2" charset="-122"/>
                <a:cs typeface="Arial"/>
                <a:sym typeface="Arial"/>
              </a:rPr>
              <a:t>数据越新价值越大</a:t>
            </a:r>
            <a:r>
              <a:rPr lang="en-US" altLang="zh-CN" dirty="0">
                <a:latin typeface="华文宋体" panose="02010600040101010101" pitchFamily="2" charset="-122"/>
                <a:ea typeface="华文宋体" panose="02010600040101010101" pitchFamily="2" charset="-122"/>
                <a:cs typeface="Arial"/>
                <a:sym typeface="Wingdings" panose="05000000000000000000" pitchFamily="2" charset="2"/>
              </a:rPr>
              <a:t></a:t>
            </a:r>
            <a:r>
              <a:rPr lang="zh-CN" altLang="en-US" dirty="0">
                <a:latin typeface="华文宋体" panose="02010600040101010101" pitchFamily="2" charset="-122"/>
                <a:ea typeface="华文宋体" panose="02010600040101010101" pitchFamily="2" charset="-122"/>
                <a:cs typeface="Arial"/>
                <a:sym typeface="Wingdings" panose="05000000000000000000" pitchFamily="2" charset="2"/>
              </a:rPr>
              <a:t>更关心最新数据</a:t>
            </a:r>
            <a:endParaRPr lang="en-US" altLang="zh-CN" dirty="0">
              <a:latin typeface="华文宋体" panose="02010600040101010101" pitchFamily="2" charset="-122"/>
              <a:ea typeface="华文宋体" panose="02010600040101010101" pitchFamily="2" charset="-122"/>
              <a:cs typeface="Arial"/>
            </a:endParaRPr>
          </a:p>
          <a:p>
            <a:r>
              <a:rPr lang="zh-CN" altLang="en-US" dirty="0">
                <a:latin typeface="华文宋体" panose="02010600040101010101" pitchFamily="2" charset="-122"/>
                <a:ea typeface="华文宋体" panose="02010600040101010101" pitchFamily="2" charset="-122"/>
              </a:rPr>
              <a:t>应用</a:t>
            </a:r>
            <a:endParaRPr lang="en-US" altLang="zh-CN" dirty="0">
              <a:latin typeface="华文宋体" panose="02010600040101010101" pitchFamily="2" charset="-122"/>
              <a:ea typeface="华文宋体" panose="02010600040101010101" pitchFamily="2" charset="-122"/>
            </a:endParaRPr>
          </a:p>
          <a:p>
            <a:pPr lvl="1"/>
            <a:r>
              <a:rPr lang="zh-CN" altLang="en-US" dirty="0">
                <a:latin typeface="华文宋体" panose="02010600040101010101" pitchFamily="2" charset="-122"/>
                <a:ea typeface="华文宋体" panose="02010600040101010101" pitchFamily="2" charset="-122"/>
                <a:cs typeface="Arial"/>
              </a:rPr>
              <a:t>金融：发现股票时间序列可能存在的规律、发现市场风险出现的规律</a:t>
            </a:r>
          </a:p>
          <a:p>
            <a:pPr lvl="1"/>
            <a:r>
              <a:rPr lang="zh-CN" altLang="en-US" dirty="0">
                <a:latin typeface="华文宋体" panose="02010600040101010101" pitchFamily="2" charset="-122"/>
                <a:ea typeface="华文宋体" panose="02010600040101010101" pitchFamily="2" charset="-122"/>
                <a:cs typeface="Arial"/>
              </a:rPr>
              <a:t>生物和医学领域：检测大脑异常放电活动、检测功能相似的基因</a:t>
            </a:r>
            <a:endParaRPr lang="en-US" altLang="zh-CN" dirty="0">
              <a:latin typeface="华文宋体" panose="02010600040101010101" pitchFamily="2" charset="-122"/>
              <a:ea typeface="华文宋体" panose="02010600040101010101" pitchFamily="2" charset="-122"/>
              <a:cs typeface="Arial"/>
            </a:endParaRPr>
          </a:p>
          <a:p>
            <a:pPr lvl="1"/>
            <a:r>
              <a:rPr lang="zh-CN" altLang="en-US" dirty="0">
                <a:latin typeface="华文宋体" panose="02010600040101010101" pitchFamily="2" charset="-122"/>
                <a:ea typeface="华文宋体" panose="02010600040101010101" pitchFamily="2" charset="-122"/>
                <a:cs typeface="Arial"/>
              </a:rPr>
              <a:t>交通、环境：检测道路车流量、地震波异常检测</a:t>
            </a:r>
            <a:endParaRPr lang="en-US" altLang="zh-CN" dirty="0">
              <a:latin typeface="华文宋体" panose="02010600040101010101" pitchFamily="2" charset="-122"/>
              <a:ea typeface="华文宋体" panose="02010600040101010101" pitchFamily="2" charset="-122"/>
              <a:cs typeface="Arial"/>
            </a:endParaRPr>
          </a:p>
        </p:txBody>
      </p:sp>
      <p:sp>
        <p:nvSpPr>
          <p:cNvPr id="3" name="灯片编号占位符 2">
            <a:extLst>
              <a:ext uri="{FF2B5EF4-FFF2-40B4-BE49-F238E27FC236}">
                <a16:creationId xmlns:a16="http://schemas.microsoft.com/office/drawing/2014/main" id="{DAAC6556-71CB-AE32-1D08-97B4CBF643D8}"/>
              </a:ext>
            </a:extLst>
          </p:cNvPr>
          <p:cNvSpPr>
            <a:spLocks noGrp="1"/>
          </p:cNvSpPr>
          <p:nvPr>
            <p:ph type="sldNum" sz="quarter" idx="2"/>
          </p:nvPr>
        </p:nvSpPr>
        <p:spPr/>
        <p:txBody>
          <a:bodyPr/>
          <a:lstStyle/>
          <a:p>
            <a:fld id="{86CB4B4D-7CA3-9044-876B-883B54F8677D}" type="slidenum">
              <a:rPr lang="en-US" altLang="zh-CN" smtClean="0"/>
              <a:t>6</a:t>
            </a:fld>
            <a:endParaRPr lang="zh-CN" altLang="en-US" dirty="0"/>
          </a:p>
        </p:txBody>
      </p:sp>
      <p:sp>
        <p:nvSpPr>
          <p:cNvPr id="4" name="标题 3">
            <a:extLst>
              <a:ext uri="{FF2B5EF4-FFF2-40B4-BE49-F238E27FC236}">
                <a16:creationId xmlns:a16="http://schemas.microsoft.com/office/drawing/2014/main" id="{B80892DE-E106-2156-49BE-38E9AB5C27A1}"/>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时间序列数据相关特点及应用</a:t>
            </a:r>
          </a:p>
        </p:txBody>
      </p:sp>
    </p:spTree>
    <p:extLst>
      <p:ext uri="{BB962C8B-B14F-4D97-AF65-F5344CB8AC3E}">
        <p14:creationId xmlns:p14="http://schemas.microsoft.com/office/powerpoint/2010/main" val="106485194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76B5DC-9F2C-FE46-9C4D-5B6086D330DA}"/>
              </a:ext>
            </a:extLst>
          </p:cNvPr>
          <p:cNvSpPr>
            <a:spLocks noGrp="1"/>
          </p:cNvSpPr>
          <p:nvPr>
            <p:ph type="sldNum" sz="quarter" idx="2"/>
          </p:nvPr>
        </p:nvSpPr>
        <p:spPr/>
        <p:txBody>
          <a:bodyPr/>
          <a:lstStyle/>
          <a:p>
            <a:fld id="{86CB4B4D-7CA3-9044-876B-883B54F8677D}" type="slidenum">
              <a:rPr lang="en-US" altLang="zh-CN" smtClean="0"/>
              <a:t>60</a:t>
            </a:fld>
            <a:endParaRPr lang="zh-CN" altLang="en-US" dirty="0"/>
          </a:p>
        </p:txBody>
      </p:sp>
      <p:sp>
        <p:nvSpPr>
          <p:cNvPr id="3" name="标题 2">
            <a:extLst>
              <a:ext uri="{FF2B5EF4-FFF2-40B4-BE49-F238E27FC236}">
                <a16:creationId xmlns:a16="http://schemas.microsoft.com/office/drawing/2014/main" id="{DBED8D0B-304F-CDFC-9751-4F54DA83ABCD}"/>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时间序列数据库</a:t>
            </a:r>
          </a:p>
        </p:txBody>
      </p:sp>
    </p:spTree>
    <p:extLst>
      <p:ext uri="{BB962C8B-B14F-4D97-AF65-F5344CB8AC3E}">
        <p14:creationId xmlns:p14="http://schemas.microsoft.com/office/powerpoint/2010/main" val="269938420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26CB5-6693-358E-9AD0-181F1F902EF8}"/>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时间序列数据库介绍</a:t>
            </a:r>
          </a:p>
        </p:txBody>
      </p:sp>
      <p:sp>
        <p:nvSpPr>
          <p:cNvPr id="3" name="灯片编号占位符 2">
            <a:extLst>
              <a:ext uri="{FF2B5EF4-FFF2-40B4-BE49-F238E27FC236}">
                <a16:creationId xmlns:a16="http://schemas.microsoft.com/office/drawing/2014/main" id="{858CF151-70EB-539D-5C85-0C46C8669B16}"/>
              </a:ext>
            </a:extLst>
          </p:cNvPr>
          <p:cNvSpPr>
            <a:spLocks noGrp="1"/>
          </p:cNvSpPr>
          <p:nvPr>
            <p:ph type="sldNum" sz="quarter" idx="2"/>
          </p:nvPr>
        </p:nvSpPr>
        <p:spPr/>
        <p:txBody>
          <a:bodyPr/>
          <a:lstStyle/>
          <a:p>
            <a:fld id="{86CB4B4D-7CA3-9044-876B-883B54F8677D}" type="slidenum">
              <a:rPr lang="en-US" altLang="zh-CN" smtClean="0"/>
              <a:t>61</a:t>
            </a:fld>
            <a:endParaRPr lang="zh-CN" altLang="en-US" dirty="0"/>
          </a:p>
        </p:txBody>
      </p:sp>
      <p:sp>
        <p:nvSpPr>
          <p:cNvPr id="6" name="文本框 5">
            <a:extLst>
              <a:ext uri="{FF2B5EF4-FFF2-40B4-BE49-F238E27FC236}">
                <a16:creationId xmlns:a16="http://schemas.microsoft.com/office/drawing/2014/main" id="{FD7F16D2-3080-4CBD-C154-9D66E1A9E477}"/>
              </a:ext>
            </a:extLst>
          </p:cNvPr>
          <p:cNvSpPr txBox="1"/>
          <p:nvPr/>
        </p:nvSpPr>
        <p:spPr>
          <a:xfrm>
            <a:off x="457201" y="987565"/>
            <a:ext cx="8229601" cy="3367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时间序列数据库 </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Time Series Database,</a:t>
            </a:r>
            <a:r>
              <a:rPr lang="zh-CN" altLang="en-US" dirty="0">
                <a:latin typeface="Times New Roman" panose="02020603050405020304" pitchFamily="18" charset="0"/>
                <a:ea typeface="华文宋体" panose="02010600040101010101" pitchFamily="2" charset="-122"/>
                <a:cs typeface="Times New Roman" panose="02020603050405020304" pitchFamily="18" charset="0"/>
              </a:rPr>
              <a:t> </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TSDB</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是为处理时间序列数据而优化的数据库。时间序列数据库可以分成两类，基于现有的数据库改写的，或者专为时间序列数据读写开发的新数据库。 </a:t>
            </a:r>
            <a:endParaRPr lang="en-US" altLang="zh-CN" dirty="0">
              <a:latin typeface="华文宋体" panose="02010600040101010101" pitchFamily="2" charset="-122"/>
              <a:ea typeface="华文宋体" panose="02010600040101010101" pitchFamily="2" charset="-122"/>
            </a:endParaRPr>
          </a:p>
          <a:p>
            <a:pPr>
              <a:lnSpc>
                <a:spcPct val="150000"/>
              </a:lnSpc>
            </a:pP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Q</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为什么需要时间序列数据库？</a:t>
            </a:r>
            <a:endParaRPr lang="en-US" altLang="zh-CN" dirty="0">
              <a:solidFill>
                <a:srgbClr val="111111"/>
              </a:solidFill>
              <a:latin typeface="华文宋体" panose="02010600040101010101" pitchFamily="2" charset="-122"/>
              <a:ea typeface="华文宋体" panose="02010600040101010101" pitchFamily="2" charset="-122"/>
            </a:endParaRPr>
          </a:p>
          <a:p>
            <a:pPr>
              <a:lnSpc>
                <a:spcPct val="150000"/>
              </a:lnSpc>
            </a:pPr>
            <a:r>
              <a:rPr lang="en-US" altLang="zh-CN"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a:t>
            </a:r>
            <a:r>
              <a:rPr lang="zh-CN" altLang="en-US" dirty="0">
                <a:solidFill>
                  <a:srgbClr val="111111"/>
                </a:solidFill>
                <a:latin typeface="Times New Roman" panose="02020603050405020304" pitchFamily="18" charset="0"/>
                <a:ea typeface="华文宋体" panose="02010600040101010101" pitchFamily="2" charset="-122"/>
                <a:cs typeface="Times New Roman" panose="02020603050405020304" pitchFamily="18" charset="0"/>
              </a:rPr>
              <a:t>：</a:t>
            </a:r>
            <a:r>
              <a:rPr lang="zh-CN" altLang="en-US" dirty="0">
                <a:solidFill>
                  <a:srgbClr val="111111"/>
                </a:solidFill>
                <a:latin typeface="华文宋体" panose="02010600040101010101" pitchFamily="2" charset="-122"/>
                <a:ea typeface="华文宋体" panose="02010600040101010101" pitchFamily="2" charset="-122"/>
              </a:rPr>
              <a:t>数据库是在特定的问题场景需求下对性能折中，没有在各种场景下都适用的数据库。</a:t>
            </a: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业界需要一种低成本、支持快速写入，快速查询和分析等功能的数据库。</a:t>
            </a:r>
            <a:endPar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p:txBody>
      </p:sp>
    </p:spTree>
    <p:extLst>
      <p:ext uri="{BB962C8B-B14F-4D97-AF65-F5344CB8AC3E}">
        <p14:creationId xmlns:p14="http://schemas.microsoft.com/office/powerpoint/2010/main" val="325556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834EC8-F66B-AC36-F72E-CDCEBE663FDC}"/>
              </a:ext>
            </a:extLst>
          </p:cNvPr>
          <p:cNvSpPr>
            <a:spLocks noGrp="1"/>
          </p:cNvSpPr>
          <p:nvPr>
            <p:ph type="body" sz="quarter" idx="11"/>
          </p:nvPr>
        </p:nvSpPr>
        <p:spPr>
          <a:xfrm>
            <a:off x="492609" y="918713"/>
            <a:ext cx="8194192" cy="5573527"/>
          </a:xfrm>
        </p:spPr>
        <p:txBody>
          <a:bodyPr/>
          <a:lstStyle/>
          <a:p>
            <a:r>
              <a:rPr lang="zh-CN" altLang="en-US" dirty="0">
                <a:latin typeface="华文宋体" panose="02010600040101010101" pitchFamily="2" charset="-122"/>
                <a:ea typeface="华文宋体" panose="02010600040101010101" pitchFamily="2" charset="-122"/>
              </a:rPr>
              <a:t>写入</a:t>
            </a:r>
            <a:endParaRPr lang="en-US" altLang="zh-CN" dirty="0">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写入持续、平稳、高吞吐</a:t>
            </a:r>
          </a:p>
          <a:p>
            <a:pPr lvl="1"/>
            <a:r>
              <a:rPr lang="zh-CN" altLang="en-US" dirty="0">
                <a:solidFill>
                  <a:srgbClr val="222222"/>
                </a:solidFill>
                <a:latin typeface="华文宋体" panose="02010600040101010101" pitchFamily="2" charset="-122"/>
                <a:ea typeface="华文宋体" panose="02010600040101010101" pitchFamily="2" charset="-122"/>
              </a:rPr>
              <a:t>写多读少</a:t>
            </a:r>
            <a:endParaRPr lang="en-US" altLang="zh-CN" dirty="0">
              <a:solidFill>
                <a:srgbClr val="222222"/>
              </a:solidFill>
              <a:latin typeface="华文宋体" panose="02010600040101010101" pitchFamily="2" charset="-122"/>
              <a:ea typeface="华文宋体" panose="02010600040101010101" pitchFamily="2" charset="-122"/>
            </a:endParaRPr>
          </a:p>
          <a:p>
            <a:r>
              <a:rPr lang="zh-CN" altLang="en-US" dirty="0">
                <a:latin typeface="华文宋体" panose="02010600040101010101" pitchFamily="2" charset="-122"/>
                <a:ea typeface="华文宋体" panose="02010600040101010101" pitchFamily="2" charset="-122"/>
              </a:rPr>
              <a:t>查询</a:t>
            </a:r>
            <a:endParaRPr lang="en-US" altLang="zh-CN" dirty="0">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按照时间范围读取</a:t>
            </a:r>
          </a:p>
          <a:p>
            <a:pPr lvl="1"/>
            <a:r>
              <a:rPr lang="zh-CN" altLang="en-US" dirty="0">
                <a:solidFill>
                  <a:srgbClr val="222222"/>
                </a:solidFill>
                <a:latin typeface="华文宋体" panose="02010600040101010101" pitchFamily="2" charset="-122"/>
                <a:ea typeface="华文宋体" panose="02010600040101010101" pitchFamily="2" charset="-122"/>
              </a:rPr>
              <a:t>最近的数据被读取的概率高、历史数据粗粒度查询的概率高</a:t>
            </a:r>
          </a:p>
          <a:p>
            <a:pPr lvl="1"/>
            <a:r>
              <a:rPr lang="zh-CN" altLang="en-US" dirty="0">
                <a:solidFill>
                  <a:srgbClr val="222222"/>
                </a:solidFill>
                <a:latin typeface="华文宋体" panose="02010600040101010101" pitchFamily="2" charset="-122"/>
                <a:ea typeface="华文宋体" panose="02010600040101010101" pitchFamily="2" charset="-122"/>
              </a:rPr>
              <a:t>多精度、多维度查询</a:t>
            </a:r>
            <a:endParaRPr lang="en-US" altLang="zh-CN" dirty="0">
              <a:solidFill>
                <a:srgbClr val="222222"/>
              </a:solidFill>
              <a:latin typeface="华文宋体" panose="02010600040101010101" pitchFamily="2" charset="-122"/>
              <a:ea typeface="华文宋体" panose="02010600040101010101" pitchFamily="2" charset="-122"/>
            </a:endParaRPr>
          </a:p>
          <a:p>
            <a:r>
              <a:rPr lang="zh-CN" altLang="en-US" dirty="0">
                <a:solidFill>
                  <a:srgbClr val="222222"/>
                </a:solidFill>
                <a:latin typeface="华文宋体" panose="02010600040101010101" pitchFamily="2" charset="-122"/>
                <a:ea typeface="华文宋体" panose="02010600040101010101" pitchFamily="2" charset="-122"/>
              </a:rPr>
              <a:t>存储</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量大</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冷热分离</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时效性</a:t>
            </a:r>
            <a:endParaRPr lang="en-US" altLang="zh-CN" dirty="0">
              <a:solidFill>
                <a:srgbClr val="222222"/>
              </a:solidFill>
              <a:latin typeface="华文宋体" panose="02010600040101010101" pitchFamily="2" charset="-122"/>
              <a:ea typeface="华文宋体" panose="02010600040101010101" pitchFamily="2" charset="-122"/>
            </a:endParaRPr>
          </a:p>
          <a:p>
            <a:pPr lvl="1"/>
            <a:r>
              <a:rPr lang="zh-CN" altLang="en-US" dirty="0">
                <a:solidFill>
                  <a:srgbClr val="222222"/>
                </a:solidFill>
                <a:latin typeface="华文宋体" panose="02010600040101010101" pitchFamily="2" charset="-122"/>
                <a:ea typeface="华文宋体" panose="02010600040101010101" pitchFamily="2" charset="-122"/>
              </a:rPr>
              <a:t>多精度数据存储</a:t>
            </a:r>
            <a:endParaRPr lang="en-US" altLang="zh-CN" dirty="0">
              <a:solidFill>
                <a:srgbClr val="222222"/>
              </a:solidFill>
              <a:latin typeface="华文宋体" panose="02010600040101010101" pitchFamily="2" charset="-122"/>
              <a:ea typeface="华文宋体" panose="02010600040101010101" pitchFamily="2" charset="-122"/>
            </a:endParaRPr>
          </a:p>
          <a:p>
            <a:pPr lvl="1"/>
            <a:endParaRPr lang="zh-CN" altLang="en-US" dirty="0">
              <a:solidFill>
                <a:srgbClr val="222222"/>
              </a:solidFill>
              <a:latin typeface="微软雅黑" panose="020B0503020204020204" pitchFamily="34" charset="-122"/>
            </a:endParaRPr>
          </a:p>
        </p:txBody>
      </p:sp>
      <p:sp>
        <p:nvSpPr>
          <p:cNvPr id="3" name="灯片编号占位符 2">
            <a:extLst>
              <a:ext uri="{FF2B5EF4-FFF2-40B4-BE49-F238E27FC236}">
                <a16:creationId xmlns:a16="http://schemas.microsoft.com/office/drawing/2014/main" id="{DAAC6556-71CB-AE32-1D08-97B4CBF643D8}"/>
              </a:ext>
            </a:extLst>
          </p:cNvPr>
          <p:cNvSpPr>
            <a:spLocks noGrp="1"/>
          </p:cNvSpPr>
          <p:nvPr>
            <p:ph type="sldNum" sz="quarter" idx="2"/>
          </p:nvPr>
        </p:nvSpPr>
        <p:spPr/>
        <p:txBody>
          <a:bodyPr/>
          <a:lstStyle/>
          <a:p>
            <a:fld id="{86CB4B4D-7CA3-9044-876B-883B54F8677D}" type="slidenum">
              <a:rPr lang="en-US" altLang="zh-CN" smtClean="0"/>
              <a:t>62</a:t>
            </a:fld>
            <a:endParaRPr lang="zh-CN" altLang="en-US" dirty="0"/>
          </a:p>
        </p:txBody>
      </p:sp>
      <p:sp>
        <p:nvSpPr>
          <p:cNvPr id="4" name="标题 3">
            <a:extLst>
              <a:ext uri="{FF2B5EF4-FFF2-40B4-BE49-F238E27FC236}">
                <a16:creationId xmlns:a16="http://schemas.microsoft.com/office/drawing/2014/main" id="{B80892DE-E106-2156-49BE-38E9AB5C27A1}"/>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时间序列数据写入、查询、存储特点</a:t>
            </a:r>
          </a:p>
        </p:txBody>
      </p:sp>
    </p:spTree>
    <p:extLst>
      <p:ext uri="{BB962C8B-B14F-4D97-AF65-F5344CB8AC3E}">
        <p14:creationId xmlns:p14="http://schemas.microsoft.com/office/powerpoint/2010/main" val="267136125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372B4-8E25-5B97-5D9B-88603978850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时间序列数据库产品诞生时间表</a:t>
            </a:r>
          </a:p>
        </p:txBody>
      </p:sp>
      <p:sp>
        <p:nvSpPr>
          <p:cNvPr id="3" name="灯片编号占位符 2">
            <a:extLst>
              <a:ext uri="{FF2B5EF4-FFF2-40B4-BE49-F238E27FC236}">
                <a16:creationId xmlns:a16="http://schemas.microsoft.com/office/drawing/2014/main" id="{2132C1C3-F38F-6A7A-3239-E19B0E9E3E4C}"/>
              </a:ext>
            </a:extLst>
          </p:cNvPr>
          <p:cNvSpPr>
            <a:spLocks noGrp="1"/>
          </p:cNvSpPr>
          <p:nvPr>
            <p:ph type="sldNum" sz="quarter" idx="2"/>
          </p:nvPr>
        </p:nvSpPr>
        <p:spPr/>
        <p:txBody>
          <a:bodyPr/>
          <a:lstStyle/>
          <a:p>
            <a:fld id="{86CB4B4D-7CA3-9044-876B-883B54F8677D}" type="slidenum">
              <a:rPr lang="en-US" altLang="zh-CN" smtClean="0"/>
              <a:t>63</a:t>
            </a:fld>
            <a:endParaRPr lang="zh-CN" altLang="en-US" dirty="0"/>
          </a:p>
        </p:txBody>
      </p:sp>
      <p:sp>
        <p:nvSpPr>
          <p:cNvPr id="4" name="箭头: 右 3">
            <a:extLst>
              <a:ext uri="{FF2B5EF4-FFF2-40B4-BE49-F238E27FC236}">
                <a16:creationId xmlns:a16="http://schemas.microsoft.com/office/drawing/2014/main" id="{35F5C7EE-AF22-2448-E574-D57B3F05C7F9}"/>
              </a:ext>
            </a:extLst>
          </p:cNvPr>
          <p:cNvSpPr/>
          <p:nvPr/>
        </p:nvSpPr>
        <p:spPr>
          <a:xfrm>
            <a:off x="293388" y="3294588"/>
            <a:ext cx="8740877" cy="674685"/>
          </a:xfrm>
          <a:prstGeom prst="rightArrow">
            <a:avLst/>
          </a:prstGeom>
          <a:solidFill>
            <a:schemeClr val="accent4">
              <a:lumMod val="40000"/>
              <a:lumOff val="60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各时序数据库诞生时间线</a:t>
            </a:r>
          </a:p>
        </p:txBody>
      </p:sp>
      <p:cxnSp>
        <p:nvCxnSpPr>
          <p:cNvPr id="5" name="直接箭头连接符 4">
            <a:extLst>
              <a:ext uri="{FF2B5EF4-FFF2-40B4-BE49-F238E27FC236}">
                <a16:creationId xmlns:a16="http://schemas.microsoft.com/office/drawing/2014/main" id="{B6D56612-F179-C0AA-53A8-BF602616F40C}"/>
              </a:ext>
            </a:extLst>
          </p:cNvPr>
          <p:cNvCxnSpPr>
            <a:cxnSpLocks/>
          </p:cNvCxnSpPr>
          <p:nvPr/>
        </p:nvCxnSpPr>
        <p:spPr>
          <a:xfrm flipV="1">
            <a:off x="710877" y="2260859"/>
            <a:ext cx="0" cy="1182857"/>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972B462B-D91D-298F-9642-990AF123F7DE}"/>
              </a:ext>
            </a:extLst>
          </p:cNvPr>
          <p:cNvSpPr txBox="1"/>
          <p:nvPr/>
        </p:nvSpPr>
        <p:spPr>
          <a:xfrm>
            <a:off x="106575" y="1593316"/>
            <a:ext cx="1246497"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1999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RRDTool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FC9949B6-47EC-66A8-DBED-6183CFEA188C}"/>
              </a:ext>
            </a:extLst>
          </p:cNvPr>
          <p:cNvPicPr>
            <a:picLocks noChangeAspect="1"/>
          </p:cNvPicPr>
          <p:nvPr/>
        </p:nvPicPr>
        <p:blipFill>
          <a:blip r:embed="rId2"/>
          <a:stretch>
            <a:fillRect/>
          </a:stretch>
        </p:blipFill>
        <p:spPr>
          <a:xfrm>
            <a:off x="300401" y="2699745"/>
            <a:ext cx="898106" cy="352367"/>
          </a:xfrm>
          <a:prstGeom prst="rect">
            <a:avLst/>
          </a:prstGeom>
        </p:spPr>
      </p:pic>
      <p:sp>
        <p:nvSpPr>
          <p:cNvPr id="8" name="文本框 7">
            <a:extLst>
              <a:ext uri="{FF2B5EF4-FFF2-40B4-BE49-F238E27FC236}">
                <a16:creationId xmlns:a16="http://schemas.microsoft.com/office/drawing/2014/main" id="{FDDDF27C-1A84-7D55-5750-D5268F1E3DB9}"/>
              </a:ext>
            </a:extLst>
          </p:cNvPr>
          <p:cNvSpPr txBox="1"/>
          <p:nvPr/>
        </p:nvSpPr>
        <p:spPr>
          <a:xfrm>
            <a:off x="561557" y="4549168"/>
            <a:ext cx="12192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2008 </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Graphite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BDE7A684-1492-0740-FF4A-A3D98E53AE1D}"/>
              </a:ext>
            </a:extLst>
          </p:cNvPr>
          <p:cNvCxnSpPr>
            <a:cxnSpLocks/>
          </p:cNvCxnSpPr>
          <p:nvPr/>
        </p:nvCxnSpPr>
        <p:spPr>
          <a:xfrm>
            <a:off x="1150609" y="3805680"/>
            <a:ext cx="0" cy="764753"/>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 name="图片 9">
            <a:extLst>
              <a:ext uri="{FF2B5EF4-FFF2-40B4-BE49-F238E27FC236}">
                <a16:creationId xmlns:a16="http://schemas.microsoft.com/office/drawing/2014/main" id="{ABBB02AC-D5E4-2834-DC11-EE2A6DAF887B}"/>
              </a:ext>
            </a:extLst>
          </p:cNvPr>
          <p:cNvPicPr>
            <a:picLocks noChangeAspect="1"/>
          </p:cNvPicPr>
          <p:nvPr/>
        </p:nvPicPr>
        <p:blipFill>
          <a:blip r:embed="rId3"/>
          <a:stretch>
            <a:fillRect/>
          </a:stretch>
        </p:blipFill>
        <p:spPr>
          <a:xfrm>
            <a:off x="399963" y="3969273"/>
            <a:ext cx="1350474" cy="328494"/>
          </a:xfrm>
          <a:prstGeom prst="rect">
            <a:avLst/>
          </a:prstGeom>
        </p:spPr>
      </p:pic>
      <p:cxnSp>
        <p:nvCxnSpPr>
          <p:cNvPr id="11" name="直接箭头连接符 10">
            <a:extLst>
              <a:ext uri="{FF2B5EF4-FFF2-40B4-BE49-F238E27FC236}">
                <a16:creationId xmlns:a16="http://schemas.microsoft.com/office/drawing/2014/main" id="{7A486A0B-4447-445D-2B6E-8E15A2E7D7BE}"/>
              </a:ext>
            </a:extLst>
          </p:cNvPr>
          <p:cNvCxnSpPr/>
          <p:nvPr/>
        </p:nvCxnSpPr>
        <p:spPr>
          <a:xfrm flipV="1">
            <a:off x="1913834" y="2507927"/>
            <a:ext cx="0" cy="97536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6F506539-F363-53E4-4C92-0558C4BB42E6}"/>
              </a:ext>
            </a:extLst>
          </p:cNvPr>
          <p:cNvSpPr txBox="1"/>
          <p:nvPr/>
        </p:nvSpPr>
        <p:spPr>
          <a:xfrm>
            <a:off x="1198507" y="1861596"/>
            <a:ext cx="1430653"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2011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OpenTSDB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67D97FAB-4A71-21E6-7175-BA62BB7EE229}"/>
              </a:ext>
            </a:extLst>
          </p:cNvPr>
          <p:cNvPicPr>
            <a:picLocks noChangeAspect="1"/>
          </p:cNvPicPr>
          <p:nvPr/>
        </p:nvPicPr>
        <p:blipFill>
          <a:blip r:embed="rId4"/>
          <a:stretch>
            <a:fillRect/>
          </a:stretch>
        </p:blipFill>
        <p:spPr>
          <a:xfrm>
            <a:off x="1300370" y="2735635"/>
            <a:ext cx="1226926" cy="297206"/>
          </a:xfrm>
          <a:prstGeom prst="rect">
            <a:avLst/>
          </a:prstGeom>
        </p:spPr>
      </p:pic>
      <p:sp>
        <p:nvSpPr>
          <p:cNvPr id="14" name="文本框 13">
            <a:extLst>
              <a:ext uri="{FF2B5EF4-FFF2-40B4-BE49-F238E27FC236}">
                <a16:creationId xmlns:a16="http://schemas.microsoft.com/office/drawing/2014/main" id="{6D3ED139-655A-4B36-0D9D-B0F2F8CFE21C}"/>
              </a:ext>
            </a:extLst>
          </p:cNvPr>
          <p:cNvSpPr txBox="1"/>
          <p:nvPr/>
        </p:nvSpPr>
        <p:spPr>
          <a:xfrm>
            <a:off x="1537118" y="5276238"/>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2013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InfluxDB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a16="http://schemas.microsoft.com/office/drawing/2014/main" id="{357250C5-7382-47CA-0F04-5D2BF2842A10}"/>
              </a:ext>
            </a:extLst>
          </p:cNvPr>
          <p:cNvPicPr>
            <a:picLocks noChangeAspect="1"/>
          </p:cNvPicPr>
          <p:nvPr/>
        </p:nvPicPr>
        <p:blipFill>
          <a:blip r:embed="rId5"/>
          <a:stretch>
            <a:fillRect/>
          </a:stretch>
        </p:blipFill>
        <p:spPr>
          <a:xfrm>
            <a:off x="1750437" y="4599710"/>
            <a:ext cx="944962" cy="312447"/>
          </a:xfrm>
          <a:prstGeom prst="rect">
            <a:avLst/>
          </a:prstGeom>
        </p:spPr>
      </p:pic>
      <p:cxnSp>
        <p:nvCxnSpPr>
          <p:cNvPr id="16" name="直接箭头连接符 15">
            <a:extLst>
              <a:ext uri="{FF2B5EF4-FFF2-40B4-BE49-F238E27FC236}">
                <a16:creationId xmlns:a16="http://schemas.microsoft.com/office/drawing/2014/main" id="{A37DBD46-9600-45B7-48D2-9A4657A95C7D}"/>
              </a:ext>
            </a:extLst>
          </p:cNvPr>
          <p:cNvCxnSpPr>
            <a:cxnSpLocks/>
          </p:cNvCxnSpPr>
          <p:nvPr/>
        </p:nvCxnSpPr>
        <p:spPr>
          <a:xfrm>
            <a:off x="2222918" y="3831314"/>
            <a:ext cx="0" cy="1411084"/>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文本框 17">
            <a:extLst>
              <a:ext uri="{FF2B5EF4-FFF2-40B4-BE49-F238E27FC236}">
                <a16:creationId xmlns:a16="http://schemas.microsoft.com/office/drawing/2014/main" id="{DC9AD584-5548-6103-E092-D3222DC8F6BD}"/>
              </a:ext>
            </a:extLst>
          </p:cNvPr>
          <p:cNvSpPr txBox="1"/>
          <p:nvPr/>
        </p:nvSpPr>
        <p:spPr>
          <a:xfrm>
            <a:off x="2285103" y="1480754"/>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2015 </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Gorilla</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箭头连接符 18">
            <a:extLst>
              <a:ext uri="{FF2B5EF4-FFF2-40B4-BE49-F238E27FC236}">
                <a16:creationId xmlns:a16="http://schemas.microsoft.com/office/drawing/2014/main" id="{225D65D9-1621-168A-B99A-39024F10F2F0}"/>
              </a:ext>
            </a:extLst>
          </p:cNvPr>
          <p:cNvCxnSpPr>
            <a:cxnSpLocks/>
            <a:endCxn id="18" idx="2"/>
          </p:cNvCxnSpPr>
          <p:nvPr/>
        </p:nvCxnSpPr>
        <p:spPr>
          <a:xfrm flipH="1" flipV="1">
            <a:off x="2970903" y="2127085"/>
            <a:ext cx="4218" cy="1356202"/>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 name="图片 19">
            <a:extLst>
              <a:ext uri="{FF2B5EF4-FFF2-40B4-BE49-F238E27FC236}">
                <a16:creationId xmlns:a16="http://schemas.microsoft.com/office/drawing/2014/main" id="{55B01649-03E1-2D52-442F-49FFEA486D8D}"/>
              </a:ext>
            </a:extLst>
          </p:cNvPr>
          <p:cNvPicPr>
            <a:picLocks noChangeAspect="1"/>
          </p:cNvPicPr>
          <p:nvPr/>
        </p:nvPicPr>
        <p:blipFill>
          <a:blip r:embed="rId6"/>
          <a:stretch>
            <a:fillRect/>
          </a:stretch>
        </p:blipFill>
        <p:spPr>
          <a:xfrm>
            <a:off x="2761802" y="2673464"/>
            <a:ext cx="354321" cy="374921"/>
          </a:xfrm>
          <a:prstGeom prst="rect">
            <a:avLst/>
          </a:prstGeom>
        </p:spPr>
      </p:pic>
      <p:sp>
        <p:nvSpPr>
          <p:cNvPr id="21" name="文本框 20">
            <a:extLst>
              <a:ext uri="{FF2B5EF4-FFF2-40B4-BE49-F238E27FC236}">
                <a16:creationId xmlns:a16="http://schemas.microsoft.com/office/drawing/2014/main" id="{2C531EF5-266B-BF26-0EB7-7CDE40AAC5D1}"/>
              </a:ext>
            </a:extLst>
          </p:cNvPr>
          <p:cNvSpPr txBox="1"/>
          <p:nvPr/>
        </p:nvSpPr>
        <p:spPr>
          <a:xfrm>
            <a:off x="2694526" y="4498249"/>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 </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PTSDB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CEE5D9C7-6413-317F-D48C-C35F072A666B}"/>
              </a:ext>
            </a:extLst>
          </p:cNvPr>
          <p:cNvCxnSpPr>
            <a:cxnSpLocks/>
          </p:cNvCxnSpPr>
          <p:nvPr/>
        </p:nvCxnSpPr>
        <p:spPr>
          <a:xfrm>
            <a:off x="3380326" y="3781685"/>
            <a:ext cx="0" cy="777955"/>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图片 23">
            <a:extLst>
              <a:ext uri="{FF2B5EF4-FFF2-40B4-BE49-F238E27FC236}">
                <a16:creationId xmlns:a16="http://schemas.microsoft.com/office/drawing/2014/main" id="{D4FE91FC-1CF6-7F2D-E06F-3DBAB5A461B9}"/>
              </a:ext>
            </a:extLst>
          </p:cNvPr>
          <p:cNvPicPr>
            <a:picLocks noChangeAspect="1"/>
          </p:cNvPicPr>
          <p:nvPr/>
        </p:nvPicPr>
        <p:blipFill rotWithShape="1">
          <a:blip r:embed="rId7"/>
          <a:srcRect t="8636" b="1"/>
          <a:stretch/>
        </p:blipFill>
        <p:spPr>
          <a:xfrm>
            <a:off x="2695399" y="3900770"/>
            <a:ext cx="1458468" cy="339928"/>
          </a:xfrm>
          <a:prstGeom prst="rect">
            <a:avLst/>
          </a:prstGeom>
        </p:spPr>
      </p:pic>
      <p:sp>
        <p:nvSpPr>
          <p:cNvPr id="25" name="文本框 24">
            <a:extLst>
              <a:ext uri="{FF2B5EF4-FFF2-40B4-BE49-F238E27FC236}">
                <a16:creationId xmlns:a16="http://schemas.microsoft.com/office/drawing/2014/main" id="{35EA8B2B-C83A-E1EB-76F7-51AFDCCD8076}"/>
              </a:ext>
            </a:extLst>
          </p:cNvPr>
          <p:cNvSpPr txBox="1"/>
          <p:nvPr/>
        </p:nvSpPr>
        <p:spPr>
          <a:xfrm>
            <a:off x="3217134" y="1898237"/>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BtrDB</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F75E2AF8-591A-1360-7C89-15D787269E42}"/>
              </a:ext>
            </a:extLst>
          </p:cNvPr>
          <p:cNvCxnSpPr/>
          <p:nvPr/>
        </p:nvCxnSpPr>
        <p:spPr>
          <a:xfrm flipV="1">
            <a:off x="3937001" y="2508541"/>
            <a:ext cx="0" cy="97536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图片 26">
            <a:extLst>
              <a:ext uri="{FF2B5EF4-FFF2-40B4-BE49-F238E27FC236}">
                <a16:creationId xmlns:a16="http://schemas.microsoft.com/office/drawing/2014/main" id="{6CB3B278-A62A-94F4-A837-E1B2A6138197}"/>
              </a:ext>
            </a:extLst>
          </p:cNvPr>
          <p:cNvPicPr>
            <a:picLocks noChangeAspect="1"/>
          </p:cNvPicPr>
          <p:nvPr/>
        </p:nvPicPr>
        <p:blipFill rotWithShape="1">
          <a:blip r:embed="rId8"/>
          <a:srcRect r="62601" b="490"/>
          <a:stretch/>
        </p:blipFill>
        <p:spPr>
          <a:xfrm>
            <a:off x="3543842" y="2850334"/>
            <a:ext cx="717877" cy="273317"/>
          </a:xfrm>
          <a:prstGeom prst="rect">
            <a:avLst/>
          </a:prstGeom>
        </p:spPr>
      </p:pic>
      <p:sp>
        <p:nvSpPr>
          <p:cNvPr id="28" name="文本框 27">
            <a:extLst>
              <a:ext uri="{FF2B5EF4-FFF2-40B4-BE49-F238E27FC236}">
                <a16:creationId xmlns:a16="http://schemas.microsoft.com/office/drawing/2014/main" id="{05C7F720-FCAF-86A5-31C6-335F74BE5B25}"/>
              </a:ext>
            </a:extLst>
          </p:cNvPr>
          <p:cNvSpPr txBox="1"/>
          <p:nvPr/>
        </p:nvSpPr>
        <p:spPr>
          <a:xfrm>
            <a:off x="3863700" y="5152064"/>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TimeScale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 name="图片 28">
            <a:extLst>
              <a:ext uri="{FF2B5EF4-FFF2-40B4-BE49-F238E27FC236}">
                <a16:creationId xmlns:a16="http://schemas.microsoft.com/office/drawing/2014/main" id="{8CBA0801-25EA-B565-E4AB-2098CAA6DBF6}"/>
              </a:ext>
            </a:extLst>
          </p:cNvPr>
          <p:cNvPicPr>
            <a:picLocks noChangeAspect="1"/>
          </p:cNvPicPr>
          <p:nvPr/>
        </p:nvPicPr>
        <p:blipFill>
          <a:blip r:embed="rId9"/>
          <a:stretch>
            <a:fillRect/>
          </a:stretch>
        </p:blipFill>
        <p:spPr>
          <a:xfrm>
            <a:off x="4062908" y="4376313"/>
            <a:ext cx="1051651" cy="320068"/>
          </a:xfrm>
          <a:prstGeom prst="rect">
            <a:avLst/>
          </a:prstGeom>
        </p:spPr>
      </p:pic>
      <p:cxnSp>
        <p:nvCxnSpPr>
          <p:cNvPr id="30" name="直接箭头连接符 29">
            <a:extLst>
              <a:ext uri="{FF2B5EF4-FFF2-40B4-BE49-F238E27FC236}">
                <a16:creationId xmlns:a16="http://schemas.microsoft.com/office/drawing/2014/main" id="{03CFD801-5423-8CB1-16BA-ABE4E6062011}"/>
              </a:ext>
            </a:extLst>
          </p:cNvPr>
          <p:cNvCxnSpPr>
            <a:cxnSpLocks/>
          </p:cNvCxnSpPr>
          <p:nvPr/>
        </p:nvCxnSpPr>
        <p:spPr>
          <a:xfrm>
            <a:off x="4591535" y="3789169"/>
            <a:ext cx="0" cy="1411084"/>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文本框 30">
            <a:extLst>
              <a:ext uri="{FF2B5EF4-FFF2-40B4-BE49-F238E27FC236}">
                <a16:creationId xmlns:a16="http://schemas.microsoft.com/office/drawing/2014/main" id="{8AB7038B-492A-204E-C5DE-D09FFB63DFE8}"/>
              </a:ext>
            </a:extLst>
          </p:cNvPr>
          <p:cNvSpPr txBox="1"/>
          <p:nvPr/>
        </p:nvSpPr>
        <p:spPr>
          <a:xfrm>
            <a:off x="4185848" y="1897367"/>
            <a:ext cx="1371600"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 </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TSI</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2" name="直接箭头连接符 31">
            <a:extLst>
              <a:ext uri="{FF2B5EF4-FFF2-40B4-BE49-F238E27FC236}">
                <a16:creationId xmlns:a16="http://schemas.microsoft.com/office/drawing/2014/main" id="{56701F08-FD06-FF7D-7291-715759D784C3}"/>
              </a:ext>
            </a:extLst>
          </p:cNvPr>
          <p:cNvCxnSpPr/>
          <p:nvPr/>
        </p:nvCxnSpPr>
        <p:spPr>
          <a:xfrm flipV="1">
            <a:off x="4871648" y="2499337"/>
            <a:ext cx="0" cy="97536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图片 32">
            <a:extLst>
              <a:ext uri="{FF2B5EF4-FFF2-40B4-BE49-F238E27FC236}">
                <a16:creationId xmlns:a16="http://schemas.microsoft.com/office/drawing/2014/main" id="{E4868B3E-6754-F548-3CF1-3B3EFFF8C8A8}"/>
              </a:ext>
            </a:extLst>
          </p:cNvPr>
          <p:cNvPicPr>
            <a:picLocks noChangeAspect="1"/>
          </p:cNvPicPr>
          <p:nvPr/>
        </p:nvPicPr>
        <p:blipFill>
          <a:blip r:embed="rId10"/>
          <a:stretch>
            <a:fillRect/>
          </a:stretch>
        </p:blipFill>
        <p:spPr>
          <a:xfrm>
            <a:off x="4320467" y="2713460"/>
            <a:ext cx="995918" cy="334201"/>
          </a:xfrm>
          <a:prstGeom prst="rect">
            <a:avLst/>
          </a:prstGeom>
        </p:spPr>
      </p:pic>
      <p:sp>
        <p:nvSpPr>
          <p:cNvPr id="34" name="文本框 33">
            <a:extLst>
              <a:ext uri="{FF2B5EF4-FFF2-40B4-BE49-F238E27FC236}">
                <a16:creationId xmlns:a16="http://schemas.microsoft.com/office/drawing/2014/main" id="{ED8982CD-1E99-1942-AA1F-FE3ADBEE6C3E}"/>
              </a:ext>
            </a:extLst>
          </p:cNvPr>
          <p:cNvSpPr txBox="1"/>
          <p:nvPr/>
        </p:nvSpPr>
        <p:spPr>
          <a:xfrm>
            <a:off x="4871648" y="4821414"/>
            <a:ext cx="1510814" cy="646331"/>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 </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TimeStream</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5" name="直接箭头连接符 34">
            <a:extLst>
              <a:ext uri="{FF2B5EF4-FFF2-40B4-BE49-F238E27FC236}">
                <a16:creationId xmlns:a16="http://schemas.microsoft.com/office/drawing/2014/main" id="{7C1E4E61-DE87-FB61-16BD-D66005E98D21}"/>
              </a:ext>
            </a:extLst>
          </p:cNvPr>
          <p:cNvCxnSpPr>
            <a:cxnSpLocks/>
          </p:cNvCxnSpPr>
          <p:nvPr/>
        </p:nvCxnSpPr>
        <p:spPr>
          <a:xfrm>
            <a:off x="5619634" y="3819389"/>
            <a:ext cx="0" cy="1039729"/>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6" name="图片 35">
            <a:extLst>
              <a:ext uri="{FF2B5EF4-FFF2-40B4-BE49-F238E27FC236}">
                <a16:creationId xmlns:a16="http://schemas.microsoft.com/office/drawing/2014/main" id="{D135FF3C-AE56-7E5A-034C-03CE8AAD50FD}"/>
              </a:ext>
            </a:extLst>
          </p:cNvPr>
          <p:cNvPicPr>
            <a:picLocks noChangeAspect="1"/>
          </p:cNvPicPr>
          <p:nvPr/>
        </p:nvPicPr>
        <p:blipFill>
          <a:blip r:embed="rId11"/>
          <a:stretch>
            <a:fillRect/>
          </a:stretch>
        </p:blipFill>
        <p:spPr>
          <a:xfrm>
            <a:off x="5343569" y="4283489"/>
            <a:ext cx="585064" cy="379868"/>
          </a:xfrm>
          <a:prstGeom prst="rect">
            <a:avLst/>
          </a:prstGeom>
        </p:spPr>
      </p:pic>
      <p:cxnSp>
        <p:nvCxnSpPr>
          <p:cNvPr id="39" name="直接箭头连接符 38">
            <a:extLst>
              <a:ext uri="{FF2B5EF4-FFF2-40B4-BE49-F238E27FC236}">
                <a16:creationId xmlns:a16="http://schemas.microsoft.com/office/drawing/2014/main" id="{2C48C6CB-57E9-E5D3-3229-F83B8D65FB19}"/>
              </a:ext>
            </a:extLst>
          </p:cNvPr>
          <p:cNvCxnSpPr/>
          <p:nvPr/>
        </p:nvCxnSpPr>
        <p:spPr>
          <a:xfrm flipV="1">
            <a:off x="5920750" y="2517698"/>
            <a:ext cx="0" cy="97536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文本框 39">
            <a:extLst>
              <a:ext uri="{FF2B5EF4-FFF2-40B4-BE49-F238E27FC236}">
                <a16:creationId xmlns:a16="http://schemas.microsoft.com/office/drawing/2014/main" id="{6DDCA39D-E98E-69D0-42EF-A73A6A6578D8}"/>
              </a:ext>
            </a:extLst>
          </p:cNvPr>
          <p:cNvSpPr txBox="1"/>
          <p:nvPr/>
        </p:nvSpPr>
        <p:spPr>
          <a:xfrm>
            <a:off x="5234950" y="1807448"/>
            <a:ext cx="1371600" cy="646331"/>
          </a:xfrm>
          <a:prstGeom prst="rect">
            <a:avLst/>
          </a:prstGeom>
          <a:noFill/>
        </p:spPr>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2018</a:t>
            </a:r>
          </a:p>
          <a:p>
            <a:pPr algn="ct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IoTDB</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1" name="图片 40">
            <a:extLst>
              <a:ext uri="{FF2B5EF4-FFF2-40B4-BE49-F238E27FC236}">
                <a16:creationId xmlns:a16="http://schemas.microsoft.com/office/drawing/2014/main" id="{000B4966-22D3-A36D-8051-69CFCD88D585}"/>
              </a:ext>
            </a:extLst>
          </p:cNvPr>
          <p:cNvPicPr>
            <a:picLocks noChangeAspect="1"/>
          </p:cNvPicPr>
          <p:nvPr/>
        </p:nvPicPr>
        <p:blipFill>
          <a:blip r:embed="rId12"/>
          <a:stretch>
            <a:fillRect/>
          </a:stretch>
        </p:blipFill>
        <p:spPr>
          <a:xfrm>
            <a:off x="5439795" y="2688862"/>
            <a:ext cx="857063" cy="334201"/>
          </a:xfrm>
          <a:prstGeom prst="rect">
            <a:avLst/>
          </a:prstGeom>
        </p:spPr>
      </p:pic>
      <p:cxnSp>
        <p:nvCxnSpPr>
          <p:cNvPr id="44" name="直接箭头连接符 43">
            <a:extLst>
              <a:ext uri="{FF2B5EF4-FFF2-40B4-BE49-F238E27FC236}">
                <a16:creationId xmlns:a16="http://schemas.microsoft.com/office/drawing/2014/main" id="{212263E6-8553-6E05-AFAB-4357F53EC067}"/>
              </a:ext>
            </a:extLst>
          </p:cNvPr>
          <p:cNvCxnSpPr>
            <a:cxnSpLocks/>
            <a:endCxn id="45" idx="0"/>
          </p:cNvCxnSpPr>
          <p:nvPr/>
        </p:nvCxnSpPr>
        <p:spPr>
          <a:xfrm>
            <a:off x="6502653" y="3806559"/>
            <a:ext cx="36712" cy="1642191"/>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5B7E0C7F-D460-E6ED-7839-F73903DB8546}"/>
              </a:ext>
            </a:extLst>
          </p:cNvPr>
          <p:cNvSpPr txBox="1"/>
          <p:nvPr/>
        </p:nvSpPr>
        <p:spPr>
          <a:xfrm>
            <a:off x="5853565" y="5448750"/>
            <a:ext cx="1371600" cy="646331"/>
          </a:xfrm>
          <a:prstGeom prst="rect">
            <a:avLst/>
          </a:prstGeom>
          <a:noFill/>
        </p:spPr>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2018</a:t>
            </a:r>
          </a:p>
          <a:p>
            <a:pPr algn="ct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DolphinDB</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6" name="图片 45">
            <a:extLst>
              <a:ext uri="{FF2B5EF4-FFF2-40B4-BE49-F238E27FC236}">
                <a16:creationId xmlns:a16="http://schemas.microsoft.com/office/drawing/2014/main" id="{7B155BDC-B9BA-A485-1DA3-534D7901F11B}"/>
              </a:ext>
            </a:extLst>
          </p:cNvPr>
          <p:cNvPicPr>
            <a:picLocks noChangeAspect="1"/>
          </p:cNvPicPr>
          <p:nvPr/>
        </p:nvPicPr>
        <p:blipFill>
          <a:blip r:embed="rId13"/>
          <a:stretch>
            <a:fillRect/>
          </a:stretch>
        </p:blipFill>
        <p:spPr>
          <a:xfrm>
            <a:off x="6041158" y="4378335"/>
            <a:ext cx="1093074" cy="400370"/>
          </a:xfrm>
          <a:prstGeom prst="rect">
            <a:avLst/>
          </a:prstGeom>
        </p:spPr>
      </p:pic>
      <p:pic>
        <p:nvPicPr>
          <p:cNvPr id="47" name="图片 46">
            <a:extLst>
              <a:ext uri="{FF2B5EF4-FFF2-40B4-BE49-F238E27FC236}">
                <a16:creationId xmlns:a16="http://schemas.microsoft.com/office/drawing/2014/main" id="{65130BF8-F2F7-F9ED-0B35-2738BF4753D8}"/>
              </a:ext>
            </a:extLst>
          </p:cNvPr>
          <p:cNvPicPr>
            <a:picLocks noChangeAspect="1"/>
          </p:cNvPicPr>
          <p:nvPr/>
        </p:nvPicPr>
        <p:blipFill>
          <a:blip r:embed="rId14"/>
          <a:stretch>
            <a:fillRect/>
          </a:stretch>
        </p:blipFill>
        <p:spPr>
          <a:xfrm>
            <a:off x="6512721" y="2540689"/>
            <a:ext cx="840924" cy="290119"/>
          </a:xfrm>
          <a:prstGeom prst="rect">
            <a:avLst/>
          </a:prstGeom>
        </p:spPr>
      </p:pic>
      <p:sp>
        <p:nvSpPr>
          <p:cNvPr id="48" name="文本框 47">
            <a:extLst>
              <a:ext uri="{FF2B5EF4-FFF2-40B4-BE49-F238E27FC236}">
                <a16:creationId xmlns:a16="http://schemas.microsoft.com/office/drawing/2014/main" id="{89D6E8CB-2A65-34AC-9C93-753D8E0522A7}"/>
              </a:ext>
            </a:extLst>
          </p:cNvPr>
          <p:cNvSpPr txBox="1"/>
          <p:nvPr/>
        </p:nvSpPr>
        <p:spPr>
          <a:xfrm>
            <a:off x="6202121" y="946985"/>
            <a:ext cx="1433717" cy="646331"/>
          </a:xfrm>
          <a:prstGeom prst="rect">
            <a:avLst/>
          </a:prstGeom>
          <a:noFill/>
        </p:spPr>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2019</a:t>
            </a:r>
          </a:p>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TD Engine</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9" name="直接箭头连接符 48">
            <a:extLst>
              <a:ext uri="{FF2B5EF4-FFF2-40B4-BE49-F238E27FC236}">
                <a16:creationId xmlns:a16="http://schemas.microsoft.com/office/drawing/2014/main" id="{F80F7445-251B-A299-EE55-C25DBF2F39BB}"/>
              </a:ext>
            </a:extLst>
          </p:cNvPr>
          <p:cNvCxnSpPr>
            <a:cxnSpLocks/>
            <a:endCxn id="48" idx="2"/>
          </p:cNvCxnSpPr>
          <p:nvPr/>
        </p:nvCxnSpPr>
        <p:spPr>
          <a:xfrm flipV="1">
            <a:off x="6885367" y="1593316"/>
            <a:ext cx="33613" cy="185040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5C5D64C2-ED9A-6572-4E68-BA0FD0F71597}"/>
              </a:ext>
            </a:extLst>
          </p:cNvPr>
          <p:cNvCxnSpPr/>
          <p:nvPr/>
        </p:nvCxnSpPr>
        <p:spPr>
          <a:xfrm flipV="1">
            <a:off x="7513335" y="2482832"/>
            <a:ext cx="0" cy="975360"/>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文本框 50">
            <a:extLst>
              <a:ext uri="{FF2B5EF4-FFF2-40B4-BE49-F238E27FC236}">
                <a16:creationId xmlns:a16="http://schemas.microsoft.com/office/drawing/2014/main" id="{174C185D-0ACD-60B8-6A8B-BBF76D258799}"/>
              </a:ext>
            </a:extLst>
          </p:cNvPr>
          <p:cNvSpPr txBox="1"/>
          <p:nvPr/>
        </p:nvSpPr>
        <p:spPr>
          <a:xfrm>
            <a:off x="6822081" y="1858702"/>
            <a:ext cx="1409073" cy="646331"/>
          </a:xfrm>
          <a:prstGeom prst="rect">
            <a:avLst/>
          </a:prstGeom>
          <a:noFill/>
        </p:spPr>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2020</a:t>
            </a:r>
          </a:p>
          <a:p>
            <a:pPr algn="ct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ByteSeries</a:t>
            </a:r>
          </a:p>
        </p:txBody>
      </p:sp>
      <p:pic>
        <p:nvPicPr>
          <p:cNvPr id="52" name="图片 51">
            <a:extLst>
              <a:ext uri="{FF2B5EF4-FFF2-40B4-BE49-F238E27FC236}">
                <a16:creationId xmlns:a16="http://schemas.microsoft.com/office/drawing/2014/main" id="{74CAFF7A-7AA0-6C86-7235-D26723B62C48}"/>
              </a:ext>
            </a:extLst>
          </p:cNvPr>
          <p:cNvPicPr>
            <a:picLocks noChangeAspect="1"/>
          </p:cNvPicPr>
          <p:nvPr/>
        </p:nvPicPr>
        <p:blipFill>
          <a:blip r:embed="rId15"/>
          <a:stretch>
            <a:fillRect/>
          </a:stretch>
        </p:blipFill>
        <p:spPr>
          <a:xfrm>
            <a:off x="7045057" y="2889531"/>
            <a:ext cx="995919" cy="304538"/>
          </a:xfrm>
          <a:prstGeom prst="rect">
            <a:avLst/>
          </a:prstGeom>
        </p:spPr>
      </p:pic>
      <p:cxnSp>
        <p:nvCxnSpPr>
          <p:cNvPr id="53" name="直接箭头连接符 52">
            <a:extLst>
              <a:ext uri="{FF2B5EF4-FFF2-40B4-BE49-F238E27FC236}">
                <a16:creationId xmlns:a16="http://schemas.microsoft.com/office/drawing/2014/main" id="{ED74F229-6A93-FE3A-E9C2-80BCBDB0A3E5}"/>
              </a:ext>
            </a:extLst>
          </p:cNvPr>
          <p:cNvCxnSpPr>
            <a:cxnSpLocks/>
            <a:endCxn id="55" idx="2"/>
          </p:cNvCxnSpPr>
          <p:nvPr/>
        </p:nvCxnSpPr>
        <p:spPr>
          <a:xfrm flipH="1" flipV="1">
            <a:off x="8268634" y="2126270"/>
            <a:ext cx="11972" cy="1325898"/>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图片 53">
            <a:extLst>
              <a:ext uri="{FF2B5EF4-FFF2-40B4-BE49-F238E27FC236}">
                <a16:creationId xmlns:a16="http://schemas.microsoft.com/office/drawing/2014/main" id="{AAC23B76-4C5F-9CDC-8C78-286057F7BEA1}"/>
              </a:ext>
            </a:extLst>
          </p:cNvPr>
          <p:cNvPicPr>
            <a:picLocks noChangeAspect="1"/>
          </p:cNvPicPr>
          <p:nvPr/>
        </p:nvPicPr>
        <p:blipFill>
          <a:blip r:embed="rId16"/>
          <a:stretch>
            <a:fillRect/>
          </a:stretch>
        </p:blipFill>
        <p:spPr>
          <a:xfrm>
            <a:off x="7914814" y="2563632"/>
            <a:ext cx="731583" cy="327688"/>
          </a:xfrm>
          <a:prstGeom prst="rect">
            <a:avLst/>
          </a:prstGeom>
        </p:spPr>
      </p:pic>
      <p:sp>
        <p:nvSpPr>
          <p:cNvPr id="55" name="文本框 54">
            <a:extLst>
              <a:ext uri="{FF2B5EF4-FFF2-40B4-BE49-F238E27FC236}">
                <a16:creationId xmlns:a16="http://schemas.microsoft.com/office/drawing/2014/main" id="{6FCFBB07-8B4C-5915-883A-F6B5F6A57DCC}"/>
              </a:ext>
            </a:extLst>
          </p:cNvPr>
          <p:cNvSpPr txBox="1"/>
          <p:nvPr/>
        </p:nvSpPr>
        <p:spPr>
          <a:xfrm>
            <a:off x="7189255" y="1202940"/>
            <a:ext cx="2158758" cy="923330"/>
          </a:xfrm>
          <a:prstGeom prst="rect">
            <a:avLst/>
          </a:prstGeom>
          <a:noFill/>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2020</a:t>
            </a:r>
          </a:p>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IBM Db2 Event Store</a:t>
            </a:r>
          </a:p>
        </p:txBody>
      </p:sp>
      <p:sp>
        <p:nvSpPr>
          <p:cNvPr id="57" name="文本框 56">
            <a:extLst>
              <a:ext uri="{FF2B5EF4-FFF2-40B4-BE49-F238E27FC236}">
                <a16:creationId xmlns:a16="http://schemas.microsoft.com/office/drawing/2014/main" id="{966813A0-63D3-9A63-A3A8-BE04E2A16BE2}"/>
              </a:ext>
            </a:extLst>
          </p:cNvPr>
          <p:cNvSpPr txBox="1"/>
          <p:nvPr/>
        </p:nvSpPr>
        <p:spPr>
          <a:xfrm>
            <a:off x="7407398" y="5591025"/>
            <a:ext cx="1240705" cy="646331"/>
          </a:xfrm>
          <a:prstGeom prst="rect">
            <a:avLst/>
          </a:prstGeom>
          <a:noFill/>
        </p:spPr>
        <p:txBody>
          <a:bodyPr wrap="square">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2020</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Monarch</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8802356C-13FA-D10E-0B9B-85CA0209ACC6}"/>
              </a:ext>
            </a:extLst>
          </p:cNvPr>
          <p:cNvCxnSpPr>
            <a:cxnSpLocks/>
          </p:cNvCxnSpPr>
          <p:nvPr/>
        </p:nvCxnSpPr>
        <p:spPr>
          <a:xfrm>
            <a:off x="7998436" y="3801626"/>
            <a:ext cx="6718" cy="1797777"/>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9" name="图片 58">
            <a:extLst>
              <a:ext uri="{FF2B5EF4-FFF2-40B4-BE49-F238E27FC236}">
                <a16:creationId xmlns:a16="http://schemas.microsoft.com/office/drawing/2014/main" id="{8C64BBBD-71EB-189C-EE82-30DC0A4C1537}"/>
              </a:ext>
            </a:extLst>
          </p:cNvPr>
          <p:cNvPicPr>
            <a:picLocks noChangeAspect="1"/>
          </p:cNvPicPr>
          <p:nvPr/>
        </p:nvPicPr>
        <p:blipFill>
          <a:blip r:embed="rId17"/>
          <a:stretch>
            <a:fillRect/>
          </a:stretch>
        </p:blipFill>
        <p:spPr>
          <a:xfrm>
            <a:off x="7749708" y="4165054"/>
            <a:ext cx="556086" cy="560534"/>
          </a:xfrm>
          <a:prstGeom prst="rect">
            <a:avLst/>
          </a:prstGeom>
        </p:spPr>
      </p:pic>
      <p:pic>
        <p:nvPicPr>
          <p:cNvPr id="60" name="图片 59">
            <a:extLst>
              <a:ext uri="{FF2B5EF4-FFF2-40B4-BE49-F238E27FC236}">
                <a16:creationId xmlns:a16="http://schemas.microsoft.com/office/drawing/2014/main" id="{BA93B5DE-906C-13AD-B100-BF49B62CF0BA}"/>
              </a:ext>
            </a:extLst>
          </p:cNvPr>
          <p:cNvPicPr>
            <a:picLocks noChangeAspect="1"/>
          </p:cNvPicPr>
          <p:nvPr/>
        </p:nvPicPr>
        <p:blipFill>
          <a:blip r:embed="rId18"/>
          <a:stretch>
            <a:fillRect/>
          </a:stretch>
        </p:blipFill>
        <p:spPr>
          <a:xfrm>
            <a:off x="6791037" y="3932541"/>
            <a:ext cx="974549" cy="310330"/>
          </a:xfrm>
          <a:prstGeom prst="rect">
            <a:avLst/>
          </a:prstGeom>
        </p:spPr>
      </p:pic>
      <p:cxnSp>
        <p:nvCxnSpPr>
          <p:cNvPr id="61" name="直接箭头连接符 60">
            <a:extLst>
              <a:ext uri="{FF2B5EF4-FFF2-40B4-BE49-F238E27FC236}">
                <a16:creationId xmlns:a16="http://schemas.microsoft.com/office/drawing/2014/main" id="{CAA60A28-7EEE-BC25-B63A-14BD919CBEEB}"/>
              </a:ext>
            </a:extLst>
          </p:cNvPr>
          <p:cNvCxnSpPr>
            <a:cxnSpLocks/>
          </p:cNvCxnSpPr>
          <p:nvPr/>
        </p:nvCxnSpPr>
        <p:spPr>
          <a:xfrm>
            <a:off x="7241255" y="3782394"/>
            <a:ext cx="0" cy="1056021"/>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文本框 61">
            <a:extLst>
              <a:ext uri="{FF2B5EF4-FFF2-40B4-BE49-F238E27FC236}">
                <a16:creationId xmlns:a16="http://schemas.microsoft.com/office/drawing/2014/main" id="{8A56E6D6-6B65-9F07-8C2F-903AE33F4F61}"/>
              </a:ext>
            </a:extLst>
          </p:cNvPr>
          <p:cNvSpPr txBox="1"/>
          <p:nvPr/>
        </p:nvSpPr>
        <p:spPr>
          <a:xfrm>
            <a:off x="6456572" y="4795023"/>
            <a:ext cx="1643477" cy="646331"/>
          </a:xfrm>
          <a:prstGeom prst="rect">
            <a:avLst/>
          </a:prstGeom>
          <a:noFill/>
        </p:spPr>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2019</a:t>
            </a:r>
          </a:p>
          <a:p>
            <a:pPr algn="ct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Lindorm TSDB</a:t>
            </a:r>
          </a:p>
        </p:txBody>
      </p:sp>
      <p:cxnSp>
        <p:nvCxnSpPr>
          <p:cNvPr id="64" name="直接箭头连接符 63">
            <a:extLst>
              <a:ext uri="{FF2B5EF4-FFF2-40B4-BE49-F238E27FC236}">
                <a16:creationId xmlns:a16="http://schemas.microsoft.com/office/drawing/2014/main" id="{38FC2598-F684-0701-A44E-6946981E3558}"/>
              </a:ext>
            </a:extLst>
          </p:cNvPr>
          <p:cNvCxnSpPr>
            <a:cxnSpLocks/>
          </p:cNvCxnSpPr>
          <p:nvPr/>
        </p:nvCxnSpPr>
        <p:spPr>
          <a:xfrm>
            <a:off x="8577153" y="3801626"/>
            <a:ext cx="6718" cy="923962"/>
          </a:xfrm>
          <a:prstGeom prst="straightConnector1">
            <a:avLst/>
          </a:prstGeom>
          <a:ln w="19050"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文本框 65">
            <a:extLst>
              <a:ext uri="{FF2B5EF4-FFF2-40B4-BE49-F238E27FC236}">
                <a16:creationId xmlns:a16="http://schemas.microsoft.com/office/drawing/2014/main" id="{AA5018AE-275C-9444-7997-27BB4AB0AC5C}"/>
              </a:ext>
            </a:extLst>
          </p:cNvPr>
          <p:cNvSpPr txBox="1"/>
          <p:nvPr/>
        </p:nvSpPr>
        <p:spPr>
          <a:xfrm>
            <a:off x="7914814" y="4689382"/>
            <a:ext cx="140052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2022</a:t>
            </a:r>
          </a:p>
          <a:p>
            <a:pPr algn="ctr"/>
            <a:r>
              <a:rPr lang="en-US" altLang="zh-CN"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CeresDB</a:t>
            </a:r>
            <a:endPar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9" name="图片 68">
            <a:extLst>
              <a:ext uri="{FF2B5EF4-FFF2-40B4-BE49-F238E27FC236}">
                <a16:creationId xmlns:a16="http://schemas.microsoft.com/office/drawing/2014/main" id="{976FBA31-DA68-984E-43FB-21B4B828A302}"/>
              </a:ext>
            </a:extLst>
          </p:cNvPr>
          <p:cNvPicPr>
            <a:picLocks noChangeAspect="1"/>
          </p:cNvPicPr>
          <p:nvPr/>
        </p:nvPicPr>
        <p:blipFill rotWithShape="1">
          <a:blip r:embed="rId19"/>
          <a:srcRect l="21628" t="11191" r="1096" b="4428"/>
          <a:stretch/>
        </p:blipFill>
        <p:spPr>
          <a:xfrm>
            <a:off x="8389416" y="3976496"/>
            <a:ext cx="418112" cy="456557"/>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3B37AA2-3A31-AABD-145F-933C0E36FCAF}"/>
                  </a:ext>
                </a:extLst>
              </p:cNvPr>
              <p:cNvSpPr txBox="1"/>
              <p:nvPr/>
            </p:nvSpPr>
            <p:spPr>
              <a:xfrm>
                <a:off x="2684264" y="6178529"/>
                <a:ext cx="373047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26</a:t>
                </a:r>
                <a:r>
                  <a:rPr lang="zh-CN" altLang="en-US" sz="1400" dirty="0">
                    <a:latin typeface="华文宋体" panose="02010600040101010101" pitchFamily="2" charset="-122"/>
                    <a:ea typeface="华文宋体" panose="02010600040101010101" pitchFamily="2" charset="-122"/>
                  </a:rPr>
                  <a:t>：</a:t>
                </a:r>
                <a14:m>
                  <m:oMath xmlns:m="http://schemas.openxmlformats.org/officeDocument/2006/math">
                    <m:r>
                      <a:rPr lang="zh-CN" altLang="en-US" sz="1400" i="1" dirty="0">
                        <a:latin typeface="Cambria Math" panose="02040503050406030204" pitchFamily="18" charset="0"/>
                        <a:ea typeface="华文宋体" panose="02010600040101010101" pitchFamily="2" charset="-122"/>
                      </a:rPr>
                      <m:t>部分</m:t>
                    </m:r>
                  </m:oMath>
                </a14:m>
                <a:r>
                  <a:rPr lang="zh-CN" altLang="en-US" sz="1400" dirty="0">
                    <a:latin typeface="华文宋体" panose="02010600040101010101" pitchFamily="2" charset="-122"/>
                    <a:ea typeface="华文宋体" panose="02010600040101010101" pitchFamily="2" charset="-122"/>
                  </a:rPr>
                  <a:t>时间序列数据库产生诞生时间表</a:t>
                </a:r>
              </a:p>
            </p:txBody>
          </p:sp>
        </mc:Choice>
        <mc:Fallback xmlns="">
          <p:sp>
            <p:nvSpPr>
              <p:cNvPr id="17" name="文本框 16">
                <a:extLst>
                  <a:ext uri="{FF2B5EF4-FFF2-40B4-BE49-F238E27FC236}">
                    <a16:creationId xmlns:a16="http://schemas.microsoft.com/office/drawing/2014/main" id="{83B37AA2-3A31-AABD-145F-933C0E36FCAF}"/>
                  </a:ext>
                </a:extLst>
              </p:cNvPr>
              <p:cNvSpPr txBox="1">
                <a:spLocks noRot="1" noChangeAspect="1" noMove="1" noResize="1" noEditPoints="1" noAdjustHandles="1" noChangeArrowheads="1" noChangeShapeType="1" noTextEdit="1"/>
              </p:cNvSpPr>
              <p:nvPr/>
            </p:nvSpPr>
            <p:spPr>
              <a:xfrm>
                <a:off x="2684264" y="6178529"/>
                <a:ext cx="3730471" cy="307775"/>
              </a:xfrm>
              <a:prstGeom prst="rect">
                <a:avLst/>
              </a:prstGeom>
              <a:blipFill>
                <a:blip r:embed="rId20"/>
                <a:stretch>
                  <a:fillRect t="-4000" b="-20000"/>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417872571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3282E-7A65-15F6-89FD-60D17FF48FF7}"/>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时间序列数据库核心技术：</a:t>
            </a:r>
            <a:r>
              <a:rPr lang="en-US" altLang="zh-CN" sz="2700" dirty="0">
                <a:latin typeface="Times New Roman" panose="02020603050405020304" pitchFamily="18" charset="0"/>
                <a:ea typeface="华文宋体" panose="02010600040101010101" pitchFamily="2" charset="-122"/>
                <a:cs typeface="Times New Roman" panose="02020603050405020304" pitchFamily="18" charset="0"/>
              </a:rPr>
              <a:t>LSM-Tree</a:t>
            </a:r>
            <a:endParaRPr lang="zh-CN" altLang="en-US" sz="2700" dirty="0">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F54FD76-A437-F8AD-7241-0F22F5B8A6FE}"/>
              </a:ext>
            </a:extLst>
          </p:cNvPr>
          <p:cNvSpPr>
            <a:spLocks noGrp="1"/>
          </p:cNvSpPr>
          <p:nvPr>
            <p:ph type="sldNum" sz="quarter" idx="2"/>
          </p:nvPr>
        </p:nvSpPr>
        <p:spPr/>
        <p:txBody>
          <a:bodyPr/>
          <a:lstStyle/>
          <a:p>
            <a:fld id="{86CB4B4D-7CA3-9044-876B-883B54F8677D}" type="slidenum">
              <a:rPr lang="en-US" altLang="zh-CN" smtClean="0"/>
              <a:t>64</a:t>
            </a:fld>
            <a:endParaRPr lang="zh-CN" altLang="en-US" dirty="0"/>
          </a:p>
        </p:txBody>
      </p:sp>
      <p:sp>
        <p:nvSpPr>
          <p:cNvPr id="6" name="文本框 5">
            <a:extLst>
              <a:ext uri="{FF2B5EF4-FFF2-40B4-BE49-F238E27FC236}">
                <a16:creationId xmlns:a16="http://schemas.microsoft.com/office/drawing/2014/main" id="{C19E2BF2-3D3E-C6C3-EDEE-3C63EA0A6A8B}"/>
              </a:ext>
            </a:extLst>
          </p:cNvPr>
          <p:cNvSpPr txBox="1"/>
          <p:nvPr/>
        </p:nvSpPr>
        <p:spPr>
          <a:xfrm>
            <a:off x="457201" y="862159"/>
            <a:ext cx="8322814" cy="2545762"/>
          </a:xfrm>
          <a:prstGeom prst="rect">
            <a:avLst/>
          </a:prstGeom>
          <a:noFill/>
        </p:spPr>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传统关系型数据库存储采用的都是 </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B Tree/B+ Tree</a:t>
            </a:r>
            <a:r>
              <a:rPr lang="zh-CN" altLang="en-US" dirty="0">
                <a:latin typeface="华文宋体" panose="02010600040101010101" pitchFamily="2" charset="-122"/>
                <a:ea typeface="华文宋体" panose="02010600040101010101" pitchFamily="2" charset="-122"/>
              </a:rPr>
              <a:t>，这是由于其在查询和顺序插入时有利于减少寻道次数的组织形式。由于时间序列的特性，时间序列数据库对写速率要求较高，采用的是类</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技术存储。</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核心思想就是</a:t>
            </a:r>
            <a:r>
              <a:rPr lang="zh-CN" altLang="en-US" dirty="0">
                <a:solidFill>
                  <a:srgbClr val="FF0000"/>
                </a:solidFill>
                <a:latin typeface="华文宋体" panose="02010600040101010101" pitchFamily="2" charset="-122"/>
                <a:ea typeface="华文宋体" panose="02010600040101010101" pitchFamily="2" charset="-122"/>
              </a:rPr>
              <a:t>利用顺序写来提高写性能</a:t>
            </a:r>
            <a:r>
              <a:rPr lang="zh-CN" altLang="en-US" dirty="0">
                <a:latin typeface="华文宋体" panose="02010600040101010101" pitchFamily="2" charset="-122"/>
                <a:ea typeface="华文宋体" panose="02010600040101010101" pitchFamily="2" charset="-122"/>
              </a:rPr>
              <a:t>，但因为</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分层设计</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此处分层是指的分为内存和文件两部分</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，降低了</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读性能（</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是通过牺牲小部分读性能换来高性能写的）。</a:t>
            </a:r>
          </a:p>
        </p:txBody>
      </p:sp>
      <p:pic>
        <p:nvPicPr>
          <p:cNvPr id="7" name="图片 6">
            <a:extLst>
              <a:ext uri="{FF2B5EF4-FFF2-40B4-BE49-F238E27FC236}">
                <a16:creationId xmlns:a16="http://schemas.microsoft.com/office/drawing/2014/main" id="{E20418C9-34D0-D7E9-91B5-5932404A8E57}"/>
              </a:ext>
            </a:extLst>
          </p:cNvPr>
          <p:cNvPicPr>
            <a:picLocks noChangeAspect="1"/>
          </p:cNvPicPr>
          <p:nvPr/>
        </p:nvPicPr>
        <p:blipFill rotWithShape="1">
          <a:blip r:embed="rId2"/>
          <a:srcRect l="2333" t="3135"/>
          <a:stretch/>
        </p:blipFill>
        <p:spPr>
          <a:xfrm>
            <a:off x="2549227" y="3377728"/>
            <a:ext cx="4045546" cy="2769072"/>
          </a:xfrm>
          <a:prstGeom prst="rect">
            <a:avLst/>
          </a:prstGeom>
        </p:spPr>
      </p:pic>
      <p:sp>
        <p:nvSpPr>
          <p:cNvPr id="8" name="文本框 7">
            <a:extLst>
              <a:ext uri="{FF2B5EF4-FFF2-40B4-BE49-F238E27FC236}">
                <a16:creationId xmlns:a16="http://schemas.microsoft.com/office/drawing/2014/main" id="{07CD4B8C-E8FE-859F-480C-612A130CBDCF}"/>
              </a:ext>
            </a:extLst>
          </p:cNvPr>
          <p:cNvSpPr txBox="1"/>
          <p:nvPr/>
        </p:nvSpPr>
        <p:spPr>
          <a:xfrm>
            <a:off x="2727960" y="6146800"/>
            <a:ext cx="36880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27</a:t>
            </a:r>
            <a:r>
              <a:rPr lang="zh-CN" altLang="en-US" sz="1400" dirty="0">
                <a:latin typeface="华文宋体" panose="02010600040101010101" pitchFamily="2" charset="-122"/>
                <a:ea typeface="华文宋体" panose="02010600040101010101" pitchFamily="2" charset="-122"/>
              </a:rPr>
              <a:t>：传统</a:t>
            </a:r>
            <a:r>
              <a:rPr lang="en-US" altLang="zh-CN" sz="1400" dirty="0">
                <a:latin typeface="华文宋体" panose="02010600040101010101" pitchFamily="2" charset="-122"/>
                <a:ea typeface="华文宋体" panose="02010600040101010101" pitchFamily="2" charset="-122"/>
              </a:rPr>
              <a:t>LSM-Tree</a:t>
            </a:r>
            <a:r>
              <a:rPr lang="zh-CN" altLang="en-US" sz="1400" dirty="0">
                <a:latin typeface="华文宋体" panose="02010600040101010101" pitchFamily="2" charset="-122"/>
                <a:ea typeface="华文宋体" panose="02010600040101010101" pitchFamily="2" charset="-122"/>
              </a:rPr>
              <a:t>架构</a:t>
            </a:r>
          </a:p>
        </p:txBody>
      </p:sp>
    </p:spTree>
    <p:extLst>
      <p:ext uri="{BB962C8B-B14F-4D97-AF65-F5344CB8AC3E}">
        <p14:creationId xmlns:p14="http://schemas.microsoft.com/office/powerpoint/2010/main" val="382389117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89308-0DF8-B3FB-78E1-22EC866274DA}"/>
              </a:ext>
            </a:extLst>
          </p:cNvPr>
          <p:cNvSpPr>
            <a:spLocks noGrp="1"/>
          </p:cNvSpPr>
          <p:nvPr>
            <p:ph type="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LSM-Tree</a:t>
            </a:r>
            <a:r>
              <a:rPr lang="zh-CN" altLang="en-US" b="1" dirty="0">
                <a:latin typeface="华文宋体" panose="02010600040101010101" pitchFamily="2" charset="-122"/>
                <a:ea typeface="华文宋体" panose="02010600040101010101" pitchFamily="2" charset="-122"/>
              </a:rPr>
              <a:t>读写流程</a:t>
            </a:r>
          </a:p>
        </p:txBody>
      </p:sp>
      <p:sp>
        <p:nvSpPr>
          <p:cNvPr id="3" name="灯片编号占位符 2">
            <a:extLst>
              <a:ext uri="{FF2B5EF4-FFF2-40B4-BE49-F238E27FC236}">
                <a16:creationId xmlns:a16="http://schemas.microsoft.com/office/drawing/2014/main" id="{4966EB58-8359-17F3-0C1F-D5A47227BCCA}"/>
              </a:ext>
            </a:extLst>
          </p:cNvPr>
          <p:cNvSpPr>
            <a:spLocks noGrp="1"/>
          </p:cNvSpPr>
          <p:nvPr>
            <p:ph type="sldNum" sz="quarter" idx="2"/>
          </p:nvPr>
        </p:nvSpPr>
        <p:spPr/>
        <p:txBody>
          <a:bodyPr/>
          <a:lstStyle/>
          <a:p>
            <a:fld id="{86CB4B4D-7CA3-9044-876B-883B54F8677D}" type="slidenum">
              <a:rPr lang="en-US" altLang="zh-CN" smtClean="0"/>
              <a:t>65</a:t>
            </a:fld>
            <a:endParaRPr lang="zh-CN" altLang="en-US" dirty="0"/>
          </a:p>
        </p:txBody>
      </p:sp>
      <p:sp>
        <p:nvSpPr>
          <p:cNvPr id="4" name="椭圆 3">
            <a:extLst>
              <a:ext uri="{FF2B5EF4-FFF2-40B4-BE49-F238E27FC236}">
                <a16:creationId xmlns:a16="http://schemas.microsoft.com/office/drawing/2014/main" id="{8F246CBD-2E25-8386-DB99-1CBEB32993A9}"/>
              </a:ext>
            </a:extLst>
          </p:cNvPr>
          <p:cNvSpPr/>
          <p:nvPr/>
        </p:nvSpPr>
        <p:spPr>
          <a:xfrm>
            <a:off x="218244" y="2136456"/>
            <a:ext cx="1109475" cy="59787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write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椭圆 4">
            <a:extLst>
              <a:ext uri="{FF2B5EF4-FFF2-40B4-BE49-F238E27FC236}">
                <a16:creationId xmlns:a16="http://schemas.microsoft.com/office/drawing/2014/main" id="{EB4F1177-9689-0756-760F-08B61BB4B3D4}"/>
              </a:ext>
            </a:extLst>
          </p:cNvPr>
          <p:cNvSpPr/>
          <p:nvPr/>
        </p:nvSpPr>
        <p:spPr>
          <a:xfrm>
            <a:off x="218244" y="4419525"/>
            <a:ext cx="1109475" cy="597877"/>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read</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圆角 5">
            <a:extLst>
              <a:ext uri="{FF2B5EF4-FFF2-40B4-BE49-F238E27FC236}">
                <a16:creationId xmlns:a16="http://schemas.microsoft.com/office/drawing/2014/main" id="{C8676B5E-64DC-326A-AE00-80B6654E1121}"/>
              </a:ext>
            </a:extLst>
          </p:cNvPr>
          <p:cNvSpPr/>
          <p:nvPr/>
        </p:nvSpPr>
        <p:spPr>
          <a:xfrm>
            <a:off x="1771383" y="1377386"/>
            <a:ext cx="2321169" cy="45895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 name="矩形: 圆角 6">
            <a:extLst>
              <a:ext uri="{FF2B5EF4-FFF2-40B4-BE49-F238E27FC236}">
                <a16:creationId xmlns:a16="http://schemas.microsoft.com/office/drawing/2014/main" id="{31F21931-E7C7-A100-BA63-3B5BCF988E26}"/>
              </a:ext>
            </a:extLst>
          </p:cNvPr>
          <p:cNvSpPr/>
          <p:nvPr/>
        </p:nvSpPr>
        <p:spPr>
          <a:xfrm>
            <a:off x="4536216" y="1377386"/>
            <a:ext cx="4330460" cy="45895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B20FCE06-9419-8350-A612-419D3E85C13E}"/>
              </a:ext>
            </a:extLst>
          </p:cNvPr>
          <p:cNvSpPr/>
          <p:nvPr/>
        </p:nvSpPr>
        <p:spPr>
          <a:xfrm>
            <a:off x="2154196" y="2039740"/>
            <a:ext cx="1494692" cy="791308"/>
          </a:xfrm>
          <a:prstGeom prst="roundRect">
            <a:avLst/>
          </a:prstGeom>
          <a:solidFill>
            <a:srgbClr val="99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Active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Memtable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圆角 8">
            <a:extLst>
              <a:ext uri="{FF2B5EF4-FFF2-40B4-BE49-F238E27FC236}">
                <a16:creationId xmlns:a16="http://schemas.microsoft.com/office/drawing/2014/main" id="{2EE75803-1A36-FE37-178C-46FFA34F59EB}"/>
              </a:ext>
            </a:extLst>
          </p:cNvPr>
          <p:cNvSpPr/>
          <p:nvPr/>
        </p:nvSpPr>
        <p:spPr>
          <a:xfrm>
            <a:off x="2169690" y="3566672"/>
            <a:ext cx="1494692" cy="791308"/>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A</a:t>
            </a:r>
            <a:endParaRPr lang="zh-CN" altLang="en-US" dirty="0"/>
          </a:p>
        </p:txBody>
      </p:sp>
      <p:sp>
        <p:nvSpPr>
          <p:cNvPr id="10" name="矩形: 圆角 9">
            <a:extLst>
              <a:ext uri="{FF2B5EF4-FFF2-40B4-BE49-F238E27FC236}">
                <a16:creationId xmlns:a16="http://schemas.microsoft.com/office/drawing/2014/main" id="{38A92E79-F23B-D26D-A4C0-7B823E3AFD23}"/>
              </a:ext>
            </a:extLst>
          </p:cNvPr>
          <p:cNvSpPr/>
          <p:nvPr/>
        </p:nvSpPr>
        <p:spPr>
          <a:xfrm>
            <a:off x="2042203" y="3748379"/>
            <a:ext cx="1494692" cy="791308"/>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Immutable</a:t>
            </a:r>
          </a:p>
          <a:p>
            <a:pPr algn="ct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Memtable</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立方体 10">
            <a:extLst>
              <a:ext uri="{FF2B5EF4-FFF2-40B4-BE49-F238E27FC236}">
                <a16:creationId xmlns:a16="http://schemas.microsoft.com/office/drawing/2014/main" id="{E5384E1D-6A13-EC28-0B3D-BAC52C7AC0EA}"/>
              </a:ext>
            </a:extLst>
          </p:cNvPr>
          <p:cNvSpPr/>
          <p:nvPr/>
        </p:nvSpPr>
        <p:spPr>
          <a:xfrm>
            <a:off x="2042203" y="4959874"/>
            <a:ext cx="1713033" cy="791308"/>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Block cache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F5E06F8B-0C7A-1C1F-B69C-41FCC65B3F87}"/>
              </a:ext>
            </a:extLst>
          </p:cNvPr>
          <p:cNvCxnSpPr>
            <a:cxnSpLocks/>
          </p:cNvCxnSpPr>
          <p:nvPr/>
        </p:nvCxnSpPr>
        <p:spPr>
          <a:xfrm>
            <a:off x="4551982" y="2610091"/>
            <a:ext cx="3894084" cy="24695"/>
          </a:xfrm>
          <a:prstGeom prst="line">
            <a:avLst/>
          </a:prstGeom>
        </p:spPr>
        <p:style>
          <a:lnRef idx="1">
            <a:schemeClr val="dk1"/>
          </a:lnRef>
          <a:fillRef idx="0">
            <a:schemeClr val="dk1"/>
          </a:fillRef>
          <a:effectRef idx="0">
            <a:schemeClr val="dk1"/>
          </a:effectRef>
          <a:fontRef idx="minor">
            <a:schemeClr val="tx1"/>
          </a:fontRef>
        </p:style>
      </p:cxnSp>
      <p:sp>
        <p:nvSpPr>
          <p:cNvPr id="13" name="流程图: 多文档 12">
            <a:extLst>
              <a:ext uri="{FF2B5EF4-FFF2-40B4-BE49-F238E27FC236}">
                <a16:creationId xmlns:a16="http://schemas.microsoft.com/office/drawing/2014/main" id="{032A4998-84E1-9F4A-0251-AB7AA8E2DC03}"/>
              </a:ext>
            </a:extLst>
          </p:cNvPr>
          <p:cNvSpPr/>
          <p:nvPr/>
        </p:nvSpPr>
        <p:spPr>
          <a:xfrm>
            <a:off x="4955142" y="1693906"/>
            <a:ext cx="1130767" cy="657292"/>
          </a:xfrm>
          <a:prstGeom prst="flowChartMultidocumen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WAL</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流程图: 过程 13">
            <a:extLst>
              <a:ext uri="{FF2B5EF4-FFF2-40B4-BE49-F238E27FC236}">
                <a16:creationId xmlns:a16="http://schemas.microsoft.com/office/drawing/2014/main" id="{9DAC9DB1-BDAA-A3BA-AF76-896963FDF4F1}"/>
              </a:ext>
            </a:extLst>
          </p:cNvPr>
          <p:cNvSpPr/>
          <p:nvPr/>
        </p:nvSpPr>
        <p:spPr>
          <a:xfrm>
            <a:off x="4714309" y="2909030"/>
            <a:ext cx="1117272"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L0</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8B4D66A4-4FE9-5B0E-5D75-42E9B03EA293}"/>
              </a:ext>
            </a:extLst>
          </p:cNvPr>
          <p:cNvSpPr txBox="1"/>
          <p:nvPr/>
        </p:nvSpPr>
        <p:spPr>
          <a:xfrm>
            <a:off x="2151373" y="1410318"/>
            <a:ext cx="1494691" cy="523220"/>
          </a:xfrm>
          <a:prstGeom prst="rect">
            <a:avLst/>
          </a:prstGeom>
          <a:noFill/>
        </p:spPr>
        <p:txBody>
          <a:bodyPr wrap="square" rtlCol="0">
            <a:spAutoFit/>
          </a:bodyPr>
          <a:lstStyle/>
          <a:p>
            <a:pPr algn="ctr"/>
            <a:r>
              <a:rPr lang="en-US" altLang="zh-CN" sz="2800" b="1" dirty="0">
                <a:solidFill>
                  <a:schemeClr val="dk1"/>
                </a:solidFill>
                <a:latin typeface="Times New Roman" panose="02020603050405020304" pitchFamily="18" charset="0"/>
                <a:cs typeface="Times New Roman" panose="02020603050405020304" pitchFamily="18" charset="0"/>
              </a:rPr>
              <a:t>Memory</a:t>
            </a:r>
            <a:endParaRPr lang="zh-CN" altLang="en-US" sz="2800" b="1" dirty="0">
              <a:solidFill>
                <a:schemeClr val="dk1"/>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48C7FA9-6E13-96AA-68FF-F8A7CA1F0385}"/>
              </a:ext>
            </a:extLst>
          </p:cNvPr>
          <p:cNvSpPr txBox="1"/>
          <p:nvPr/>
        </p:nvSpPr>
        <p:spPr>
          <a:xfrm>
            <a:off x="6309870" y="1443249"/>
            <a:ext cx="907200" cy="523220"/>
          </a:xfrm>
          <a:prstGeom prst="rect">
            <a:avLst/>
          </a:prstGeom>
          <a:noFill/>
        </p:spPr>
        <p:txBody>
          <a:bodyPr wrap="square" rtlCol="0">
            <a:spAutoFit/>
          </a:bodyPr>
          <a:lstStyle/>
          <a:p>
            <a:pPr algn="ctr"/>
            <a:r>
              <a:rPr lang="en-US" altLang="zh-CN" sz="2800" b="1" dirty="0">
                <a:solidFill>
                  <a:schemeClr val="dk1"/>
                </a:solidFill>
                <a:latin typeface="Times New Roman" panose="02020603050405020304" pitchFamily="18" charset="0"/>
                <a:cs typeface="Times New Roman" panose="02020603050405020304" pitchFamily="18" charset="0"/>
              </a:rPr>
              <a:t>Disk</a:t>
            </a:r>
            <a:endParaRPr lang="zh-CN" altLang="en-US" sz="2800" b="1" dirty="0">
              <a:solidFill>
                <a:schemeClr val="dk1"/>
              </a:solidFill>
              <a:latin typeface="Times New Roman" panose="02020603050405020304" pitchFamily="18" charset="0"/>
              <a:cs typeface="Times New Roman" panose="02020603050405020304" pitchFamily="18" charset="0"/>
            </a:endParaRPr>
          </a:p>
        </p:txBody>
      </p:sp>
      <p:sp>
        <p:nvSpPr>
          <p:cNvPr id="17" name="流程图: 过程 16">
            <a:extLst>
              <a:ext uri="{FF2B5EF4-FFF2-40B4-BE49-F238E27FC236}">
                <a16:creationId xmlns:a16="http://schemas.microsoft.com/office/drawing/2014/main" id="{C3FA5AD2-DB8A-1C7B-D317-998B37162462}"/>
              </a:ext>
            </a:extLst>
          </p:cNvPr>
          <p:cNvSpPr/>
          <p:nvPr/>
        </p:nvSpPr>
        <p:spPr>
          <a:xfrm>
            <a:off x="4714308" y="3777756"/>
            <a:ext cx="1117273"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L1</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流程图: 过程 17">
            <a:extLst>
              <a:ext uri="{FF2B5EF4-FFF2-40B4-BE49-F238E27FC236}">
                <a16:creationId xmlns:a16="http://schemas.microsoft.com/office/drawing/2014/main" id="{51A96EE2-901B-615B-3F38-D8DC4D631930}"/>
              </a:ext>
            </a:extLst>
          </p:cNvPr>
          <p:cNvSpPr/>
          <p:nvPr/>
        </p:nvSpPr>
        <p:spPr>
          <a:xfrm>
            <a:off x="4714307" y="4729038"/>
            <a:ext cx="1117274"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L2</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流程图: 过程 18">
            <a:extLst>
              <a:ext uri="{FF2B5EF4-FFF2-40B4-BE49-F238E27FC236}">
                <a16:creationId xmlns:a16="http://schemas.microsoft.com/office/drawing/2014/main" id="{FAC9036B-4F18-2CEF-1A2C-D92F242EF254}"/>
              </a:ext>
            </a:extLst>
          </p:cNvPr>
          <p:cNvSpPr/>
          <p:nvPr/>
        </p:nvSpPr>
        <p:spPr>
          <a:xfrm>
            <a:off x="6236279" y="3778202"/>
            <a:ext cx="1132726"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L1</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流程图: 过程 19">
            <a:extLst>
              <a:ext uri="{FF2B5EF4-FFF2-40B4-BE49-F238E27FC236}">
                <a16:creationId xmlns:a16="http://schemas.microsoft.com/office/drawing/2014/main" id="{13E6840C-7C13-18E4-2135-D7634E5ACFDE}"/>
              </a:ext>
            </a:extLst>
          </p:cNvPr>
          <p:cNvSpPr/>
          <p:nvPr/>
        </p:nvSpPr>
        <p:spPr>
          <a:xfrm>
            <a:off x="6227836" y="4729038"/>
            <a:ext cx="1132726"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L2</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流程图: 过程 20">
            <a:extLst>
              <a:ext uri="{FF2B5EF4-FFF2-40B4-BE49-F238E27FC236}">
                <a16:creationId xmlns:a16="http://schemas.microsoft.com/office/drawing/2014/main" id="{EC0370F6-A399-F8D7-C925-9EC5B910247D}"/>
              </a:ext>
            </a:extLst>
          </p:cNvPr>
          <p:cNvSpPr/>
          <p:nvPr/>
        </p:nvSpPr>
        <p:spPr>
          <a:xfrm>
            <a:off x="7630435" y="4729038"/>
            <a:ext cx="1075362" cy="527533"/>
          </a:xfrm>
          <a:prstGeom prst="flowChartProcess">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L2</a:t>
            </a:r>
          </a:p>
          <a:p>
            <a:pPr algn="ctr"/>
            <a:r>
              <a:rPr lang="en-US" altLang="zh-CN" dirty="0" err="1">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SSTable</a:t>
            </a:r>
            <a:endParaRPr lang="zh-CN" altLang="en-US"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2" name="连接符: 曲线 21">
            <a:extLst>
              <a:ext uri="{FF2B5EF4-FFF2-40B4-BE49-F238E27FC236}">
                <a16:creationId xmlns:a16="http://schemas.microsoft.com/office/drawing/2014/main" id="{4D231804-E969-48BB-80C2-EA5CA0D099A5}"/>
              </a:ext>
            </a:extLst>
          </p:cNvPr>
          <p:cNvCxnSpPr>
            <a:cxnSpLocks/>
            <a:stCxn id="4" idx="6"/>
            <a:endCxn id="8" idx="1"/>
          </p:cNvCxnSpPr>
          <p:nvPr/>
        </p:nvCxnSpPr>
        <p:spPr>
          <a:xfrm flipV="1">
            <a:off x="1327719" y="2435394"/>
            <a:ext cx="826477" cy="1"/>
          </a:xfrm>
          <a:prstGeom prst="curvedConnector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7688871F-1E09-1CC9-3AE8-E83405479361}"/>
              </a:ext>
            </a:extLst>
          </p:cNvPr>
          <p:cNvCxnSpPr>
            <a:cxnSpLocks/>
            <a:stCxn id="4" idx="0"/>
            <a:endCxn id="13" idx="0"/>
          </p:cNvCxnSpPr>
          <p:nvPr/>
        </p:nvCxnSpPr>
        <p:spPr>
          <a:xfrm rot="5400000" flipH="1" flipV="1">
            <a:off x="2964375" y="-497487"/>
            <a:ext cx="442550" cy="4825336"/>
          </a:xfrm>
          <a:prstGeom prst="curvedConnector3">
            <a:avLst>
              <a:gd name="adj1" fmla="val 151655"/>
            </a:avLst>
          </a:prstGeom>
          <a:ln w="28575">
            <a:solidFill>
              <a:srgbClr val="FF99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EB59521F-3DEF-D41A-D650-F3E87785B73A}"/>
              </a:ext>
            </a:extLst>
          </p:cNvPr>
          <p:cNvCxnSpPr>
            <a:cxnSpLocks/>
            <a:stCxn id="5" idx="6"/>
            <a:endCxn id="8" idx="1"/>
          </p:cNvCxnSpPr>
          <p:nvPr/>
        </p:nvCxnSpPr>
        <p:spPr>
          <a:xfrm flipV="1">
            <a:off x="1327719" y="2435394"/>
            <a:ext cx="826477" cy="228307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D14A6D60-ACD8-A09D-218E-5A68E558BC2D}"/>
              </a:ext>
            </a:extLst>
          </p:cNvPr>
          <p:cNvCxnSpPr>
            <a:cxnSpLocks/>
            <a:stCxn id="5" idx="6"/>
            <a:endCxn id="10" idx="1"/>
          </p:cNvCxnSpPr>
          <p:nvPr/>
        </p:nvCxnSpPr>
        <p:spPr>
          <a:xfrm flipV="1">
            <a:off x="1327719" y="4144033"/>
            <a:ext cx="714484" cy="57443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1D23E166-194D-A801-EB94-69A185B3D40D}"/>
              </a:ext>
            </a:extLst>
          </p:cNvPr>
          <p:cNvCxnSpPr>
            <a:cxnSpLocks/>
            <a:stCxn id="5" idx="6"/>
            <a:endCxn id="11" idx="2"/>
          </p:cNvCxnSpPr>
          <p:nvPr/>
        </p:nvCxnSpPr>
        <p:spPr>
          <a:xfrm>
            <a:off x="1327719" y="4718464"/>
            <a:ext cx="714484" cy="73597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4F8C2E15-2890-B2FC-17F6-7C898CDD529B}"/>
              </a:ext>
            </a:extLst>
          </p:cNvPr>
          <p:cNvCxnSpPr>
            <a:cxnSpLocks/>
            <a:stCxn id="9" idx="3"/>
            <a:endCxn id="14" idx="1"/>
          </p:cNvCxnSpPr>
          <p:nvPr/>
        </p:nvCxnSpPr>
        <p:spPr>
          <a:xfrm flipV="1">
            <a:off x="3664382" y="3172797"/>
            <a:ext cx="1049927" cy="789529"/>
          </a:xfrm>
          <a:prstGeom prst="curvedConnector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4CBC1A8A-BE3E-A006-F2D3-5A9CF7A20B48}"/>
              </a:ext>
            </a:extLst>
          </p:cNvPr>
          <p:cNvCxnSpPr>
            <a:cxnSpLocks/>
            <a:stCxn id="11" idx="5"/>
            <a:endCxn id="17" idx="1"/>
          </p:cNvCxnSpPr>
          <p:nvPr/>
        </p:nvCxnSpPr>
        <p:spPr>
          <a:xfrm flipV="1">
            <a:off x="3755236" y="4041523"/>
            <a:ext cx="959072" cy="1215092"/>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CAF1AEF-1D2E-A434-761D-6ABC9835F244}"/>
              </a:ext>
            </a:extLst>
          </p:cNvPr>
          <p:cNvCxnSpPr>
            <a:cxnSpLocks/>
            <a:stCxn id="8" idx="2"/>
            <a:endCxn id="9" idx="0"/>
          </p:cNvCxnSpPr>
          <p:nvPr/>
        </p:nvCxnSpPr>
        <p:spPr>
          <a:xfrm>
            <a:off x="2901542" y="2831048"/>
            <a:ext cx="15494" cy="735624"/>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4BEF1197-0708-8573-8345-A04D236AF99D}"/>
              </a:ext>
            </a:extLst>
          </p:cNvPr>
          <p:cNvSpPr txBox="1"/>
          <p:nvPr/>
        </p:nvSpPr>
        <p:spPr>
          <a:xfrm>
            <a:off x="5262989" y="4307623"/>
            <a:ext cx="1531912" cy="369332"/>
          </a:xfrm>
          <a:prstGeom prst="rect">
            <a:avLst/>
          </a:prstGeom>
          <a:noFill/>
        </p:spPr>
        <p:txBody>
          <a:bodyPr wrap="square" rtlCol="0">
            <a:spAutoFit/>
          </a:bodyPr>
          <a:lstStyle/>
          <a:p>
            <a:pPr algn="ctr"/>
            <a:r>
              <a:rPr lang="en-US" altLang="zh-CN" dirty="0">
                <a:solidFill>
                  <a:schemeClr val="dk1"/>
                </a:solidFill>
                <a:latin typeface="微软雅黑" panose="020B0503020204020204" pitchFamily="34" charset="-122"/>
                <a:ea typeface="微软雅黑" panose="020B0503020204020204" pitchFamily="34" charset="-122"/>
                <a:cs typeface="Calibri" panose="020F0502020204030204" charset="0"/>
              </a:rPr>
              <a:t>Compaction</a:t>
            </a:r>
            <a:endParaRPr lang="zh-CN" altLang="en-US" dirty="0">
              <a:solidFill>
                <a:schemeClr val="dk1"/>
              </a:solidFill>
              <a:latin typeface="微软雅黑" panose="020B0503020204020204" pitchFamily="34" charset="-122"/>
              <a:ea typeface="微软雅黑" panose="020B0503020204020204" pitchFamily="34" charset="-122"/>
              <a:cs typeface="Calibri" panose="020F0502020204030204" charset="0"/>
            </a:endParaRPr>
          </a:p>
        </p:txBody>
      </p:sp>
      <p:sp>
        <p:nvSpPr>
          <p:cNvPr id="34" name="文本框 33">
            <a:extLst>
              <a:ext uri="{FF2B5EF4-FFF2-40B4-BE49-F238E27FC236}">
                <a16:creationId xmlns:a16="http://schemas.microsoft.com/office/drawing/2014/main" id="{B4F934B9-295B-5FB7-B4A9-A065F0AF19EC}"/>
              </a:ext>
            </a:extLst>
          </p:cNvPr>
          <p:cNvSpPr txBox="1"/>
          <p:nvPr/>
        </p:nvSpPr>
        <p:spPr>
          <a:xfrm>
            <a:off x="2431789" y="2938121"/>
            <a:ext cx="858920" cy="369332"/>
          </a:xfrm>
          <a:prstGeom prst="rect">
            <a:avLst/>
          </a:prstGeom>
          <a:noFill/>
        </p:spPr>
        <p:txBody>
          <a:bodyPr wrap="square" rtlCol="0">
            <a:spAutoFit/>
          </a:bodyPr>
          <a:lstStyle/>
          <a:p>
            <a:pPr algn="ctr"/>
            <a:r>
              <a:rPr lang="en-US" altLang="zh-CN" b="1"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full</a:t>
            </a:r>
            <a:endParaRPr lang="zh-CN" altLang="en-US" b="1"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F03277A5-C504-FD70-67D8-F8E2D4DBD6B7}"/>
              </a:ext>
            </a:extLst>
          </p:cNvPr>
          <p:cNvSpPr txBox="1"/>
          <p:nvPr/>
        </p:nvSpPr>
        <p:spPr>
          <a:xfrm rot="5400000">
            <a:off x="3863252" y="3187670"/>
            <a:ext cx="858920" cy="369332"/>
          </a:xfrm>
          <a:prstGeom prst="rect">
            <a:avLst/>
          </a:prstGeom>
          <a:noFill/>
        </p:spPr>
        <p:txBody>
          <a:bodyPr wrap="square" rtlCol="0">
            <a:spAutoFit/>
          </a:bodyPr>
          <a:lstStyle/>
          <a:p>
            <a:pPr algn="ctr"/>
            <a:r>
              <a:rPr lang="en-US" altLang="zh-CN" b="1"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flush</a:t>
            </a:r>
            <a:endParaRPr lang="zh-CN" altLang="en-US" b="1"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2" name="图形 41">
            <a:extLst>
              <a:ext uri="{FF2B5EF4-FFF2-40B4-BE49-F238E27FC236}">
                <a16:creationId xmlns:a16="http://schemas.microsoft.com/office/drawing/2014/main" id="{3F6B1661-8543-6CB2-65EB-8FEEE369BB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7555" y="3902724"/>
            <a:ext cx="267524" cy="262065"/>
          </a:xfrm>
          <a:prstGeom prst="rect">
            <a:avLst/>
          </a:prstGeom>
        </p:spPr>
      </p:pic>
      <p:pic>
        <p:nvPicPr>
          <p:cNvPr id="43" name="图形 42">
            <a:extLst>
              <a:ext uri="{FF2B5EF4-FFF2-40B4-BE49-F238E27FC236}">
                <a16:creationId xmlns:a16="http://schemas.microsoft.com/office/drawing/2014/main" id="{91D3E761-EB02-70EB-2E69-8DB98646D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7555" y="4846238"/>
            <a:ext cx="267524" cy="262065"/>
          </a:xfrm>
          <a:prstGeom prst="rect">
            <a:avLst/>
          </a:prstGeom>
        </p:spPr>
      </p:pic>
      <p:cxnSp>
        <p:nvCxnSpPr>
          <p:cNvPr id="36" name="直接箭头连接符 35">
            <a:extLst>
              <a:ext uri="{FF2B5EF4-FFF2-40B4-BE49-F238E27FC236}">
                <a16:creationId xmlns:a16="http://schemas.microsoft.com/office/drawing/2014/main" id="{2848F873-4D25-D35D-5698-FF6747ED3EDB}"/>
              </a:ext>
            </a:extLst>
          </p:cNvPr>
          <p:cNvCxnSpPr>
            <a:cxnSpLocks/>
          </p:cNvCxnSpPr>
          <p:nvPr/>
        </p:nvCxnSpPr>
        <p:spPr>
          <a:xfrm flipH="1">
            <a:off x="6026542" y="3568076"/>
            <a:ext cx="14775" cy="217666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774BBDA-2DC1-7EA2-ED46-40BE43200F08}"/>
              </a:ext>
            </a:extLst>
          </p:cNvPr>
          <p:cNvSpPr txBox="1"/>
          <p:nvPr/>
        </p:nvSpPr>
        <p:spPr>
          <a:xfrm>
            <a:off x="4955142" y="5454442"/>
            <a:ext cx="14976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b="1" dirty="0"/>
              <a:t>……</a:t>
            </a:r>
            <a:endParaRPr kumimoji="0" lang="zh-CN" altLang="en-US" sz="1800" b="1" i="0" u="none" strike="noStrike" cap="none" spc="0" normalizeH="0" baseline="0" dirty="0">
              <a:ln>
                <a:noFill/>
              </a:ln>
              <a:solidFill>
                <a:srgbClr val="000000"/>
              </a:solidFill>
              <a:effectLst/>
              <a:uFillTx/>
              <a:latin typeface="Arial"/>
              <a:ea typeface="Arial"/>
              <a:cs typeface="Arial"/>
              <a:sym typeface="Arial"/>
            </a:endParaRPr>
          </a:p>
        </p:txBody>
      </p:sp>
      <p:sp>
        <p:nvSpPr>
          <p:cNvPr id="50" name="文本框 49">
            <a:extLst>
              <a:ext uri="{FF2B5EF4-FFF2-40B4-BE49-F238E27FC236}">
                <a16:creationId xmlns:a16="http://schemas.microsoft.com/office/drawing/2014/main" id="{46C1BE8D-411E-0F42-3189-38895684E151}"/>
              </a:ext>
            </a:extLst>
          </p:cNvPr>
          <p:cNvSpPr txBox="1"/>
          <p:nvPr/>
        </p:nvSpPr>
        <p:spPr>
          <a:xfrm>
            <a:off x="2681686" y="6117817"/>
            <a:ext cx="37455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28</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LSM-Tree</a:t>
            </a:r>
            <a:r>
              <a:rPr lang="zh-CN" altLang="en-US" sz="1400" dirty="0">
                <a:latin typeface="华文宋体" panose="02010600040101010101" pitchFamily="2" charset="-122"/>
                <a:ea typeface="华文宋体" panose="02010600040101010101" pitchFamily="2" charset="-122"/>
              </a:rPr>
              <a:t>读写流程示意图</a:t>
            </a:r>
          </a:p>
        </p:txBody>
      </p:sp>
    </p:spTree>
    <p:extLst>
      <p:ext uri="{BB962C8B-B14F-4D97-AF65-F5344CB8AC3E}">
        <p14:creationId xmlns:p14="http://schemas.microsoft.com/office/powerpoint/2010/main" val="3978208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C3870-B211-3707-D284-5C47547388CB}"/>
              </a:ext>
            </a:extLst>
          </p:cNvPr>
          <p:cNvSpPr>
            <a:spLocks noGrp="1"/>
          </p:cNvSpPr>
          <p:nvPr>
            <p:ph type="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LSM-Tree</a:t>
            </a:r>
            <a:r>
              <a:rPr lang="zh-CN" altLang="en-US" b="1" dirty="0">
                <a:latin typeface="华文宋体" panose="02010600040101010101" pitchFamily="2" charset="-122"/>
                <a:ea typeface="华文宋体" panose="02010600040101010101" pitchFamily="2" charset="-122"/>
              </a:rPr>
              <a:t>不足</a:t>
            </a:r>
          </a:p>
        </p:txBody>
      </p:sp>
      <p:sp>
        <p:nvSpPr>
          <p:cNvPr id="3" name="灯片编号占位符 2">
            <a:extLst>
              <a:ext uri="{FF2B5EF4-FFF2-40B4-BE49-F238E27FC236}">
                <a16:creationId xmlns:a16="http://schemas.microsoft.com/office/drawing/2014/main" id="{187D6AB9-AC7F-CDDA-A9B6-8F9B4EB6C8CB}"/>
              </a:ext>
            </a:extLst>
          </p:cNvPr>
          <p:cNvSpPr>
            <a:spLocks noGrp="1"/>
          </p:cNvSpPr>
          <p:nvPr>
            <p:ph type="sldNum" sz="quarter" idx="2"/>
          </p:nvPr>
        </p:nvSpPr>
        <p:spPr/>
        <p:txBody>
          <a:bodyPr/>
          <a:lstStyle/>
          <a:p>
            <a:fld id="{86CB4B4D-7CA3-9044-876B-883B54F8677D}" type="slidenum">
              <a:rPr lang="en-US" altLang="zh-CN" smtClean="0"/>
              <a:t>66</a:t>
            </a:fld>
            <a:endParaRPr lang="zh-CN" altLang="en-US" dirty="0"/>
          </a:p>
        </p:txBody>
      </p:sp>
      <p:sp>
        <p:nvSpPr>
          <p:cNvPr id="5" name="文本框 4">
            <a:extLst>
              <a:ext uri="{FF2B5EF4-FFF2-40B4-BE49-F238E27FC236}">
                <a16:creationId xmlns:a16="http://schemas.microsoft.com/office/drawing/2014/main" id="{A80218AC-E14B-37B2-EBFD-6ECBEBBB36A2}"/>
              </a:ext>
            </a:extLst>
          </p:cNvPr>
          <p:cNvSpPr txBox="1"/>
          <p:nvPr/>
        </p:nvSpPr>
        <p:spPr>
          <a:xfrm>
            <a:off x="457201" y="935087"/>
            <a:ext cx="8055863" cy="33744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buFont typeface="Wingdings" panose="05000000000000000000" pitchFamily="2" charset="2"/>
              <a:buChar char="p"/>
            </a:pPr>
            <a:r>
              <a:rPr lang="zh-CN" altLang="en-US" b="1" dirty="0">
                <a:latin typeface="华文宋体" panose="02010600040101010101" pitchFamily="2" charset="-122"/>
                <a:ea typeface="华文宋体" panose="02010600040101010101" pitchFamily="2" charset="-122"/>
              </a:rPr>
              <a:t>读放大 </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读取数据时实际读取的数据量大于真正的数据量。例如在</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中需要先在</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MemTable</a:t>
            </a:r>
            <a:r>
              <a:rPr lang="zh-CN" altLang="en-US" dirty="0">
                <a:latin typeface="华文宋体" panose="02010600040101010101" pitchFamily="2" charset="-122"/>
                <a:ea typeface="华文宋体" panose="02010600040101010101" pitchFamily="2" charset="-122"/>
              </a:rPr>
              <a:t>查看当前</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是否存在，如果不存在则需要继续从各层</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SSTable</a:t>
            </a:r>
            <a:r>
              <a:rPr lang="zh-CN" altLang="en-US" dirty="0">
                <a:latin typeface="华文宋体" panose="02010600040101010101" pitchFamily="2" charset="-122"/>
                <a:ea typeface="华文宋体" panose="02010600040101010101" pitchFamily="2" charset="-122"/>
              </a:rPr>
              <a:t>中寻找。</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p"/>
            </a:pPr>
            <a:r>
              <a:rPr lang="zh-CN" altLang="en-US" b="1" dirty="0">
                <a:latin typeface="华文宋体" panose="02010600040101010101" pitchFamily="2" charset="-122"/>
                <a:ea typeface="华文宋体" panose="02010600040101010101" pitchFamily="2" charset="-122"/>
              </a:rPr>
              <a:t>写放大 </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写入数据时实际写入的数据量大于真正的数据量。例如在</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中写入时可能触发</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Compact</a:t>
            </a:r>
            <a:r>
              <a:rPr lang="zh-CN" altLang="en-US" dirty="0">
                <a:latin typeface="华文宋体" panose="02010600040101010101" pitchFamily="2" charset="-122"/>
                <a:ea typeface="华文宋体" panose="02010600040101010101" pitchFamily="2" charset="-122"/>
              </a:rPr>
              <a:t>操作，导致实际写入的数据量远大于该</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的数据量。</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p"/>
            </a:pPr>
            <a:r>
              <a:rPr lang="zh-CN" altLang="en-US" b="1" dirty="0">
                <a:latin typeface="华文宋体" panose="02010600040101010101" pitchFamily="2" charset="-122"/>
                <a:ea typeface="华文宋体" panose="02010600040101010101" pitchFamily="2" charset="-122"/>
              </a:rPr>
              <a:t>空间放大 </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数据实际占用的磁盘空间比数据的真正大小更多。因为可能</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即存在内存中，又存在磁盘各层</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SSTable</a:t>
            </a:r>
            <a:r>
              <a:rPr lang="zh-CN" altLang="en-US" dirty="0">
                <a:latin typeface="华文宋体" panose="02010600040101010101" pitchFamily="2" charset="-122"/>
                <a:ea typeface="华文宋体" panose="02010600040101010101" pitchFamily="2" charset="-122"/>
              </a:rPr>
              <a:t>中，这个</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是冗余存储的。</a:t>
            </a:r>
          </a:p>
        </p:txBody>
      </p:sp>
    </p:spTree>
    <p:extLst>
      <p:ext uri="{BB962C8B-B14F-4D97-AF65-F5344CB8AC3E}">
        <p14:creationId xmlns:p14="http://schemas.microsoft.com/office/powerpoint/2010/main" val="32643533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615A4-4FB9-BA3A-734C-D47C6A5786D1}"/>
              </a:ext>
            </a:extLst>
          </p:cNvPr>
          <p:cNvSpPr>
            <a:spLocks noGrp="1"/>
          </p:cNvSpPr>
          <p:nvPr>
            <p:ph type="title"/>
          </p:nvPr>
        </p:nvSpPr>
        <p:spPr/>
        <p:txBody>
          <a:bodyPr>
            <a:normAutofit fontScale="90000"/>
          </a:bodyPr>
          <a:lstStyle/>
          <a:p>
            <a:r>
              <a:rPr lang="en-US" altLang="zh-CN" dirty="0">
                <a:latin typeface="Times New Roman" panose="02020603050405020304" pitchFamily="18" charset="0"/>
                <a:cs typeface="Times New Roman" panose="02020603050405020304" pitchFamily="18" charset="0"/>
              </a:rPr>
              <a:t>LSM-Tree</a:t>
            </a:r>
            <a:r>
              <a:rPr lang="zh-CN" altLang="en-US" b="1" dirty="0">
                <a:latin typeface="华文宋体" panose="02010600040101010101" pitchFamily="2" charset="-122"/>
                <a:ea typeface="华文宋体" panose="02010600040101010101" pitchFamily="2" charset="-122"/>
              </a:rPr>
              <a:t>查询加速</a:t>
            </a:r>
          </a:p>
        </p:txBody>
      </p:sp>
      <p:sp>
        <p:nvSpPr>
          <p:cNvPr id="3" name="灯片编号占位符 2">
            <a:extLst>
              <a:ext uri="{FF2B5EF4-FFF2-40B4-BE49-F238E27FC236}">
                <a16:creationId xmlns:a16="http://schemas.microsoft.com/office/drawing/2014/main" id="{C2A87B1C-FDB0-51BE-1F74-F0F0ACF817BB}"/>
              </a:ext>
            </a:extLst>
          </p:cNvPr>
          <p:cNvSpPr>
            <a:spLocks noGrp="1"/>
          </p:cNvSpPr>
          <p:nvPr>
            <p:ph type="sldNum" sz="quarter" idx="2"/>
          </p:nvPr>
        </p:nvSpPr>
        <p:spPr/>
        <p:txBody>
          <a:bodyPr/>
          <a:lstStyle/>
          <a:p>
            <a:fld id="{86CB4B4D-7CA3-9044-876B-883B54F8677D}" type="slidenum">
              <a:rPr lang="en-US" altLang="zh-CN" smtClean="0"/>
              <a:t>67</a:t>
            </a:fld>
            <a:endParaRPr lang="zh-CN" altLang="en-US" dirty="0"/>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9E9CC869-FC6A-C52A-F0E5-B9433CE612FE}"/>
                  </a:ext>
                </a:extLst>
              </p:cNvPr>
              <p:cNvGraphicFramePr>
                <a:graphicFrameLocks noGrp="1"/>
              </p:cNvGraphicFramePr>
              <p:nvPr>
                <p:extLst>
                  <p:ext uri="{D42A27DB-BD31-4B8C-83A1-F6EECF244321}">
                    <p14:modId xmlns:p14="http://schemas.microsoft.com/office/powerpoint/2010/main" val="2320924812"/>
                  </p:ext>
                </p:extLst>
              </p:nvPr>
            </p:nvGraphicFramePr>
            <p:xfrm>
              <a:off x="1081001" y="4273852"/>
              <a:ext cx="2218988" cy="1522028"/>
            </p:xfrm>
            <a:graphic>
              <a:graphicData uri="http://schemas.openxmlformats.org/drawingml/2006/table">
                <a:tbl>
                  <a:tblPr firstRow="1" bandRow="1">
                    <a:tableStyleId>{5940675A-B579-460E-94D1-54222C63F5DA}</a:tableStyleId>
                  </a:tblPr>
                  <a:tblGrid>
                    <a:gridCol w="1109494">
                      <a:extLst>
                        <a:ext uri="{9D8B030D-6E8A-4147-A177-3AD203B41FA5}">
                          <a16:colId xmlns:a16="http://schemas.microsoft.com/office/drawing/2014/main" val="3350417456"/>
                        </a:ext>
                      </a:extLst>
                    </a:gridCol>
                    <a:gridCol w="1109494">
                      <a:extLst>
                        <a:ext uri="{9D8B030D-6E8A-4147-A177-3AD203B41FA5}">
                          <a16:colId xmlns:a16="http://schemas.microsoft.com/office/drawing/2014/main" val="3823150800"/>
                        </a:ext>
                      </a:extLst>
                    </a:gridCol>
                  </a:tblGrid>
                  <a:tr h="380507">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𝑂𝑓𝑓𝑒𝑠</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b="0" i="1" dirty="0" smtClean="0">
                                        <a:latin typeface="Cambria Math" panose="02040503050406030204" pitchFamily="18" charset="0"/>
                                      </a:rPr>
                                      <m:t>1</m:t>
                                    </m:r>
                                  </m:sub>
                                </m:sSub>
                              </m:oMath>
                            </m:oMathPara>
                          </a14:m>
                          <a:endParaRPr lang="zh-CN" altLang="en-US" dirty="0"/>
                        </a:p>
                      </a:txBody>
                      <a:tcPr>
                        <a:solidFill>
                          <a:schemeClr val="accent5">
                            <a:lumMod val="20000"/>
                            <a:lumOff val="80000"/>
                          </a:schemeClr>
                        </a:solidFill>
                      </a:tcPr>
                    </a:tc>
                    <a:extLst>
                      <a:ext uri="{0D108BD9-81ED-4DB2-BD59-A6C34878D82A}">
                        <a16:rowId xmlns:a16="http://schemas.microsoft.com/office/drawing/2014/main" val="3400026702"/>
                      </a:ext>
                    </a:extLst>
                  </a:tr>
                  <a:tr h="380507">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𝑂𝑓𝑓𝑒𝑠</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b="0" i="1" dirty="0" smtClean="0">
                                        <a:latin typeface="Cambria Math" panose="02040503050406030204" pitchFamily="18" charset="0"/>
                                      </a:rPr>
                                      <m:t>2</m:t>
                                    </m:r>
                                  </m:sub>
                                </m:sSub>
                              </m:oMath>
                            </m:oMathPara>
                          </a14:m>
                          <a:endParaRPr lang="zh-CN" altLang="en-US" dirty="0"/>
                        </a:p>
                      </a:txBody>
                      <a:tcPr>
                        <a:solidFill>
                          <a:schemeClr val="accent5">
                            <a:lumMod val="20000"/>
                            <a:lumOff val="80000"/>
                          </a:schemeClr>
                        </a:solidFill>
                      </a:tcPr>
                    </a:tc>
                    <a:extLst>
                      <a:ext uri="{0D108BD9-81ED-4DB2-BD59-A6C34878D82A}">
                        <a16:rowId xmlns:a16="http://schemas.microsoft.com/office/drawing/2014/main" val="1032347146"/>
                      </a:ext>
                    </a:extLst>
                  </a:tr>
                  <a:tr h="380507">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3</m:t>
                                    </m:r>
                                  </m:sub>
                                </m:sSub>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𝑂𝑓𝑓𝑒𝑠</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b="0" i="1" dirty="0" smtClean="0">
                                        <a:latin typeface="Cambria Math" panose="02040503050406030204" pitchFamily="18" charset="0"/>
                                      </a:rPr>
                                      <m:t>3</m:t>
                                    </m:r>
                                  </m:sub>
                                </m:sSub>
                              </m:oMath>
                            </m:oMathPara>
                          </a14:m>
                          <a:endParaRPr lang="zh-CN" altLang="en-US" dirty="0"/>
                        </a:p>
                      </a:txBody>
                      <a:tcPr>
                        <a:solidFill>
                          <a:schemeClr val="accent5">
                            <a:lumMod val="20000"/>
                            <a:lumOff val="80000"/>
                          </a:schemeClr>
                        </a:solidFill>
                      </a:tcPr>
                    </a:tc>
                    <a:extLst>
                      <a:ext uri="{0D108BD9-81ED-4DB2-BD59-A6C34878D82A}">
                        <a16:rowId xmlns:a16="http://schemas.microsoft.com/office/drawing/2014/main" val="583402342"/>
                      </a:ext>
                    </a:extLst>
                  </a:tr>
                  <a:tr h="380507">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oMath>
                            </m:oMathPara>
                          </a14:m>
                          <a:endParaRPr lang="zh-CN" altLang="en-US" dirty="0"/>
                        </a:p>
                      </a:txBody>
                      <a:tcPr>
                        <a:solidFill>
                          <a:schemeClr val="accent5">
                            <a:lumMod val="20000"/>
                            <a:lumOff val="80000"/>
                          </a:schemeClr>
                        </a:solidFill>
                      </a:tcPr>
                    </a:tc>
                    <a:extLst>
                      <a:ext uri="{0D108BD9-81ED-4DB2-BD59-A6C34878D82A}">
                        <a16:rowId xmlns:a16="http://schemas.microsoft.com/office/drawing/2014/main" val="2472411641"/>
                      </a:ext>
                    </a:extLst>
                  </a:tr>
                </a:tbl>
              </a:graphicData>
            </a:graphic>
          </p:graphicFrame>
        </mc:Choice>
        <mc:Fallback xmlns="">
          <p:graphicFrame>
            <p:nvGraphicFramePr>
              <p:cNvPr id="5" name="表格 4">
                <a:extLst>
                  <a:ext uri="{FF2B5EF4-FFF2-40B4-BE49-F238E27FC236}">
                    <a16:creationId xmlns:a16="http://schemas.microsoft.com/office/drawing/2014/main" id="{9E9CC869-FC6A-C52A-F0E5-B9433CE612FE}"/>
                  </a:ext>
                </a:extLst>
              </p:cNvPr>
              <p:cNvGraphicFramePr>
                <a:graphicFrameLocks noGrp="1"/>
              </p:cNvGraphicFramePr>
              <p:nvPr>
                <p:extLst>
                  <p:ext uri="{D42A27DB-BD31-4B8C-83A1-F6EECF244321}">
                    <p14:modId xmlns:p14="http://schemas.microsoft.com/office/powerpoint/2010/main" val="2320924812"/>
                  </p:ext>
                </p:extLst>
              </p:nvPr>
            </p:nvGraphicFramePr>
            <p:xfrm>
              <a:off x="1081001" y="4273852"/>
              <a:ext cx="2218988" cy="1522028"/>
            </p:xfrm>
            <a:graphic>
              <a:graphicData uri="http://schemas.openxmlformats.org/drawingml/2006/table">
                <a:tbl>
                  <a:tblPr firstRow="1" bandRow="1">
                    <a:tableStyleId>{5940675A-B579-460E-94D1-54222C63F5DA}</a:tableStyleId>
                  </a:tblPr>
                  <a:tblGrid>
                    <a:gridCol w="1109494">
                      <a:extLst>
                        <a:ext uri="{9D8B030D-6E8A-4147-A177-3AD203B41FA5}">
                          <a16:colId xmlns:a16="http://schemas.microsoft.com/office/drawing/2014/main" val="3350417456"/>
                        </a:ext>
                      </a:extLst>
                    </a:gridCol>
                    <a:gridCol w="1109494">
                      <a:extLst>
                        <a:ext uri="{9D8B030D-6E8A-4147-A177-3AD203B41FA5}">
                          <a16:colId xmlns:a16="http://schemas.microsoft.com/office/drawing/2014/main" val="3823150800"/>
                        </a:ext>
                      </a:extLst>
                    </a:gridCol>
                  </a:tblGrid>
                  <a:tr h="380507">
                    <a:tc>
                      <a:txBody>
                        <a:bodyPr/>
                        <a:lstStyle/>
                        <a:p>
                          <a:endParaRPr lang="zh-CN"/>
                        </a:p>
                      </a:txBody>
                      <a:tcPr>
                        <a:blipFill>
                          <a:blip r:embed="rId2"/>
                          <a:stretch>
                            <a:fillRect l="-546" t="-1587" r="-100546" b="-300000"/>
                          </a:stretch>
                        </a:blipFill>
                      </a:tcPr>
                    </a:tc>
                    <a:tc>
                      <a:txBody>
                        <a:bodyPr/>
                        <a:lstStyle/>
                        <a:p>
                          <a:endParaRPr lang="zh-CN"/>
                        </a:p>
                      </a:txBody>
                      <a:tcPr>
                        <a:blipFill>
                          <a:blip r:embed="rId2"/>
                          <a:stretch>
                            <a:fillRect l="-101099" t="-1587" r="-1099" b="-300000"/>
                          </a:stretch>
                        </a:blipFill>
                      </a:tcPr>
                    </a:tc>
                    <a:extLst>
                      <a:ext uri="{0D108BD9-81ED-4DB2-BD59-A6C34878D82A}">
                        <a16:rowId xmlns:a16="http://schemas.microsoft.com/office/drawing/2014/main" val="3400026702"/>
                      </a:ext>
                    </a:extLst>
                  </a:tr>
                  <a:tr h="380507">
                    <a:tc>
                      <a:txBody>
                        <a:bodyPr/>
                        <a:lstStyle/>
                        <a:p>
                          <a:endParaRPr lang="zh-CN"/>
                        </a:p>
                      </a:txBody>
                      <a:tcPr>
                        <a:blipFill>
                          <a:blip r:embed="rId2"/>
                          <a:stretch>
                            <a:fillRect l="-546" t="-103226" r="-100546" b="-204839"/>
                          </a:stretch>
                        </a:blipFill>
                      </a:tcPr>
                    </a:tc>
                    <a:tc>
                      <a:txBody>
                        <a:bodyPr/>
                        <a:lstStyle/>
                        <a:p>
                          <a:endParaRPr lang="zh-CN"/>
                        </a:p>
                      </a:txBody>
                      <a:tcPr>
                        <a:blipFill>
                          <a:blip r:embed="rId2"/>
                          <a:stretch>
                            <a:fillRect l="-101099" t="-103226" r="-1099" b="-204839"/>
                          </a:stretch>
                        </a:blipFill>
                      </a:tcPr>
                    </a:tc>
                    <a:extLst>
                      <a:ext uri="{0D108BD9-81ED-4DB2-BD59-A6C34878D82A}">
                        <a16:rowId xmlns:a16="http://schemas.microsoft.com/office/drawing/2014/main" val="1032347146"/>
                      </a:ext>
                    </a:extLst>
                  </a:tr>
                  <a:tr h="380507">
                    <a:tc>
                      <a:txBody>
                        <a:bodyPr/>
                        <a:lstStyle/>
                        <a:p>
                          <a:endParaRPr lang="zh-CN"/>
                        </a:p>
                      </a:txBody>
                      <a:tcPr>
                        <a:blipFill>
                          <a:blip r:embed="rId2"/>
                          <a:stretch>
                            <a:fillRect l="-546" t="-200000" r="-100546" b="-101587"/>
                          </a:stretch>
                        </a:blipFill>
                      </a:tcPr>
                    </a:tc>
                    <a:tc>
                      <a:txBody>
                        <a:bodyPr/>
                        <a:lstStyle/>
                        <a:p>
                          <a:endParaRPr lang="zh-CN"/>
                        </a:p>
                      </a:txBody>
                      <a:tcPr>
                        <a:blipFill>
                          <a:blip r:embed="rId2"/>
                          <a:stretch>
                            <a:fillRect l="-101099" t="-200000" r="-1099" b="-101587"/>
                          </a:stretch>
                        </a:blipFill>
                      </a:tcPr>
                    </a:tc>
                    <a:extLst>
                      <a:ext uri="{0D108BD9-81ED-4DB2-BD59-A6C34878D82A}">
                        <a16:rowId xmlns:a16="http://schemas.microsoft.com/office/drawing/2014/main" val="583402342"/>
                      </a:ext>
                    </a:extLst>
                  </a:tr>
                  <a:tr h="380507">
                    <a:tc>
                      <a:txBody>
                        <a:bodyPr/>
                        <a:lstStyle/>
                        <a:p>
                          <a:endParaRPr lang="zh-CN"/>
                        </a:p>
                      </a:txBody>
                      <a:tcPr>
                        <a:blipFill>
                          <a:blip r:embed="rId2"/>
                          <a:stretch>
                            <a:fillRect l="-546" t="-304839" r="-100546" b="-3226"/>
                          </a:stretch>
                        </a:blipFill>
                      </a:tcPr>
                    </a:tc>
                    <a:tc>
                      <a:txBody>
                        <a:bodyPr/>
                        <a:lstStyle/>
                        <a:p>
                          <a:endParaRPr lang="zh-CN"/>
                        </a:p>
                      </a:txBody>
                      <a:tcPr>
                        <a:blipFill>
                          <a:blip r:embed="rId2"/>
                          <a:stretch>
                            <a:fillRect l="-101099" t="-304839" r="-1099" b="-3226"/>
                          </a:stretch>
                        </a:blipFill>
                      </a:tcPr>
                    </a:tc>
                    <a:extLst>
                      <a:ext uri="{0D108BD9-81ED-4DB2-BD59-A6C34878D82A}">
                        <a16:rowId xmlns:a16="http://schemas.microsoft.com/office/drawing/2014/main" val="2472411641"/>
                      </a:ext>
                    </a:extLst>
                  </a:tr>
                </a:tbl>
              </a:graphicData>
            </a:graphic>
          </p:graphicFrame>
        </mc:Fallback>
      </mc:AlternateContent>
      <p:sp>
        <p:nvSpPr>
          <p:cNvPr id="6" name="文本框 5">
            <a:extLst>
              <a:ext uri="{FF2B5EF4-FFF2-40B4-BE49-F238E27FC236}">
                <a16:creationId xmlns:a16="http://schemas.microsoft.com/office/drawing/2014/main" id="{D10CC93E-9143-6468-4A4C-084ADE8391C8}"/>
              </a:ext>
            </a:extLst>
          </p:cNvPr>
          <p:cNvSpPr txBox="1"/>
          <p:nvPr/>
        </p:nvSpPr>
        <p:spPr>
          <a:xfrm>
            <a:off x="1081001" y="3787043"/>
            <a:ext cx="78469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Index</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D47BB235-DA5C-E935-35C0-D6E53177FDE9}"/>
                  </a:ext>
                </a:extLst>
              </p:cNvPr>
              <p:cNvGraphicFramePr>
                <a:graphicFrameLocks noGrp="1"/>
              </p:cNvGraphicFramePr>
              <p:nvPr>
                <p:extLst>
                  <p:ext uri="{D42A27DB-BD31-4B8C-83A1-F6EECF244321}">
                    <p14:modId xmlns:p14="http://schemas.microsoft.com/office/powerpoint/2010/main" val="3301590431"/>
                  </p:ext>
                </p:extLst>
              </p:nvPr>
            </p:nvGraphicFramePr>
            <p:xfrm>
              <a:off x="650569" y="1437711"/>
              <a:ext cx="8128000" cy="37084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834440051"/>
                        </a:ext>
                      </a:extLst>
                    </a:gridCol>
                    <a:gridCol w="1016000">
                      <a:extLst>
                        <a:ext uri="{9D8B030D-6E8A-4147-A177-3AD203B41FA5}">
                          <a16:colId xmlns:a16="http://schemas.microsoft.com/office/drawing/2014/main" val="3129121143"/>
                        </a:ext>
                      </a:extLst>
                    </a:gridCol>
                    <a:gridCol w="1016000">
                      <a:extLst>
                        <a:ext uri="{9D8B030D-6E8A-4147-A177-3AD203B41FA5}">
                          <a16:colId xmlns:a16="http://schemas.microsoft.com/office/drawing/2014/main" val="2588360056"/>
                        </a:ext>
                      </a:extLst>
                    </a:gridCol>
                    <a:gridCol w="1016000">
                      <a:extLst>
                        <a:ext uri="{9D8B030D-6E8A-4147-A177-3AD203B41FA5}">
                          <a16:colId xmlns:a16="http://schemas.microsoft.com/office/drawing/2014/main" val="1919016267"/>
                        </a:ext>
                      </a:extLst>
                    </a:gridCol>
                    <a:gridCol w="1016000">
                      <a:extLst>
                        <a:ext uri="{9D8B030D-6E8A-4147-A177-3AD203B41FA5}">
                          <a16:colId xmlns:a16="http://schemas.microsoft.com/office/drawing/2014/main" val="2632267805"/>
                        </a:ext>
                      </a:extLst>
                    </a:gridCol>
                    <a:gridCol w="1016000">
                      <a:extLst>
                        <a:ext uri="{9D8B030D-6E8A-4147-A177-3AD203B41FA5}">
                          <a16:colId xmlns:a16="http://schemas.microsoft.com/office/drawing/2014/main" val="1607605413"/>
                        </a:ext>
                      </a:extLst>
                    </a:gridCol>
                    <a:gridCol w="1016000">
                      <a:extLst>
                        <a:ext uri="{9D8B030D-6E8A-4147-A177-3AD203B41FA5}">
                          <a16:colId xmlns:a16="http://schemas.microsoft.com/office/drawing/2014/main" val="4155748795"/>
                        </a:ext>
                      </a:extLst>
                    </a:gridCol>
                    <a:gridCol w="1016000">
                      <a:extLst>
                        <a:ext uri="{9D8B030D-6E8A-4147-A177-3AD203B41FA5}">
                          <a16:colId xmlns:a16="http://schemas.microsoft.com/office/drawing/2014/main" val="3329568280"/>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𝑉𝑎𝑙𝑢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1</m:t>
                                    </m:r>
                                  </m:sub>
                                </m:sSub>
                              </m:oMath>
                            </m:oMathPara>
                          </a14:m>
                          <a:endParaRPr lang="zh-CN" altLang="en-US" dirty="0"/>
                        </a:p>
                      </a:txBody>
                      <a:tcPr>
                        <a:solidFill>
                          <a:schemeClr val="accent4">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oMath>
                            </m:oMathPara>
                          </a14:m>
                          <a:endParaRPr lang="zh-CN" alt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𝑉𝑎𝑙𝑢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2</m:t>
                                    </m:r>
                                  </m:sub>
                                </m:sSub>
                              </m:oMath>
                            </m:oMathPara>
                          </a14:m>
                          <a:endParaRPr lang="zh-CN" altLang="en-US" dirty="0"/>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𝐾𝑒</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3</m:t>
                                    </m:r>
                                  </m:sub>
                                </m:sSub>
                              </m:oMath>
                            </m:oMathPara>
                          </a14:m>
                          <a:endParaRPr lang="zh-CN" alt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𝑉𝑎𝑙𝑢</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3</m:t>
                                    </m:r>
                                  </m:sub>
                                </m:sSub>
                              </m:oMath>
                            </m:oMathPara>
                          </a14:m>
                          <a:endParaRPr lang="zh-CN" altLang="en-US" dirty="0"/>
                        </a:p>
                      </a:txBody>
                      <a:tcPr>
                        <a:solidFill>
                          <a:schemeClr val="accent4">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oMath>
                            </m:oMathPara>
                          </a14:m>
                          <a:endParaRPr lang="zh-CN" alt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oMath>
                            </m:oMathPara>
                          </a14:m>
                          <a:endParaRPr lang="zh-CN" altLang="en-US" dirty="0"/>
                        </a:p>
                      </a:txBody>
                      <a:tcPr>
                        <a:solidFill>
                          <a:schemeClr val="accent4">
                            <a:lumMod val="20000"/>
                            <a:lumOff val="80000"/>
                          </a:schemeClr>
                        </a:solidFill>
                      </a:tcPr>
                    </a:tc>
                    <a:extLst>
                      <a:ext uri="{0D108BD9-81ED-4DB2-BD59-A6C34878D82A}">
                        <a16:rowId xmlns:a16="http://schemas.microsoft.com/office/drawing/2014/main" val="225006284"/>
                      </a:ext>
                    </a:extLst>
                  </a:tr>
                </a:tbl>
              </a:graphicData>
            </a:graphic>
          </p:graphicFrame>
        </mc:Choice>
        <mc:Fallback xmlns="">
          <p:graphicFrame>
            <p:nvGraphicFramePr>
              <p:cNvPr id="7" name="表格 6">
                <a:extLst>
                  <a:ext uri="{FF2B5EF4-FFF2-40B4-BE49-F238E27FC236}">
                    <a16:creationId xmlns:a16="http://schemas.microsoft.com/office/drawing/2014/main" id="{D47BB235-DA5C-E935-35C0-D6E53177FDE9}"/>
                  </a:ext>
                </a:extLst>
              </p:cNvPr>
              <p:cNvGraphicFramePr>
                <a:graphicFrameLocks noGrp="1"/>
              </p:cNvGraphicFramePr>
              <p:nvPr>
                <p:extLst>
                  <p:ext uri="{D42A27DB-BD31-4B8C-83A1-F6EECF244321}">
                    <p14:modId xmlns:p14="http://schemas.microsoft.com/office/powerpoint/2010/main" val="3301590431"/>
                  </p:ext>
                </p:extLst>
              </p:nvPr>
            </p:nvGraphicFramePr>
            <p:xfrm>
              <a:off x="650569" y="1437711"/>
              <a:ext cx="8128000" cy="37084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834440051"/>
                        </a:ext>
                      </a:extLst>
                    </a:gridCol>
                    <a:gridCol w="1016000">
                      <a:extLst>
                        <a:ext uri="{9D8B030D-6E8A-4147-A177-3AD203B41FA5}">
                          <a16:colId xmlns:a16="http://schemas.microsoft.com/office/drawing/2014/main" val="3129121143"/>
                        </a:ext>
                      </a:extLst>
                    </a:gridCol>
                    <a:gridCol w="1016000">
                      <a:extLst>
                        <a:ext uri="{9D8B030D-6E8A-4147-A177-3AD203B41FA5}">
                          <a16:colId xmlns:a16="http://schemas.microsoft.com/office/drawing/2014/main" val="2588360056"/>
                        </a:ext>
                      </a:extLst>
                    </a:gridCol>
                    <a:gridCol w="1016000">
                      <a:extLst>
                        <a:ext uri="{9D8B030D-6E8A-4147-A177-3AD203B41FA5}">
                          <a16:colId xmlns:a16="http://schemas.microsoft.com/office/drawing/2014/main" val="1919016267"/>
                        </a:ext>
                      </a:extLst>
                    </a:gridCol>
                    <a:gridCol w="1016000">
                      <a:extLst>
                        <a:ext uri="{9D8B030D-6E8A-4147-A177-3AD203B41FA5}">
                          <a16:colId xmlns:a16="http://schemas.microsoft.com/office/drawing/2014/main" val="2632267805"/>
                        </a:ext>
                      </a:extLst>
                    </a:gridCol>
                    <a:gridCol w="1016000">
                      <a:extLst>
                        <a:ext uri="{9D8B030D-6E8A-4147-A177-3AD203B41FA5}">
                          <a16:colId xmlns:a16="http://schemas.microsoft.com/office/drawing/2014/main" val="1607605413"/>
                        </a:ext>
                      </a:extLst>
                    </a:gridCol>
                    <a:gridCol w="1016000">
                      <a:extLst>
                        <a:ext uri="{9D8B030D-6E8A-4147-A177-3AD203B41FA5}">
                          <a16:colId xmlns:a16="http://schemas.microsoft.com/office/drawing/2014/main" val="4155748795"/>
                        </a:ext>
                      </a:extLst>
                    </a:gridCol>
                    <a:gridCol w="1016000">
                      <a:extLst>
                        <a:ext uri="{9D8B030D-6E8A-4147-A177-3AD203B41FA5}">
                          <a16:colId xmlns:a16="http://schemas.microsoft.com/office/drawing/2014/main" val="3329568280"/>
                        </a:ext>
                      </a:extLst>
                    </a:gridCol>
                  </a:tblGrid>
                  <a:tr h="370840">
                    <a:tc>
                      <a:txBody>
                        <a:bodyPr/>
                        <a:lstStyle/>
                        <a:p>
                          <a:endParaRPr lang="zh-CN"/>
                        </a:p>
                      </a:txBody>
                      <a:tcPr>
                        <a:blipFill>
                          <a:blip r:embed="rId3"/>
                          <a:stretch>
                            <a:fillRect l="-599" t="-1613" r="-700599" b="-3226"/>
                          </a:stretch>
                        </a:blipFill>
                      </a:tcPr>
                    </a:tc>
                    <a:tc>
                      <a:txBody>
                        <a:bodyPr/>
                        <a:lstStyle/>
                        <a:p>
                          <a:endParaRPr lang="zh-CN"/>
                        </a:p>
                      </a:txBody>
                      <a:tcPr>
                        <a:blipFill>
                          <a:blip r:embed="rId3"/>
                          <a:stretch>
                            <a:fillRect l="-100599" t="-1613" r="-600599" b="-3226"/>
                          </a:stretch>
                        </a:blipFill>
                      </a:tcPr>
                    </a:tc>
                    <a:tc>
                      <a:txBody>
                        <a:bodyPr/>
                        <a:lstStyle/>
                        <a:p>
                          <a:endParaRPr lang="zh-CN"/>
                        </a:p>
                      </a:txBody>
                      <a:tcPr>
                        <a:blipFill>
                          <a:blip r:embed="rId3"/>
                          <a:stretch>
                            <a:fillRect l="-200599" t="-1613" r="-500599" b="-3226"/>
                          </a:stretch>
                        </a:blipFill>
                      </a:tcPr>
                    </a:tc>
                    <a:tc>
                      <a:txBody>
                        <a:bodyPr/>
                        <a:lstStyle/>
                        <a:p>
                          <a:endParaRPr lang="zh-CN"/>
                        </a:p>
                      </a:txBody>
                      <a:tcPr>
                        <a:blipFill>
                          <a:blip r:embed="rId3"/>
                          <a:stretch>
                            <a:fillRect l="-300599" t="-1613" r="-400599" b="-3226"/>
                          </a:stretch>
                        </a:blipFill>
                      </a:tcPr>
                    </a:tc>
                    <a:tc>
                      <a:txBody>
                        <a:bodyPr/>
                        <a:lstStyle/>
                        <a:p>
                          <a:endParaRPr lang="zh-CN"/>
                        </a:p>
                      </a:txBody>
                      <a:tcPr>
                        <a:blipFill>
                          <a:blip r:embed="rId3"/>
                          <a:stretch>
                            <a:fillRect l="-403012" t="-1613" r="-303012" b="-3226"/>
                          </a:stretch>
                        </a:blipFill>
                      </a:tcPr>
                    </a:tc>
                    <a:tc>
                      <a:txBody>
                        <a:bodyPr/>
                        <a:lstStyle/>
                        <a:p>
                          <a:endParaRPr lang="zh-CN"/>
                        </a:p>
                      </a:txBody>
                      <a:tcPr>
                        <a:blipFill>
                          <a:blip r:embed="rId3"/>
                          <a:stretch>
                            <a:fillRect l="-500000" t="-1613" r="-201198" b="-3226"/>
                          </a:stretch>
                        </a:blipFill>
                      </a:tcPr>
                    </a:tc>
                    <a:tc>
                      <a:txBody>
                        <a:bodyPr/>
                        <a:lstStyle/>
                        <a:p>
                          <a:endParaRPr lang="zh-CN"/>
                        </a:p>
                      </a:txBody>
                      <a:tcPr>
                        <a:blipFill>
                          <a:blip r:embed="rId3"/>
                          <a:stretch>
                            <a:fillRect l="-600000" t="-1613" r="-101198" b="-3226"/>
                          </a:stretch>
                        </a:blipFill>
                      </a:tcPr>
                    </a:tc>
                    <a:tc>
                      <a:txBody>
                        <a:bodyPr/>
                        <a:lstStyle/>
                        <a:p>
                          <a:endParaRPr lang="zh-CN"/>
                        </a:p>
                      </a:txBody>
                      <a:tcPr>
                        <a:blipFill>
                          <a:blip r:embed="rId3"/>
                          <a:stretch>
                            <a:fillRect l="-700000" t="-1613" r="-1198" b="-3226"/>
                          </a:stretch>
                        </a:blipFill>
                      </a:tcPr>
                    </a:tc>
                    <a:extLst>
                      <a:ext uri="{0D108BD9-81ED-4DB2-BD59-A6C34878D82A}">
                        <a16:rowId xmlns:a16="http://schemas.microsoft.com/office/drawing/2014/main" val="225006284"/>
                      </a:ext>
                    </a:extLst>
                  </a:tr>
                </a:tbl>
              </a:graphicData>
            </a:graphic>
          </p:graphicFrame>
        </mc:Fallback>
      </mc:AlternateContent>
      <p:sp>
        <p:nvSpPr>
          <p:cNvPr id="15" name="文本框 14">
            <a:extLst>
              <a:ext uri="{FF2B5EF4-FFF2-40B4-BE49-F238E27FC236}">
                <a16:creationId xmlns:a16="http://schemas.microsoft.com/office/drawing/2014/main" id="{A9F0D427-FBA1-A73C-910C-CAD4868684C1}"/>
              </a:ext>
            </a:extLst>
          </p:cNvPr>
          <p:cNvSpPr txBox="1"/>
          <p:nvPr/>
        </p:nvSpPr>
        <p:spPr>
          <a:xfrm>
            <a:off x="522689" y="2289028"/>
            <a:ext cx="8166776" cy="980718"/>
          </a:xfrm>
          <a:prstGeom prst="rect">
            <a:avLst/>
          </a:prstGeom>
          <a:noFill/>
        </p:spPr>
        <p:txBody>
          <a:bodyPr wrap="square">
            <a:spAutoFit/>
          </a:bodyPr>
          <a:lstStyle/>
          <a:p>
            <a:pPr marL="0" indent="0">
              <a:lnSpc>
                <a:spcPct val="170000"/>
              </a:lnSpc>
              <a:buNone/>
            </a:pPr>
            <a:r>
              <a:rPr lang="zh-CN" altLang="en-US" dirty="0">
                <a:latin typeface="华文宋体" panose="02010600040101010101" pitchFamily="2" charset="-122"/>
                <a:ea typeface="华文宋体" panose="02010600040101010101" pitchFamily="2" charset="-122"/>
              </a:rPr>
              <a:t>由于内存读取数据比磁盘快很多，那么加速查询主要要优化磁盘的数据查询。方案：使用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的索引表以及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Bloom Filter</a:t>
            </a:r>
            <a:r>
              <a:rPr lang="zh-CN" altLang="en-US" dirty="0">
                <a:latin typeface="华文宋体" panose="02010600040101010101" pitchFamily="2" charset="-122"/>
                <a:ea typeface="华文宋体" panose="02010600040101010101" pitchFamily="2" charset="-122"/>
              </a:rPr>
              <a:t>来加快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key</a:t>
            </a:r>
            <a:r>
              <a:rPr lang="zh-CN" altLang="en-US" dirty="0">
                <a:latin typeface="华文宋体" panose="02010600040101010101" pitchFamily="2" charset="-122"/>
                <a:ea typeface="华文宋体" panose="02010600040101010101" pitchFamily="2" charset="-122"/>
              </a:rPr>
              <a:t>的查找。</a:t>
            </a:r>
          </a:p>
        </p:txBody>
      </p:sp>
      <p:sp>
        <p:nvSpPr>
          <p:cNvPr id="16" name="文本框 15">
            <a:extLst>
              <a:ext uri="{FF2B5EF4-FFF2-40B4-BE49-F238E27FC236}">
                <a16:creationId xmlns:a16="http://schemas.microsoft.com/office/drawing/2014/main" id="{124FAC55-A1F2-7F7B-CCF3-A2D58978189F}"/>
              </a:ext>
            </a:extLst>
          </p:cNvPr>
          <p:cNvSpPr txBox="1"/>
          <p:nvPr/>
        </p:nvSpPr>
        <p:spPr>
          <a:xfrm>
            <a:off x="520025" y="983148"/>
            <a:ext cx="8788098" cy="369332"/>
          </a:xfrm>
          <a:prstGeom prst="rect">
            <a:avLst/>
          </a:prstGeom>
          <a:noFill/>
        </p:spPr>
        <p:txBody>
          <a:bodyPr wrap="square">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rPr>
              <a:t>牺牲了读速率来换取写速率，那么如何尽可能保证读速率够高呢？</a:t>
            </a:r>
            <a:endParaRPr lang="en-US" altLang="zh-CN" dirty="0">
              <a:latin typeface="华文宋体" panose="02010600040101010101" pitchFamily="2" charset="-122"/>
              <a:ea typeface="华文宋体" panose="02010600040101010101" pitchFamily="2" charset="-122"/>
            </a:endParaRPr>
          </a:p>
        </p:txBody>
      </p:sp>
      <p:sp>
        <p:nvSpPr>
          <p:cNvPr id="17" name="文本框 16">
            <a:extLst>
              <a:ext uri="{FF2B5EF4-FFF2-40B4-BE49-F238E27FC236}">
                <a16:creationId xmlns:a16="http://schemas.microsoft.com/office/drawing/2014/main" id="{F3C76076-D005-C9C0-ED39-3156E74A4D67}"/>
              </a:ext>
            </a:extLst>
          </p:cNvPr>
          <p:cNvSpPr txBox="1"/>
          <p:nvPr/>
        </p:nvSpPr>
        <p:spPr>
          <a:xfrm>
            <a:off x="3676651" y="1880210"/>
            <a:ext cx="228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LSM-Tree</a:t>
            </a:r>
            <a:r>
              <a:rPr lang="zh-CN" altLang="en-US" dirty="0">
                <a:latin typeface="华文宋体" panose="02010600040101010101" pitchFamily="2" charset="-122"/>
                <a:ea typeface="华文宋体" panose="02010600040101010101" pitchFamily="2" charset="-122"/>
                <a:cs typeface="Times New Roman" panose="02020603050405020304" pitchFamily="18" charset="0"/>
              </a:rPr>
              <a:t>的</a:t>
            </a:r>
            <a:r>
              <a:rPr lang="en-US" altLang="zh-CN" dirty="0" err="1">
                <a:latin typeface="Times New Roman" panose="02020603050405020304" pitchFamily="18" charset="0"/>
                <a:cs typeface="Times New Roman" panose="02020603050405020304" pitchFamily="18" charset="0"/>
              </a:rPr>
              <a:t>SSTable</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D161DD6E-1A2A-B69A-9058-727315AB5C23}"/>
              </a:ext>
            </a:extLst>
          </p:cNvPr>
          <p:cNvSpPr txBox="1"/>
          <p:nvPr/>
        </p:nvSpPr>
        <p:spPr>
          <a:xfrm>
            <a:off x="987849" y="5874852"/>
            <a:ext cx="2405291" cy="307777"/>
          </a:xfrm>
          <a:prstGeom prst="rect">
            <a:avLst/>
          </a:prstGeom>
          <a:noFill/>
        </p:spPr>
        <p:txBody>
          <a:bodyPr wrap="square" rtlCol="0">
            <a:spAutoFit/>
          </a:bodyPr>
          <a:lstStyle/>
          <a:p>
            <a:r>
              <a:rPr lang="en-US" altLang="zh-CN" sz="1400" dirty="0">
                <a:latin typeface="华文宋体" panose="02010600040101010101" pitchFamily="2" charset="-122"/>
                <a:ea typeface="华文宋体" panose="02010600040101010101" pitchFamily="2" charset="-122"/>
              </a:rPr>
              <a:t>(a)</a:t>
            </a:r>
            <a:r>
              <a:rPr lang="zh-CN" altLang="en-US" sz="1400" dirty="0">
                <a:latin typeface="华文宋体" panose="02010600040101010101" pitchFamily="2" charset="-122"/>
                <a:ea typeface="华文宋体" panose="02010600040101010101" pitchFamily="2" charset="-122"/>
              </a:rPr>
              <a:t>使用</a:t>
            </a:r>
            <a:r>
              <a:rPr lang="en-US" altLang="zh-CN" sz="1400" dirty="0">
                <a:latin typeface="华文宋体" panose="02010600040101010101" pitchFamily="2" charset="-122"/>
                <a:ea typeface="华文宋体" panose="02010600040101010101" pitchFamily="2" charset="-122"/>
              </a:rPr>
              <a:t>key</a:t>
            </a:r>
            <a:r>
              <a:rPr lang="zh-CN" altLang="en-US" sz="1400" dirty="0">
                <a:latin typeface="华文宋体" panose="02010600040101010101" pitchFamily="2" charset="-122"/>
                <a:ea typeface="华文宋体" panose="02010600040101010101" pitchFamily="2" charset="-122"/>
              </a:rPr>
              <a:t>的索引表加速查询</a:t>
            </a:r>
          </a:p>
        </p:txBody>
      </p:sp>
      <p:pic>
        <p:nvPicPr>
          <p:cNvPr id="24" name="图片 23">
            <a:extLst>
              <a:ext uri="{FF2B5EF4-FFF2-40B4-BE49-F238E27FC236}">
                <a16:creationId xmlns:a16="http://schemas.microsoft.com/office/drawing/2014/main" id="{DB61D12A-76D7-B138-AD6D-6FB4CC8831CB}"/>
              </a:ext>
            </a:extLst>
          </p:cNvPr>
          <p:cNvPicPr>
            <a:picLocks noChangeAspect="1"/>
          </p:cNvPicPr>
          <p:nvPr/>
        </p:nvPicPr>
        <p:blipFill rotWithShape="1">
          <a:blip r:embed="rId4"/>
          <a:srcRect t="13912"/>
          <a:stretch/>
        </p:blipFill>
        <p:spPr>
          <a:xfrm>
            <a:off x="3862520" y="3495818"/>
            <a:ext cx="4258120" cy="2300062"/>
          </a:xfrm>
          <a:prstGeom prst="rect">
            <a:avLst/>
          </a:prstGeom>
        </p:spPr>
      </p:pic>
      <p:sp>
        <p:nvSpPr>
          <p:cNvPr id="25" name="文本框 24">
            <a:extLst>
              <a:ext uri="{FF2B5EF4-FFF2-40B4-BE49-F238E27FC236}">
                <a16:creationId xmlns:a16="http://schemas.microsoft.com/office/drawing/2014/main" id="{43D31BAA-AB44-AF50-D580-1BDBAC9243CF}"/>
              </a:ext>
            </a:extLst>
          </p:cNvPr>
          <p:cNvSpPr txBox="1"/>
          <p:nvPr/>
        </p:nvSpPr>
        <p:spPr>
          <a:xfrm>
            <a:off x="4572000" y="5874852"/>
            <a:ext cx="3664685" cy="307777"/>
          </a:xfrm>
          <a:prstGeom prst="rect">
            <a:avLst/>
          </a:prstGeom>
          <a:noFill/>
        </p:spPr>
        <p:txBody>
          <a:bodyPr wrap="square">
            <a:spAutoFit/>
          </a:bodyPr>
          <a:lstStyle/>
          <a:p>
            <a:r>
              <a:rPr lang="en-US" altLang="zh-CN" sz="1400" dirty="0">
                <a:latin typeface="华文宋体" panose="02010600040101010101" pitchFamily="2" charset="-122"/>
                <a:ea typeface="华文宋体" panose="02010600040101010101" pitchFamily="2" charset="-122"/>
              </a:rPr>
              <a:t>(b)</a:t>
            </a:r>
            <a:r>
              <a:rPr lang="zh-CN" altLang="en-US" sz="1400" dirty="0">
                <a:latin typeface="华文宋体" panose="02010600040101010101" pitchFamily="2" charset="-122"/>
                <a:ea typeface="华文宋体" panose="02010600040101010101" pitchFamily="2" charset="-122"/>
              </a:rPr>
              <a:t>使用</a:t>
            </a:r>
            <a:r>
              <a:rPr lang="en-US" altLang="zh-CN" sz="1400" dirty="0">
                <a:latin typeface="华文宋体" panose="02010600040101010101" pitchFamily="2" charset="-122"/>
                <a:ea typeface="华文宋体" panose="02010600040101010101" pitchFamily="2" charset="-122"/>
              </a:rPr>
              <a:t>Bloom Filter</a:t>
            </a:r>
            <a:r>
              <a:rPr lang="zh-CN" altLang="en-US" sz="1400" dirty="0">
                <a:latin typeface="华文宋体" panose="02010600040101010101" pitchFamily="2" charset="-122"/>
                <a:ea typeface="华文宋体" panose="02010600040101010101" pitchFamily="2" charset="-122"/>
              </a:rPr>
              <a:t>避免不必要的读</a:t>
            </a:r>
          </a:p>
        </p:txBody>
      </p:sp>
      <p:sp>
        <p:nvSpPr>
          <p:cNvPr id="4" name="文本框 3">
            <a:extLst>
              <a:ext uri="{FF2B5EF4-FFF2-40B4-BE49-F238E27FC236}">
                <a16:creationId xmlns:a16="http://schemas.microsoft.com/office/drawing/2014/main" id="{27BF53C4-7F24-3101-7DD1-7701F14871C8}"/>
              </a:ext>
            </a:extLst>
          </p:cNvPr>
          <p:cNvSpPr txBox="1"/>
          <p:nvPr/>
        </p:nvSpPr>
        <p:spPr>
          <a:xfrm>
            <a:off x="2681686" y="6182629"/>
            <a:ext cx="37455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29</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LSM-Tree</a:t>
            </a:r>
            <a:r>
              <a:rPr lang="zh-CN" altLang="en-US" sz="1400" dirty="0">
                <a:latin typeface="华文宋体" panose="02010600040101010101" pitchFamily="2" charset="-122"/>
                <a:ea typeface="华文宋体" panose="02010600040101010101" pitchFamily="2" charset="-122"/>
              </a:rPr>
              <a:t>查询加速策略</a:t>
            </a:r>
          </a:p>
        </p:txBody>
      </p:sp>
    </p:spTree>
    <p:extLst>
      <p:ext uri="{BB962C8B-B14F-4D97-AF65-F5344CB8AC3E}">
        <p14:creationId xmlns:p14="http://schemas.microsoft.com/office/powerpoint/2010/main" val="6111376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EB02D-5E80-9903-2787-3C956367E4EA}"/>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缓解</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LSM-Tree</a:t>
            </a:r>
            <a:r>
              <a:rPr lang="zh-CN" altLang="en-US" b="1" dirty="0">
                <a:latin typeface="华文宋体" panose="02010600040101010101" pitchFamily="2" charset="-122"/>
                <a:ea typeface="华文宋体" panose="02010600040101010101" pitchFamily="2" charset="-122"/>
              </a:rPr>
              <a:t>写放大策略</a:t>
            </a:r>
          </a:p>
        </p:txBody>
      </p:sp>
      <p:sp>
        <p:nvSpPr>
          <p:cNvPr id="3" name="灯片编号占位符 2">
            <a:extLst>
              <a:ext uri="{FF2B5EF4-FFF2-40B4-BE49-F238E27FC236}">
                <a16:creationId xmlns:a16="http://schemas.microsoft.com/office/drawing/2014/main" id="{D2CA52F5-DB0E-C8D8-C654-E6FB85A97003}"/>
              </a:ext>
            </a:extLst>
          </p:cNvPr>
          <p:cNvSpPr>
            <a:spLocks noGrp="1"/>
          </p:cNvSpPr>
          <p:nvPr>
            <p:ph type="sldNum" sz="quarter" idx="2"/>
          </p:nvPr>
        </p:nvSpPr>
        <p:spPr/>
        <p:txBody>
          <a:bodyPr/>
          <a:lstStyle/>
          <a:p>
            <a:fld id="{86CB4B4D-7CA3-9044-876B-883B54F8677D}" type="slidenum">
              <a:rPr lang="en-US" altLang="zh-CN" smtClean="0"/>
              <a:t>68</a:t>
            </a:fld>
            <a:endParaRPr lang="zh-CN" altLang="en-US" dirty="0"/>
          </a:p>
        </p:txBody>
      </p:sp>
      <p:sp>
        <p:nvSpPr>
          <p:cNvPr id="4" name="文本框 3">
            <a:extLst>
              <a:ext uri="{FF2B5EF4-FFF2-40B4-BE49-F238E27FC236}">
                <a16:creationId xmlns:a16="http://schemas.microsoft.com/office/drawing/2014/main" id="{8BC62988-0A6E-3BA2-399A-AA60F5BD2A56}"/>
              </a:ext>
            </a:extLst>
          </p:cNvPr>
          <p:cNvSpPr txBox="1"/>
          <p:nvPr/>
        </p:nvSpPr>
        <p:spPr>
          <a:xfrm>
            <a:off x="457201" y="953342"/>
            <a:ext cx="82296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各层分段，部分有序</a:t>
            </a:r>
            <a:endParaRPr lang="en-US" altLang="zh-CN" dirty="0">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键值分离</a:t>
            </a:r>
            <a:endParaRPr lang="en-US" altLang="zh-CN" dirty="0">
              <a:latin typeface="华文宋体" panose="02010600040101010101" pitchFamily="2" charset="-122"/>
              <a:ea typeface="华文宋体" panose="02010600040101010101" pitchFamily="2" charset="-122"/>
            </a:endParaRPr>
          </a:p>
        </p:txBody>
      </p:sp>
      <p:pic>
        <p:nvPicPr>
          <p:cNvPr id="8" name="图片 7">
            <a:extLst>
              <a:ext uri="{FF2B5EF4-FFF2-40B4-BE49-F238E27FC236}">
                <a16:creationId xmlns:a16="http://schemas.microsoft.com/office/drawing/2014/main" id="{970EE754-61AD-F49B-B18D-F9BE1A233351}"/>
              </a:ext>
            </a:extLst>
          </p:cNvPr>
          <p:cNvPicPr>
            <a:picLocks noChangeAspect="1"/>
          </p:cNvPicPr>
          <p:nvPr/>
        </p:nvPicPr>
        <p:blipFill rotWithShape="1">
          <a:blip r:embed="rId3"/>
          <a:srcRect t="2699"/>
          <a:stretch/>
        </p:blipFill>
        <p:spPr>
          <a:xfrm>
            <a:off x="457201" y="2304665"/>
            <a:ext cx="3767803" cy="2601756"/>
          </a:xfrm>
          <a:prstGeom prst="rect">
            <a:avLst/>
          </a:prstGeom>
        </p:spPr>
      </p:pic>
      <p:pic>
        <p:nvPicPr>
          <p:cNvPr id="10" name="图片 9">
            <a:extLst>
              <a:ext uri="{FF2B5EF4-FFF2-40B4-BE49-F238E27FC236}">
                <a16:creationId xmlns:a16="http://schemas.microsoft.com/office/drawing/2014/main" id="{FCEBDCEC-5A63-CC8A-8939-8D9E9F67D06F}"/>
              </a:ext>
            </a:extLst>
          </p:cNvPr>
          <p:cNvPicPr>
            <a:picLocks noChangeAspect="1"/>
          </p:cNvPicPr>
          <p:nvPr/>
        </p:nvPicPr>
        <p:blipFill>
          <a:blip r:embed="rId4"/>
          <a:stretch>
            <a:fillRect/>
          </a:stretch>
        </p:blipFill>
        <p:spPr>
          <a:xfrm>
            <a:off x="4660250" y="2335103"/>
            <a:ext cx="3889722" cy="2550637"/>
          </a:xfrm>
          <a:prstGeom prst="rect">
            <a:avLst/>
          </a:prstGeom>
        </p:spPr>
      </p:pic>
      <p:sp>
        <p:nvSpPr>
          <p:cNvPr id="11" name="文本框 10">
            <a:extLst>
              <a:ext uri="{FF2B5EF4-FFF2-40B4-BE49-F238E27FC236}">
                <a16:creationId xmlns:a16="http://schemas.microsoft.com/office/drawing/2014/main" id="{C551377F-1BB8-05EF-8949-7B48A27CDE68}"/>
              </a:ext>
            </a:extLst>
          </p:cNvPr>
          <p:cNvSpPr txBox="1"/>
          <p:nvPr/>
        </p:nvSpPr>
        <p:spPr>
          <a:xfrm>
            <a:off x="1096502" y="5034872"/>
            <a:ext cx="2489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a</a:t>
            </a:r>
            <a:r>
              <a:rPr lang="zh-CN" altLang="en-US" sz="1400" dirty="0">
                <a:latin typeface="华文宋体" panose="02010600040101010101" pitchFamily="2" charset="-122"/>
                <a:ea typeface="华文宋体" panose="02010600040101010101" pitchFamily="2" charset="-122"/>
              </a:rPr>
              <a:t>）每层部分有序</a:t>
            </a:r>
          </a:p>
        </p:txBody>
      </p:sp>
      <p:sp>
        <p:nvSpPr>
          <p:cNvPr id="12" name="文本框 11">
            <a:extLst>
              <a:ext uri="{FF2B5EF4-FFF2-40B4-BE49-F238E27FC236}">
                <a16:creationId xmlns:a16="http://schemas.microsoft.com/office/drawing/2014/main" id="{43AB436E-AC9E-EE0A-E03A-A214584033D4}"/>
              </a:ext>
            </a:extLst>
          </p:cNvPr>
          <p:cNvSpPr txBox="1"/>
          <p:nvPr/>
        </p:nvSpPr>
        <p:spPr>
          <a:xfrm>
            <a:off x="5475462" y="5034872"/>
            <a:ext cx="23990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altLang="zh-CN" sz="1400" dirty="0">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1400" dirty="0">
                <a:latin typeface="华文宋体" panose="02010600040101010101" pitchFamily="2" charset="-122"/>
                <a:ea typeface="华文宋体" panose="02010600040101010101" pitchFamily="2" charset="-122"/>
              </a:rPr>
              <a:t>b)</a:t>
            </a:r>
            <a:r>
              <a:rPr lang="zh-CN" altLang="en-US" sz="1400" dirty="0">
                <a:latin typeface="华文宋体" panose="02010600040101010101" pitchFamily="2" charset="-122"/>
                <a:ea typeface="华文宋体" panose="02010600040101010101" pitchFamily="2" charset="-122"/>
              </a:rPr>
              <a:t> 键值分离</a:t>
            </a:r>
          </a:p>
        </p:txBody>
      </p:sp>
      <p:sp>
        <p:nvSpPr>
          <p:cNvPr id="13" name="文本框 12">
            <a:extLst>
              <a:ext uri="{FF2B5EF4-FFF2-40B4-BE49-F238E27FC236}">
                <a16:creationId xmlns:a16="http://schemas.microsoft.com/office/drawing/2014/main" id="{76B8420C-4727-F3F5-9C0E-44EFCA7A82F9}"/>
              </a:ext>
            </a:extLst>
          </p:cNvPr>
          <p:cNvSpPr txBox="1"/>
          <p:nvPr/>
        </p:nvSpPr>
        <p:spPr>
          <a:xfrm>
            <a:off x="1930400" y="5553032"/>
            <a:ext cx="49657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30</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LSM-Tree</a:t>
            </a:r>
            <a:r>
              <a:rPr lang="zh-CN" altLang="en-US" sz="1400" dirty="0">
                <a:latin typeface="华文宋体" panose="02010600040101010101" pitchFamily="2" charset="-122"/>
                <a:ea typeface="华文宋体" panose="02010600040101010101" pitchFamily="2" charset="-122"/>
              </a:rPr>
              <a:t>写放大缓解策略</a:t>
            </a:r>
          </a:p>
        </p:txBody>
      </p:sp>
    </p:spTree>
    <p:extLst>
      <p:ext uri="{BB962C8B-B14F-4D97-AF65-F5344CB8AC3E}">
        <p14:creationId xmlns:p14="http://schemas.microsoft.com/office/powerpoint/2010/main" val="300130942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3709E-8CA3-1359-59FE-EF1957327B0A}"/>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缓解</a:t>
            </a:r>
            <a:r>
              <a:rPr lang="en-US" altLang="zh-CN" dirty="0">
                <a:latin typeface="Times New Roman" panose="02020603050405020304" pitchFamily="18" charset="0"/>
                <a:cs typeface="Times New Roman" panose="02020603050405020304" pitchFamily="18" charset="0"/>
              </a:rPr>
              <a:t>LSM-Tree</a:t>
            </a:r>
            <a:r>
              <a:rPr lang="zh-CN" altLang="en-US" b="1" dirty="0">
                <a:latin typeface="华文宋体" panose="02010600040101010101" pitchFamily="2" charset="-122"/>
                <a:ea typeface="华文宋体" panose="02010600040101010101" pitchFamily="2" charset="-122"/>
              </a:rPr>
              <a:t>空间放大策略</a:t>
            </a:r>
          </a:p>
        </p:txBody>
      </p:sp>
      <p:sp>
        <p:nvSpPr>
          <p:cNvPr id="3" name="灯片编号占位符 2">
            <a:extLst>
              <a:ext uri="{FF2B5EF4-FFF2-40B4-BE49-F238E27FC236}">
                <a16:creationId xmlns:a16="http://schemas.microsoft.com/office/drawing/2014/main" id="{FA154F5F-2FE4-045E-108C-E012C8484B9C}"/>
              </a:ext>
            </a:extLst>
          </p:cNvPr>
          <p:cNvSpPr>
            <a:spLocks noGrp="1"/>
          </p:cNvSpPr>
          <p:nvPr>
            <p:ph type="sldNum" sz="quarter" idx="2"/>
          </p:nvPr>
        </p:nvSpPr>
        <p:spPr/>
        <p:txBody>
          <a:bodyPr/>
          <a:lstStyle/>
          <a:p>
            <a:fld id="{86CB4B4D-7CA3-9044-876B-883B54F8677D}" type="slidenum">
              <a:rPr lang="en-US" altLang="zh-CN" smtClean="0"/>
              <a:t>69</a:t>
            </a:fld>
            <a:endParaRPr lang="zh-CN" altLang="en-US" dirty="0"/>
          </a:p>
        </p:txBody>
      </p:sp>
      <p:sp>
        <p:nvSpPr>
          <p:cNvPr id="4" name="文本框 3">
            <a:extLst>
              <a:ext uri="{FF2B5EF4-FFF2-40B4-BE49-F238E27FC236}">
                <a16:creationId xmlns:a16="http://schemas.microsoft.com/office/drawing/2014/main" id="{1CC3318B-BCA2-5004-58F0-6ABE766698F6}"/>
              </a:ext>
            </a:extLst>
          </p:cNvPr>
          <p:cNvSpPr txBox="1"/>
          <p:nvPr/>
        </p:nvSpPr>
        <p:spPr>
          <a:xfrm>
            <a:off x="457201" y="926815"/>
            <a:ext cx="822960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rPr>
              <a:t>动态调整每一层数据大小，让数据尽可能</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compact</a:t>
            </a:r>
            <a:r>
              <a:rPr lang="zh-CN" altLang="en-US" dirty="0">
                <a:latin typeface="华文宋体" panose="02010600040101010101" pitchFamily="2" charset="-122"/>
                <a:ea typeface="华文宋体" panose="02010600040101010101" pitchFamily="2" charset="-122"/>
              </a:rPr>
              <a:t>到最高层</a:t>
            </a:r>
          </a:p>
        </p:txBody>
      </p:sp>
      <p:sp>
        <p:nvSpPr>
          <p:cNvPr id="5" name="文本框 4">
            <a:extLst>
              <a:ext uri="{FF2B5EF4-FFF2-40B4-BE49-F238E27FC236}">
                <a16:creationId xmlns:a16="http://schemas.microsoft.com/office/drawing/2014/main" id="{41611940-2862-0EB9-427B-45EC08E1C6A3}"/>
              </a:ext>
            </a:extLst>
          </p:cNvPr>
          <p:cNvSpPr txBox="1"/>
          <p:nvPr/>
        </p:nvSpPr>
        <p:spPr>
          <a:xfrm>
            <a:off x="2089149" y="4035923"/>
            <a:ext cx="49657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31</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LSM-Tree</a:t>
            </a:r>
            <a:r>
              <a:rPr lang="zh-CN" altLang="en-US" sz="1400" dirty="0">
                <a:latin typeface="华文宋体" panose="02010600040101010101" pitchFamily="2" charset="-122"/>
                <a:ea typeface="华文宋体" panose="02010600040101010101" pitchFamily="2" charset="-122"/>
              </a:rPr>
              <a:t>空间放大缓解策略</a:t>
            </a:r>
          </a:p>
        </p:txBody>
      </p:sp>
      <p:pic>
        <p:nvPicPr>
          <p:cNvPr id="48" name="图形 47">
            <a:extLst>
              <a:ext uri="{FF2B5EF4-FFF2-40B4-BE49-F238E27FC236}">
                <a16:creationId xmlns:a16="http://schemas.microsoft.com/office/drawing/2014/main" id="{63FB888B-4258-76D5-1DFE-BE65B9933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1727" y="1912473"/>
            <a:ext cx="5574601" cy="2086812"/>
          </a:xfrm>
          <a:prstGeom prst="rect">
            <a:avLst/>
          </a:prstGeom>
        </p:spPr>
      </p:pic>
    </p:spTree>
    <p:extLst>
      <p:ext uri="{BB962C8B-B14F-4D97-AF65-F5344CB8AC3E}">
        <p14:creationId xmlns:p14="http://schemas.microsoft.com/office/powerpoint/2010/main" val="14784627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834EC8-F66B-AC36-F72E-CDCEBE663FDC}"/>
              </a:ext>
            </a:extLst>
          </p:cNvPr>
          <p:cNvSpPr>
            <a:spLocks noGrp="1"/>
          </p:cNvSpPr>
          <p:nvPr>
            <p:ph type="body" sz="quarter" idx="11"/>
          </p:nvPr>
        </p:nvSpPr>
        <p:spPr>
          <a:xfrm>
            <a:off x="492609" y="918713"/>
            <a:ext cx="8194192" cy="5438589"/>
          </a:xfrm>
        </p:spPr>
        <p:txBody>
          <a:bodyPr/>
          <a:lstStyle/>
          <a:p>
            <a:r>
              <a:rPr lang="zh-CN" altLang="en-US" dirty="0">
                <a:latin typeface="华文宋体" panose="02010600040101010101" pitchFamily="2" charset="-122"/>
                <a:ea typeface="华文宋体" panose="02010600040101010101" pitchFamily="2" charset="-122"/>
              </a:rPr>
              <a:t>数据自适应</a:t>
            </a:r>
            <a:endParaRPr lang="en-US" altLang="zh-CN" dirty="0">
              <a:latin typeface="华文宋体" panose="02010600040101010101" pitchFamily="2" charset="-122"/>
              <a:ea typeface="华文宋体" panose="02010600040101010101" pitchFamily="2" charset="-122"/>
            </a:endParaRPr>
          </a:p>
          <a:p>
            <a:pPr lvl="1"/>
            <a:r>
              <a:rPr lang="zh-CN" altLang="en-US" dirty="0">
                <a:latin typeface="华文宋体" panose="02010600040101010101" pitchFamily="2" charset="-122"/>
                <a:ea typeface="华文宋体" panose="02010600040101010101" pitchFamily="2" charset="-122"/>
                <a:cs typeface="Arial"/>
                <a:sym typeface="Arial"/>
              </a:rPr>
              <a:t>分段多项式插值</a:t>
            </a:r>
            <a:r>
              <a:rPr lang="en-US" altLang="zh-CN" dirty="0">
                <a:latin typeface="华文宋体" panose="02010600040101010101" pitchFamily="2" charset="-122"/>
                <a:ea typeface="华文宋体" panose="02010600040101010101" pitchFamily="2" charset="-122"/>
                <a:cs typeface="Arial"/>
                <a:sym typeface="Arial"/>
              </a:rPr>
              <a:t>(</a:t>
            </a:r>
            <a:r>
              <a:rPr lang="en-US" altLang="zh-CN" dirty="0">
                <a:latin typeface="Times New Roman" panose="02020603050405020304" pitchFamily="18" charset="0"/>
                <a:ea typeface="华文宋体" panose="02010600040101010101" pitchFamily="2" charset="-122"/>
                <a:sym typeface="Arial"/>
              </a:rPr>
              <a:t>PPI</a:t>
            </a:r>
            <a:r>
              <a:rPr lang="en-US" altLang="zh-CN" dirty="0">
                <a:latin typeface="华文宋体" panose="02010600040101010101" pitchFamily="2" charset="-122"/>
                <a:ea typeface="华文宋体" panose="02010600040101010101" pitchFamily="2" charset="-122"/>
                <a:cs typeface="Arial"/>
                <a:sym typeface="Arial"/>
              </a:rPr>
              <a:t>)</a:t>
            </a:r>
          </a:p>
          <a:p>
            <a:pPr lvl="1"/>
            <a:r>
              <a:rPr lang="zh-CN" altLang="en-US" dirty="0">
                <a:latin typeface="华文宋体" panose="02010600040101010101" pitchFamily="2" charset="-122"/>
                <a:ea typeface="华文宋体" panose="02010600040101010101" pitchFamily="2" charset="-122"/>
                <a:cs typeface="Arial"/>
              </a:rPr>
              <a:t>分段聚合近似</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PAA</a:t>
            </a:r>
            <a:r>
              <a:rPr lang="en-US" altLang="zh-CN" dirty="0">
                <a:latin typeface="华文宋体" panose="02010600040101010101" pitchFamily="2" charset="-122"/>
                <a:ea typeface="华文宋体" panose="02010600040101010101" pitchFamily="2" charset="-122"/>
                <a:cs typeface="Arial"/>
              </a:rPr>
              <a:t>)</a:t>
            </a:r>
          </a:p>
          <a:p>
            <a:pPr lvl="1"/>
            <a:r>
              <a:rPr lang="zh-CN" altLang="en-US" dirty="0">
                <a:latin typeface="华文宋体" panose="02010600040101010101" pitchFamily="2" charset="-122"/>
                <a:ea typeface="华文宋体" panose="02010600040101010101" pitchFamily="2" charset="-122"/>
                <a:cs typeface="Arial"/>
                <a:sym typeface="Arial"/>
              </a:rPr>
              <a:t>符号聚合近似</a:t>
            </a:r>
            <a:r>
              <a:rPr lang="en-US" altLang="zh-CN" dirty="0">
                <a:latin typeface="华文宋体" panose="02010600040101010101" pitchFamily="2" charset="-122"/>
                <a:ea typeface="华文宋体" panose="02010600040101010101" pitchFamily="2" charset="-122"/>
                <a:cs typeface="Arial"/>
                <a:sym typeface="Arial"/>
              </a:rPr>
              <a:t>(</a:t>
            </a:r>
            <a:r>
              <a:rPr lang="en-US" altLang="zh-CN" dirty="0">
                <a:latin typeface="Times New Roman" panose="02020603050405020304" pitchFamily="18" charset="0"/>
                <a:ea typeface="华文宋体" panose="02010600040101010101" pitchFamily="2" charset="-122"/>
                <a:sym typeface="Arial"/>
              </a:rPr>
              <a:t>SAX</a:t>
            </a:r>
            <a:r>
              <a:rPr lang="en-US" altLang="zh-CN" dirty="0">
                <a:latin typeface="华文宋体" panose="02010600040101010101" pitchFamily="2" charset="-122"/>
                <a:ea typeface="华文宋体" panose="02010600040101010101" pitchFamily="2" charset="-122"/>
                <a:cs typeface="Arial"/>
                <a:sym typeface="Arial"/>
              </a:rPr>
              <a:t>)</a:t>
            </a:r>
            <a:endParaRPr lang="en-US" altLang="zh-CN" dirty="0">
              <a:latin typeface="华文宋体" panose="02010600040101010101" pitchFamily="2" charset="-122"/>
              <a:ea typeface="华文宋体" panose="02010600040101010101" pitchFamily="2" charset="-122"/>
              <a:cs typeface="Arial"/>
            </a:endParaRPr>
          </a:p>
          <a:p>
            <a:r>
              <a:rPr lang="zh-CN" altLang="en-US" dirty="0">
                <a:latin typeface="华文宋体" panose="02010600040101010101" pitchFamily="2" charset="-122"/>
                <a:ea typeface="华文宋体" panose="02010600040101010101" pitchFamily="2" charset="-122"/>
              </a:rPr>
              <a:t>非数据自适应</a:t>
            </a:r>
            <a:endParaRPr lang="en-US" altLang="zh-CN" dirty="0">
              <a:latin typeface="华文宋体" panose="02010600040101010101" pitchFamily="2" charset="-122"/>
              <a:ea typeface="华文宋体" panose="02010600040101010101" pitchFamily="2" charset="-122"/>
            </a:endParaRPr>
          </a:p>
          <a:p>
            <a:pPr lvl="1"/>
            <a:r>
              <a:rPr lang="zh-CN" altLang="en-US" dirty="0">
                <a:latin typeface="华文宋体" panose="02010600040101010101" pitchFamily="2" charset="-122"/>
                <a:ea typeface="华文宋体" panose="02010600040101010101" pitchFamily="2" charset="-122"/>
                <a:cs typeface="Arial"/>
              </a:rPr>
              <a:t>离散傅里叶变换</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DFT</a:t>
            </a:r>
            <a:r>
              <a:rPr lang="en-US" altLang="zh-CN" dirty="0">
                <a:latin typeface="华文宋体" panose="02010600040101010101" pitchFamily="2" charset="-122"/>
                <a:ea typeface="华文宋体" panose="02010600040101010101" pitchFamily="2" charset="-122"/>
                <a:cs typeface="Arial"/>
              </a:rPr>
              <a:t>)</a:t>
            </a:r>
            <a:endParaRPr lang="zh-CN" altLang="en-US" dirty="0">
              <a:latin typeface="华文宋体" panose="02010600040101010101" pitchFamily="2" charset="-122"/>
              <a:ea typeface="华文宋体" panose="02010600040101010101" pitchFamily="2" charset="-122"/>
              <a:cs typeface="Arial"/>
            </a:endParaRPr>
          </a:p>
          <a:p>
            <a:pPr lvl="1"/>
            <a:r>
              <a:rPr lang="zh-CN" altLang="en-US" dirty="0">
                <a:latin typeface="华文宋体" panose="02010600040101010101" pitchFamily="2" charset="-122"/>
                <a:ea typeface="华文宋体" panose="02010600040101010101" pitchFamily="2" charset="-122"/>
                <a:cs typeface="Arial"/>
              </a:rPr>
              <a:t>离散小波变换</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DWT</a:t>
            </a:r>
            <a:r>
              <a:rPr lang="en-US" altLang="zh-CN" dirty="0">
                <a:latin typeface="华文宋体" panose="02010600040101010101" pitchFamily="2" charset="-122"/>
                <a:ea typeface="华文宋体" panose="02010600040101010101" pitchFamily="2" charset="-122"/>
                <a:cs typeface="Arial"/>
              </a:rPr>
              <a:t>)</a:t>
            </a:r>
          </a:p>
          <a:p>
            <a:r>
              <a:rPr lang="zh-CN" altLang="en-US" dirty="0">
                <a:latin typeface="华文宋体" panose="02010600040101010101" pitchFamily="2" charset="-122"/>
                <a:ea typeface="华文宋体" panose="02010600040101010101" pitchFamily="2" charset="-122"/>
                <a:cs typeface="Arial"/>
              </a:rPr>
              <a:t>基于模型</a:t>
            </a:r>
            <a:endParaRPr lang="en-US" altLang="zh-CN" dirty="0">
              <a:latin typeface="华文宋体" panose="02010600040101010101" pitchFamily="2" charset="-122"/>
              <a:ea typeface="华文宋体" panose="02010600040101010101" pitchFamily="2" charset="-122"/>
              <a:cs typeface="Arial"/>
            </a:endParaRPr>
          </a:p>
          <a:p>
            <a:pPr lvl="1"/>
            <a:r>
              <a:rPr lang="zh-CN" altLang="en-US" dirty="0">
                <a:latin typeface="华文宋体" panose="02010600040101010101" pitchFamily="2" charset="-122"/>
                <a:ea typeface="华文宋体" panose="02010600040101010101" pitchFamily="2" charset="-122"/>
                <a:cs typeface="Arial"/>
              </a:rPr>
              <a:t>隐马尔可夫模型</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HMM</a:t>
            </a:r>
            <a:r>
              <a:rPr lang="en-US" altLang="zh-CN" dirty="0">
                <a:latin typeface="华文宋体" panose="02010600040101010101" pitchFamily="2" charset="-122"/>
                <a:ea typeface="华文宋体" panose="02010600040101010101" pitchFamily="2" charset="-122"/>
                <a:cs typeface="Arial"/>
              </a:rPr>
              <a:t>)</a:t>
            </a:r>
          </a:p>
          <a:p>
            <a:pPr lvl="1"/>
            <a:r>
              <a:rPr lang="zh-CN" altLang="en-US" dirty="0">
                <a:latin typeface="华文宋体" panose="02010600040101010101" pitchFamily="2" charset="-122"/>
                <a:ea typeface="华文宋体" panose="02010600040101010101" pitchFamily="2" charset="-122"/>
                <a:cs typeface="Arial"/>
              </a:rPr>
              <a:t>自回归移动平均</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ARMA</a:t>
            </a:r>
            <a:r>
              <a:rPr lang="en-US" altLang="zh-CN" dirty="0">
                <a:latin typeface="华文宋体" panose="02010600040101010101" pitchFamily="2" charset="-122"/>
                <a:ea typeface="华文宋体" panose="02010600040101010101" pitchFamily="2" charset="-122"/>
                <a:cs typeface="Arial"/>
              </a:rPr>
              <a:t>)</a:t>
            </a:r>
          </a:p>
          <a:p>
            <a:pPr lvl="1"/>
            <a:r>
              <a:rPr lang="zh-CN" altLang="en-US" dirty="0">
                <a:latin typeface="华文宋体" panose="02010600040101010101" pitchFamily="2" charset="-122"/>
                <a:ea typeface="华文宋体" panose="02010600040101010101" pitchFamily="2" charset="-122"/>
                <a:cs typeface="Arial"/>
              </a:rPr>
              <a:t>深度学习模型</a:t>
            </a:r>
            <a:r>
              <a:rPr lang="en-US" altLang="zh-CN" dirty="0">
                <a:latin typeface="华文宋体" panose="02010600040101010101" pitchFamily="2" charset="-122"/>
                <a:ea typeface="华文宋体" panose="02010600040101010101" pitchFamily="2" charset="-122"/>
                <a:cs typeface="Arial"/>
              </a:rPr>
              <a:t>(</a:t>
            </a:r>
            <a:r>
              <a:rPr lang="en-US" altLang="zh-CN" dirty="0">
                <a:latin typeface="Times New Roman" panose="02020603050405020304" pitchFamily="18" charset="0"/>
                <a:ea typeface="华文宋体" panose="02010600040101010101" pitchFamily="2" charset="-122"/>
              </a:rPr>
              <a:t>DLM</a:t>
            </a:r>
            <a:r>
              <a:rPr lang="en-US" altLang="zh-CN" dirty="0">
                <a:latin typeface="华文宋体" panose="02010600040101010101" pitchFamily="2" charset="-122"/>
                <a:ea typeface="华文宋体" panose="02010600040101010101" pitchFamily="2" charset="-122"/>
                <a:cs typeface="Arial"/>
              </a:rPr>
              <a:t>)</a:t>
            </a:r>
          </a:p>
        </p:txBody>
      </p:sp>
      <p:sp>
        <p:nvSpPr>
          <p:cNvPr id="3" name="灯片编号占位符 2">
            <a:extLst>
              <a:ext uri="{FF2B5EF4-FFF2-40B4-BE49-F238E27FC236}">
                <a16:creationId xmlns:a16="http://schemas.microsoft.com/office/drawing/2014/main" id="{DAAC6556-71CB-AE32-1D08-97B4CBF643D8}"/>
              </a:ext>
            </a:extLst>
          </p:cNvPr>
          <p:cNvSpPr>
            <a:spLocks noGrp="1"/>
          </p:cNvSpPr>
          <p:nvPr>
            <p:ph type="sldNum" sz="quarter" idx="2"/>
          </p:nvPr>
        </p:nvSpPr>
        <p:spPr/>
        <p:txBody>
          <a:bodyPr/>
          <a:lstStyle/>
          <a:p>
            <a:fld id="{86CB4B4D-7CA3-9044-876B-883B54F8677D}" type="slidenum">
              <a:rPr lang="en-US" altLang="zh-CN" smtClean="0"/>
              <a:t>7</a:t>
            </a:fld>
            <a:endParaRPr lang="zh-CN" altLang="en-US" dirty="0"/>
          </a:p>
        </p:txBody>
      </p:sp>
      <p:sp>
        <p:nvSpPr>
          <p:cNvPr id="4" name="标题 3">
            <a:extLst>
              <a:ext uri="{FF2B5EF4-FFF2-40B4-BE49-F238E27FC236}">
                <a16:creationId xmlns:a16="http://schemas.microsoft.com/office/drawing/2014/main" id="{B80892DE-E106-2156-49BE-38E9AB5C27A1}"/>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时间序列数据表示方法</a:t>
            </a:r>
          </a:p>
        </p:txBody>
      </p:sp>
      <p:pic>
        <p:nvPicPr>
          <p:cNvPr id="5" name="Picture 2" descr="插值与拟合| 此乃自然之理">
            <a:extLst>
              <a:ext uri="{FF2B5EF4-FFF2-40B4-BE49-F238E27FC236}">
                <a16:creationId xmlns:a16="http://schemas.microsoft.com/office/drawing/2014/main" id="{A334A7EB-AE4A-9D23-D4C4-44B5498F90F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11" t="5860" r="4783" b="5313"/>
          <a:stretch/>
        </p:blipFill>
        <p:spPr bwMode="auto">
          <a:xfrm>
            <a:off x="4346861" y="1117985"/>
            <a:ext cx="1880869" cy="141737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F809043-714B-327D-8BF0-51566802CC0F}"/>
              </a:ext>
            </a:extLst>
          </p:cNvPr>
          <p:cNvSpPr/>
          <p:nvPr/>
        </p:nvSpPr>
        <p:spPr>
          <a:xfrm>
            <a:off x="4589705" y="2581563"/>
            <a:ext cx="1619354" cy="307777"/>
          </a:xfrm>
          <a:prstGeom prst="rect">
            <a:avLst/>
          </a:prstGeom>
        </p:spPr>
        <p:txBody>
          <a:bodyPr wrap="none">
            <a:spAutoFit/>
          </a:bodyPr>
          <a:lstStyle/>
          <a:p>
            <a:r>
              <a:rPr lang="en-US" altLang="zh-CN" sz="1400" dirty="0">
                <a:latin typeface="华文宋体" panose="02010600040101010101" pitchFamily="2" charset="-122"/>
                <a:ea typeface="华文宋体" panose="02010600040101010101" pitchFamily="2" charset="-122"/>
                <a:sym typeface="微软雅黑 Light"/>
              </a:rPr>
              <a:t>(a)</a:t>
            </a:r>
            <a:r>
              <a:rPr lang="zh-CN" altLang="en-US" sz="1400" dirty="0">
                <a:latin typeface="华文宋体" panose="02010600040101010101" pitchFamily="2" charset="-122"/>
                <a:ea typeface="华文宋体" panose="02010600040101010101" pitchFamily="2" charset="-122"/>
                <a:sym typeface="微软雅黑 Light"/>
              </a:rPr>
              <a:t>分段多项式插值</a:t>
            </a:r>
          </a:p>
        </p:txBody>
      </p:sp>
      <p:pic>
        <p:nvPicPr>
          <p:cNvPr id="7" name="Picture 4" descr="小波变换学习—pywavelets - CodeAntenna">
            <a:extLst>
              <a:ext uri="{FF2B5EF4-FFF2-40B4-BE49-F238E27FC236}">
                <a16:creationId xmlns:a16="http://schemas.microsoft.com/office/drawing/2014/main" id="{F2A76058-4CC5-92EC-FE6D-4AD40F6BABC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470"/>
          <a:stretch/>
        </p:blipFill>
        <p:spPr bwMode="auto">
          <a:xfrm>
            <a:off x="4149114" y="4464414"/>
            <a:ext cx="4408960" cy="152790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292278A0-EEEE-607B-3373-6BD71C5C75FA}"/>
              </a:ext>
            </a:extLst>
          </p:cNvPr>
          <p:cNvPicPr>
            <a:picLocks noChangeAspect="1"/>
          </p:cNvPicPr>
          <p:nvPr/>
        </p:nvPicPr>
        <p:blipFill rotWithShape="1">
          <a:blip r:embed="rId4"/>
          <a:srcRect l="3878" t="-313" r="8529" b="3626"/>
          <a:stretch/>
        </p:blipFill>
        <p:spPr>
          <a:xfrm>
            <a:off x="6356457" y="918713"/>
            <a:ext cx="2056687" cy="1662850"/>
          </a:xfrm>
          <a:prstGeom prst="rect">
            <a:avLst/>
          </a:prstGeom>
        </p:spPr>
      </p:pic>
      <p:sp>
        <p:nvSpPr>
          <p:cNvPr id="10" name="矩形 9">
            <a:extLst>
              <a:ext uri="{FF2B5EF4-FFF2-40B4-BE49-F238E27FC236}">
                <a16:creationId xmlns:a16="http://schemas.microsoft.com/office/drawing/2014/main" id="{43A17EF7-B0AB-51A7-01D4-1CF8D3862B8C}"/>
              </a:ext>
            </a:extLst>
          </p:cNvPr>
          <p:cNvSpPr/>
          <p:nvPr/>
        </p:nvSpPr>
        <p:spPr>
          <a:xfrm>
            <a:off x="5648570" y="5913358"/>
            <a:ext cx="1457450" cy="307777"/>
          </a:xfrm>
          <a:prstGeom prst="rect">
            <a:avLst/>
          </a:prstGeom>
        </p:spPr>
        <p:txBody>
          <a:bodyPr wrap="none">
            <a:spAutoFit/>
          </a:bodyPr>
          <a:lstStyle/>
          <a:p>
            <a:r>
              <a:rPr lang="en-US" altLang="zh-CN" sz="1400" dirty="0">
                <a:latin typeface="华文宋体" panose="02010600040101010101" pitchFamily="2" charset="-122"/>
                <a:ea typeface="华文宋体" panose="02010600040101010101" pitchFamily="2" charset="-122"/>
              </a:rPr>
              <a:t>(d)</a:t>
            </a:r>
            <a:r>
              <a:rPr lang="zh-CN" altLang="en-US" sz="1400" dirty="0">
                <a:latin typeface="华文宋体" panose="02010600040101010101" pitchFamily="2" charset="-122"/>
                <a:ea typeface="华文宋体" panose="02010600040101010101" pitchFamily="2" charset="-122"/>
              </a:rPr>
              <a:t>离散小波变换</a:t>
            </a:r>
          </a:p>
        </p:txBody>
      </p:sp>
      <p:sp>
        <p:nvSpPr>
          <p:cNvPr id="11" name="矩形 10">
            <a:extLst>
              <a:ext uri="{FF2B5EF4-FFF2-40B4-BE49-F238E27FC236}">
                <a16:creationId xmlns:a16="http://schemas.microsoft.com/office/drawing/2014/main" id="{61846798-075B-D6CC-82A1-4860EDE7934D}"/>
              </a:ext>
            </a:extLst>
          </p:cNvPr>
          <p:cNvSpPr/>
          <p:nvPr/>
        </p:nvSpPr>
        <p:spPr>
          <a:xfrm>
            <a:off x="6864717" y="2564729"/>
            <a:ext cx="1459054" cy="307777"/>
          </a:xfrm>
          <a:prstGeom prst="rect">
            <a:avLst/>
          </a:prstGeom>
        </p:spPr>
        <p:txBody>
          <a:bodyPr wrap="none">
            <a:spAutoFit/>
          </a:bodyPr>
          <a:lstStyle/>
          <a:p>
            <a:r>
              <a:rPr lang="en-US" altLang="zh-CN" sz="1400" dirty="0">
                <a:latin typeface="华文宋体" panose="02010600040101010101" pitchFamily="2" charset="-122"/>
                <a:ea typeface="华文宋体" panose="02010600040101010101" pitchFamily="2" charset="-122"/>
              </a:rPr>
              <a:t>(b)</a:t>
            </a:r>
            <a:r>
              <a:rPr lang="zh-CN" altLang="en-US" sz="1400" dirty="0">
                <a:latin typeface="华文宋体" panose="02010600040101010101" pitchFamily="2" charset="-122"/>
                <a:ea typeface="华文宋体" panose="02010600040101010101" pitchFamily="2" charset="-122"/>
              </a:rPr>
              <a:t>深度学习模型</a:t>
            </a:r>
          </a:p>
        </p:txBody>
      </p:sp>
      <p:pic>
        <p:nvPicPr>
          <p:cNvPr id="12" name="图片 11">
            <a:extLst>
              <a:ext uri="{FF2B5EF4-FFF2-40B4-BE49-F238E27FC236}">
                <a16:creationId xmlns:a16="http://schemas.microsoft.com/office/drawing/2014/main" id="{6D86827E-78C8-54AD-561B-DB4D3C79A478}"/>
              </a:ext>
            </a:extLst>
          </p:cNvPr>
          <p:cNvPicPr>
            <a:picLocks noChangeAspect="1"/>
          </p:cNvPicPr>
          <p:nvPr/>
        </p:nvPicPr>
        <p:blipFill>
          <a:blip r:embed="rId5"/>
          <a:stretch>
            <a:fillRect/>
          </a:stretch>
        </p:blipFill>
        <p:spPr>
          <a:xfrm>
            <a:off x="3923993" y="2836339"/>
            <a:ext cx="4864927" cy="1399262"/>
          </a:xfrm>
          <a:prstGeom prst="rect">
            <a:avLst/>
          </a:prstGeom>
        </p:spPr>
      </p:pic>
      <p:sp>
        <p:nvSpPr>
          <p:cNvPr id="13" name="矩形 12">
            <a:extLst>
              <a:ext uri="{FF2B5EF4-FFF2-40B4-BE49-F238E27FC236}">
                <a16:creationId xmlns:a16="http://schemas.microsoft.com/office/drawing/2014/main" id="{5719572C-93A1-20E5-C239-9F60B36583FB}"/>
              </a:ext>
            </a:extLst>
          </p:cNvPr>
          <p:cNvSpPr/>
          <p:nvPr/>
        </p:nvSpPr>
        <p:spPr>
          <a:xfrm>
            <a:off x="4930425" y="4156637"/>
            <a:ext cx="2699778" cy="307777"/>
          </a:xfrm>
          <a:prstGeom prst="rect">
            <a:avLst/>
          </a:prstGeom>
        </p:spPr>
        <p:txBody>
          <a:bodyPr wrap="none">
            <a:spAutoFit/>
          </a:bodyPr>
          <a:lstStyle/>
          <a:p>
            <a:r>
              <a:rPr lang="en-US" altLang="zh-CN" sz="1400" dirty="0">
                <a:latin typeface="华文宋体" panose="02010600040101010101" pitchFamily="2" charset="-122"/>
                <a:ea typeface="华文宋体" panose="02010600040101010101" pitchFamily="2" charset="-122"/>
              </a:rPr>
              <a:t>(c)</a:t>
            </a:r>
            <a:r>
              <a:rPr lang="zh-CN" altLang="en-US" sz="1400" dirty="0">
                <a:latin typeface="华文宋体" panose="02010600040101010101" pitchFamily="2" charset="-122"/>
                <a:ea typeface="华文宋体" panose="02010600040101010101" pitchFamily="2" charset="-122"/>
              </a:rPr>
              <a:t>分段聚合近似和符号聚合近似</a:t>
            </a:r>
          </a:p>
        </p:txBody>
      </p:sp>
      <p:sp>
        <p:nvSpPr>
          <p:cNvPr id="8" name="文本框 7">
            <a:extLst>
              <a:ext uri="{FF2B5EF4-FFF2-40B4-BE49-F238E27FC236}">
                <a16:creationId xmlns:a16="http://schemas.microsoft.com/office/drawing/2014/main" id="{B4667C92-BD4F-8B88-46C5-B1D4CF6ED432}"/>
              </a:ext>
            </a:extLst>
          </p:cNvPr>
          <p:cNvSpPr txBox="1"/>
          <p:nvPr/>
        </p:nvSpPr>
        <p:spPr>
          <a:xfrm>
            <a:off x="4411861" y="6197907"/>
            <a:ext cx="39308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a:t>
            </a:r>
            <a:r>
              <a:rPr lang="zh-CN" altLang="en-US" sz="1400" dirty="0">
                <a:latin typeface="华文宋体" panose="02010600040101010101" pitchFamily="2" charset="-122"/>
                <a:ea typeface="华文宋体" panose="02010600040101010101" pitchFamily="2" charset="-122"/>
              </a:rPr>
              <a:t>：时间序列数据部分表示方法</a:t>
            </a:r>
          </a:p>
        </p:txBody>
      </p:sp>
    </p:spTree>
    <p:extLst>
      <p:ext uri="{BB962C8B-B14F-4D97-AF65-F5344CB8AC3E}">
        <p14:creationId xmlns:p14="http://schemas.microsoft.com/office/powerpoint/2010/main" val="28049376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FBB4D-51E3-D26C-C6B5-B8D8C3C31E94}"/>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时序数据库产品</a:t>
            </a:r>
            <a:r>
              <a:rPr lang="en-US" altLang="zh-CN" dirty="0" err="1">
                <a:latin typeface="Times New Roman" panose="02020603050405020304" pitchFamily="18" charset="0"/>
                <a:cs typeface="Times New Roman" panose="02020603050405020304" pitchFamily="18" charset="0"/>
              </a:rPr>
              <a:t>IoTDB</a:t>
            </a:r>
            <a:r>
              <a:rPr lang="zh-CN" altLang="en-US" b="1" dirty="0">
                <a:latin typeface="华文宋体" panose="02010600040101010101" pitchFamily="2" charset="-122"/>
                <a:ea typeface="华文宋体" panose="02010600040101010101" pitchFamily="2" charset="-122"/>
                <a:cs typeface="Times New Roman" panose="02020603050405020304" pitchFamily="18" charset="0"/>
              </a:rPr>
              <a:t>简介</a:t>
            </a:r>
            <a:endParaRPr lang="zh-CN" altLang="en-US" b="1"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416E5874-063C-8D8B-7F6A-6AA2762C6125}"/>
              </a:ext>
            </a:extLst>
          </p:cNvPr>
          <p:cNvSpPr>
            <a:spLocks noGrp="1"/>
          </p:cNvSpPr>
          <p:nvPr>
            <p:ph type="sldNum" sz="quarter" idx="2"/>
          </p:nvPr>
        </p:nvSpPr>
        <p:spPr/>
        <p:txBody>
          <a:bodyPr/>
          <a:lstStyle/>
          <a:p>
            <a:fld id="{86CB4B4D-7CA3-9044-876B-883B54F8677D}" type="slidenum">
              <a:rPr lang="en-US" altLang="zh-CN" smtClean="0"/>
              <a:t>70</a:t>
            </a:fld>
            <a:endParaRPr lang="zh-CN" altLang="en-US" dirty="0"/>
          </a:p>
        </p:txBody>
      </p:sp>
      <p:pic>
        <p:nvPicPr>
          <p:cNvPr id="5" name="图片 4">
            <a:extLst>
              <a:ext uri="{FF2B5EF4-FFF2-40B4-BE49-F238E27FC236}">
                <a16:creationId xmlns:a16="http://schemas.microsoft.com/office/drawing/2014/main" id="{99A7ED6A-E0B8-5573-7B4F-F592BA84DF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40" y="2698130"/>
            <a:ext cx="5760720" cy="3240024"/>
          </a:xfrm>
          <a:prstGeom prst="rect">
            <a:avLst/>
          </a:prstGeom>
        </p:spPr>
      </p:pic>
      <p:sp>
        <p:nvSpPr>
          <p:cNvPr id="11" name="文本框 10">
            <a:extLst>
              <a:ext uri="{FF2B5EF4-FFF2-40B4-BE49-F238E27FC236}">
                <a16:creationId xmlns:a16="http://schemas.microsoft.com/office/drawing/2014/main" id="{FCCA973B-7820-027C-CCD3-06BEE40EB272}"/>
              </a:ext>
            </a:extLst>
          </p:cNvPr>
          <p:cNvSpPr txBox="1"/>
          <p:nvPr/>
        </p:nvSpPr>
        <p:spPr>
          <a:xfrm>
            <a:off x="457200" y="919846"/>
            <a:ext cx="8229600" cy="1714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Apache </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IoTDB</a:t>
            </a:r>
            <a:r>
              <a:rPr lang="zh-CN" altLang="en-US" dirty="0">
                <a:latin typeface="华文宋体" panose="02010600040101010101" pitchFamily="2" charset="-122"/>
                <a:ea typeface="华文宋体" panose="02010600040101010101" pitchFamily="2" charset="-122"/>
              </a:rPr>
              <a:t>（物联网数据库）是一体化收集、存储、管理与分析物联网时序数据的软件系统。 </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Apache </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IoTDB</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 </a:t>
            </a:r>
            <a:r>
              <a:rPr lang="zh-CN" altLang="en-US" dirty="0">
                <a:latin typeface="华文宋体" panose="02010600040101010101" pitchFamily="2" charset="-122"/>
                <a:ea typeface="华文宋体" panose="02010600040101010101" pitchFamily="2" charset="-122"/>
              </a:rPr>
              <a:t>采用轻量式架构，具有高性能和丰富的功能，并与</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Apache Hadoop</a:t>
            </a:r>
            <a:r>
              <a:rPr lang="zh-CN" altLang="en-US"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Spark</a:t>
            </a:r>
            <a:r>
              <a:rPr lang="zh-CN" altLang="en-US" dirty="0">
                <a:latin typeface="华文宋体" panose="02010600040101010101" pitchFamily="2" charset="-122"/>
                <a:ea typeface="华文宋体" panose="02010600040101010101" pitchFamily="2" charset="-122"/>
              </a:rPr>
              <a:t>和</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Flink</a:t>
            </a:r>
            <a:r>
              <a:rPr lang="zh-CN" altLang="en-US" dirty="0">
                <a:latin typeface="华文宋体" panose="02010600040101010101" pitchFamily="2" charset="-122"/>
                <a:ea typeface="华文宋体" panose="02010600040101010101" pitchFamily="2" charset="-122"/>
              </a:rPr>
              <a:t>等进行了深度集成，可以满足工业物联网领域的海量数据存储、高速数据读取和复杂数据分析需求。</a:t>
            </a:r>
          </a:p>
        </p:txBody>
      </p:sp>
      <p:sp>
        <p:nvSpPr>
          <p:cNvPr id="13" name="文本框 12">
            <a:extLst>
              <a:ext uri="{FF2B5EF4-FFF2-40B4-BE49-F238E27FC236}">
                <a16:creationId xmlns:a16="http://schemas.microsoft.com/office/drawing/2014/main" id="{CD56E738-7812-236A-62BB-488ECD8D57FF}"/>
              </a:ext>
            </a:extLst>
          </p:cNvPr>
          <p:cNvSpPr txBox="1"/>
          <p:nvPr/>
        </p:nvSpPr>
        <p:spPr>
          <a:xfrm>
            <a:off x="3438525" y="6001673"/>
            <a:ext cx="2266949"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32</a:t>
            </a:r>
            <a:r>
              <a:rPr lang="zh-CN" altLang="en-US" sz="1400" dirty="0">
                <a:latin typeface="华文宋体" panose="02010600040101010101" pitchFamily="2" charset="-122"/>
                <a:ea typeface="华文宋体" panose="02010600040101010101" pitchFamily="2" charset="-122"/>
              </a:rPr>
              <a:t>：</a:t>
            </a:r>
            <a:r>
              <a:rPr lang="en-US" altLang="zh-CN" sz="1400" dirty="0" err="1">
                <a:latin typeface="华文宋体" panose="02010600040101010101" pitchFamily="2" charset="-122"/>
                <a:ea typeface="华文宋体" panose="02010600040101010101" pitchFamily="2" charset="-122"/>
              </a:rPr>
              <a:t>IoTDB</a:t>
            </a:r>
            <a:r>
              <a:rPr lang="zh-CN" altLang="en-US" sz="1400" dirty="0">
                <a:latin typeface="华文宋体" panose="02010600040101010101" pitchFamily="2" charset="-122"/>
                <a:ea typeface="华文宋体" panose="02010600040101010101" pitchFamily="2" charset="-122"/>
              </a:rPr>
              <a:t>应用架构</a:t>
            </a:r>
          </a:p>
        </p:txBody>
      </p:sp>
    </p:spTree>
    <p:extLst>
      <p:ext uri="{BB962C8B-B14F-4D97-AF65-F5344CB8AC3E}">
        <p14:creationId xmlns:p14="http://schemas.microsoft.com/office/powerpoint/2010/main" val="204873630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76B5DC-9F2C-FE46-9C4D-5B6086D330DA}"/>
              </a:ext>
            </a:extLst>
          </p:cNvPr>
          <p:cNvSpPr>
            <a:spLocks noGrp="1"/>
          </p:cNvSpPr>
          <p:nvPr>
            <p:ph type="sldNum" sz="quarter" idx="2"/>
          </p:nvPr>
        </p:nvSpPr>
        <p:spPr/>
        <p:txBody>
          <a:bodyPr/>
          <a:lstStyle/>
          <a:p>
            <a:fld id="{86CB4B4D-7CA3-9044-876B-883B54F8677D}" type="slidenum">
              <a:rPr lang="en-US" altLang="zh-CN" smtClean="0"/>
              <a:t>71</a:t>
            </a:fld>
            <a:endParaRPr lang="zh-CN" altLang="en-US" dirty="0"/>
          </a:p>
        </p:txBody>
      </p:sp>
      <p:sp>
        <p:nvSpPr>
          <p:cNvPr id="3" name="标题 2">
            <a:extLst>
              <a:ext uri="{FF2B5EF4-FFF2-40B4-BE49-F238E27FC236}">
                <a16:creationId xmlns:a16="http://schemas.microsoft.com/office/drawing/2014/main" id="{DBED8D0B-304F-CDFC-9751-4F54DA83ABCD}"/>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时间序列智能运维</a:t>
            </a:r>
          </a:p>
        </p:txBody>
      </p:sp>
    </p:spTree>
    <p:extLst>
      <p:ext uri="{BB962C8B-B14F-4D97-AF65-F5344CB8AC3E}">
        <p14:creationId xmlns:p14="http://schemas.microsoft.com/office/powerpoint/2010/main" val="362248397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9B84-043F-B23A-DF03-78176DD971C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智能运维概述</a:t>
            </a:r>
          </a:p>
        </p:txBody>
      </p:sp>
      <p:sp>
        <p:nvSpPr>
          <p:cNvPr id="3" name="灯片编号占位符 2">
            <a:extLst>
              <a:ext uri="{FF2B5EF4-FFF2-40B4-BE49-F238E27FC236}">
                <a16:creationId xmlns:a16="http://schemas.microsoft.com/office/drawing/2014/main" id="{943AF474-3CC2-BE0B-9E47-FEE61BF0B577}"/>
              </a:ext>
            </a:extLst>
          </p:cNvPr>
          <p:cNvSpPr>
            <a:spLocks noGrp="1"/>
          </p:cNvSpPr>
          <p:nvPr>
            <p:ph type="sldNum" sz="quarter" idx="2"/>
          </p:nvPr>
        </p:nvSpPr>
        <p:spPr/>
        <p:txBody>
          <a:bodyPr/>
          <a:lstStyle/>
          <a:p>
            <a:fld id="{86CB4B4D-7CA3-9044-876B-883B54F8677D}" type="slidenum">
              <a:rPr lang="en-US" altLang="zh-CN" smtClean="0"/>
              <a:t>72</a:t>
            </a:fld>
            <a:endParaRPr lang="zh-CN" altLang="en-US" dirty="0"/>
          </a:p>
        </p:txBody>
      </p:sp>
      <p:sp>
        <p:nvSpPr>
          <p:cNvPr id="4" name="文本框 3">
            <a:extLst>
              <a:ext uri="{FF2B5EF4-FFF2-40B4-BE49-F238E27FC236}">
                <a16:creationId xmlns:a16="http://schemas.microsoft.com/office/drawing/2014/main" id="{C869282D-0763-7C59-A195-B078ED9DA85B}"/>
              </a:ext>
            </a:extLst>
          </p:cNvPr>
          <p:cNvSpPr txBox="1"/>
          <p:nvPr/>
        </p:nvSpPr>
        <p:spPr>
          <a:xfrm>
            <a:off x="457200" y="972800"/>
            <a:ext cx="835832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latin typeface="华文宋体" panose="02010600040101010101" pitchFamily="2" charset="-122"/>
                <a:ea typeface="华文宋体" panose="02010600040101010101" pitchFamily="2" charset="-122"/>
              </a:rPr>
              <a:t>智能运维</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Artificial Intelligence for IT Operations, AIOps</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，指的是将人工智能应用于运维领域，通过机器学习从而发现和解决传统的自动化运维无法解决的问题。</a:t>
            </a:r>
          </a:p>
        </p:txBody>
      </p:sp>
      <p:sp>
        <p:nvSpPr>
          <p:cNvPr id="19" name="矩形 18">
            <a:extLst>
              <a:ext uri="{FF2B5EF4-FFF2-40B4-BE49-F238E27FC236}">
                <a16:creationId xmlns:a16="http://schemas.microsoft.com/office/drawing/2014/main" id="{F30D8BA9-BDCE-601B-51C7-4463D722F788}"/>
              </a:ext>
            </a:extLst>
          </p:cNvPr>
          <p:cNvSpPr/>
          <p:nvPr/>
        </p:nvSpPr>
        <p:spPr>
          <a:xfrm>
            <a:off x="2273051" y="2017831"/>
            <a:ext cx="1085295" cy="380564"/>
          </a:xfrm>
          <a:prstGeom prst="rect">
            <a:avLst/>
          </a:prstGeom>
          <a:solidFill>
            <a:schemeClr val="accent5">
              <a:lumMod val="40000"/>
              <a:lumOff val="60000"/>
            </a:schemeClr>
          </a:solidFill>
          <a:ln w="25400" cap="flat">
            <a:solidFill>
              <a:schemeClr val="accent5">
                <a:lumMod val="40000"/>
                <a:lumOff val="6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文本框 19">
            <a:extLst>
              <a:ext uri="{FF2B5EF4-FFF2-40B4-BE49-F238E27FC236}">
                <a16:creationId xmlns:a16="http://schemas.microsoft.com/office/drawing/2014/main" id="{B14495AA-A2B5-71B4-FAF2-308B8EEF5612}"/>
              </a:ext>
            </a:extLst>
          </p:cNvPr>
          <p:cNvSpPr txBox="1"/>
          <p:nvPr/>
        </p:nvSpPr>
        <p:spPr>
          <a:xfrm>
            <a:off x="2273051" y="2054224"/>
            <a:ext cx="108529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b="1" dirty="0">
                <a:latin typeface="华文宋体" panose="02010600040101010101" pitchFamily="2" charset="-122"/>
                <a:ea typeface="华文宋体" panose="02010600040101010101" pitchFamily="2" charset="-122"/>
              </a:rPr>
              <a:t>智能运维</a:t>
            </a:r>
            <a:endParaRPr lang="zh-CN" altLang="en-US" sz="1400" b="1" dirty="0"/>
          </a:p>
        </p:txBody>
      </p:sp>
      <p:sp>
        <p:nvSpPr>
          <p:cNvPr id="21" name="矩形 20">
            <a:extLst>
              <a:ext uri="{FF2B5EF4-FFF2-40B4-BE49-F238E27FC236}">
                <a16:creationId xmlns:a16="http://schemas.microsoft.com/office/drawing/2014/main" id="{9DE4B32C-F418-675B-F055-48A56B03E675}"/>
              </a:ext>
            </a:extLst>
          </p:cNvPr>
          <p:cNvSpPr/>
          <p:nvPr/>
        </p:nvSpPr>
        <p:spPr>
          <a:xfrm>
            <a:off x="3783734" y="2005871"/>
            <a:ext cx="1085295" cy="380564"/>
          </a:xfrm>
          <a:prstGeom prst="rect">
            <a:avLst/>
          </a:prstGeom>
          <a:solidFill>
            <a:schemeClr val="accent4">
              <a:lumMod val="40000"/>
              <a:lumOff val="60000"/>
            </a:schemeClr>
          </a:solidFill>
          <a:ln w="25400" cap="flat">
            <a:solidFill>
              <a:schemeClr val="accent4">
                <a:lumMod val="40000"/>
                <a:lumOff val="6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文本框 21">
            <a:extLst>
              <a:ext uri="{FF2B5EF4-FFF2-40B4-BE49-F238E27FC236}">
                <a16:creationId xmlns:a16="http://schemas.microsoft.com/office/drawing/2014/main" id="{460DDB0B-751D-0BCA-AC89-4F0DD2888703}"/>
              </a:ext>
            </a:extLst>
          </p:cNvPr>
          <p:cNvSpPr txBox="1"/>
          <p:nvPr/>
        </p:nvSpPr>
        <p:spPr>
          <a:xfrm>
            <a:off x="3783734" y="2042264"/>
            <a:ext cx="108529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b="1" dirty="0">
                <a:latin typeface="华文宋体" panose="02010600040101010101" pitchFamily="2" charset="-122"/>
                <a:ea typeface="华文宋体" panose="02010600040101010101" pitchFamily="2" charset="-122"/>
              </a:rPr>
              <a:t>运维场景</a:t>
            </a:r>
            <a:endParaRPr lang="zh-CN" altLang="en-US" sz="1400" b="1" dirty="0"/>
          </a:p>
        </p:txBody>
      </p:sp>
      <p:sp>
        <p:nvSpPr>
          <p:cNvPr id="23" name="文本框 22">
            <a:extLst>
              <a:ext uri="{FF2B5EF4-FFF2-40B4-BE49-F238E27FC236}">
                <a16:creationId xmlns:a16="http://schemas.microsoft.com/office/drawing/2014/main" id="{B77459CF-22D3-B6A4-C1E8-870324C0343A}"/>
              </a:ext>
            </a:extLst>
          </p:cNvPr>
          <p:cNvSpPr txBox="1"/>
          <p:nvPr/>
        </p:nvSpPr>
        <p:spPr>
          <a:xfrm>
            <a:off x="3415680" y="2029065"/>
            <a:ext cx="3107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a:t>
            </a:r>
            <a:endParaRPr kumimoji="0" lang="zh-CN" altLang="en-US"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endParaRPr>
          </a:p>
        </p:txBody>
      </p:sp>
      <p:sp>
        <p:nvSpPr>
          <p:cNvPr id="24" name="矩形 23">
            <a:extLst>
              <a:ext uri="{FF2B5EF4-FFF2-40B4-BE49-F238E27FC236}">
                <a16:creationId xmlns:a16="http://schemas.microsoft.com/office/drawing/2014/main" id="{E7EF1C67-E0FD-138B-9E1E-374C80B0DD7C}"/>
              </a:ext>
            </a:extLst>
          </p:cNvPr>
          <p:cNvSpPr/>
          <p:nvPr/>
        </p:nvSpPr>
        <p:spPr>
          <a:xfrm>
            <a:off x="5294417" y="2017830"/>
            <a:ext cx="1085295" cy="380564"/>
          </a:xfrm>
          <a:prstGeom prst="rect">
            <a:avLst/>
          </a:prstGeom>
          <a:solidFill>
            <a:schemeClr val="accent6">
              <a:lumMod val="40000"/>
              <a:lumOff val="60000"/>
            </a:schemeClr>
          </a:solidFill>
          <a:ln w="25400" cap="flat">
            <a:solidFill>
              <a:schemeClr val="accent6">
                <a:lumMod val="40000"/>
                <a:lumOff val="6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5" name="文本框 24">
            <a:extLst>
              <a:ext uri="{FF2B5EF4-FFF2-40B4-BE49-F238E27FC236}">
                <a16:creationId xmlns:a16="http://schemas.microsoft.com/office/drawing/2014/main" id="{AA6DED6F-68F6-CCA0-65FE-F2988F3FE505}"/>
              </a:ext>
            </a:extLst>
          </p:cNvPr>
          <p:cNvSpPr txBox="1"/>
          <p:nvPr/>
        </p:nvSpPr>
        <p:spPr>
          <a:xfrm>
            <a:off x="4926363" y="2011487"/>
            <a:ext cx="3107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altLang="zh-CN"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rPr>
              <a:t>+</a:t>
            </a:r>
            <a:endParaRPr kumimoji="0" lang="zh-CN" altLang="en-US"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Arial"/>
            </a:endParaRPr>
          </a:p>
        </p:txBody>
      </p:sp>
      <p:sp>
        <p:nvSpPr>
          <p:cNvPr id="26" name="文本框 25">
            <a:extLst>
              <a:ext uri="{FF2B5EF4-FFF2-40B4-BE49-F238E27FC236}">
                <a16:creationId xmlns:a16="http://schemas.microsoft.com/office/drawing/2014/main" id="{EEB0F9C0-D969-E0BD-FEE2-2F66FE5D9445}"/>
              </a:ext>
            </a:extLst>
          </p:cNvPr>
          <p:cNvSpPr txBox="1"/>
          <p:nvPr/>
        </p:nvSpPr>
        <p:spPr>
          <a:xfrm>
            <a:off x="5294417" y="2054223"/>
            <a:ext cx="108529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b="1" dirty="0">
                <a:latin typeface="华文宋体" panose="02010600040101010101" pitchFamily="2" charset="-122"/>
                <a:ea typeface="华文宋体" panose="02010600040101010101" pitchFamily="2" charset="-122"/>
              </a:rPr>
              <a:t>智能技术</a:t>
            </a:r>
            <a:endParaRPr lang="zh-CN" altLang="en-US" sz="1400" b="1" dirty="0"/>
          </a:p>
        </p:txBody>
      </p:sp>
      <p:sp>
        <p:nvSpPr>
          <p:cNvPr id="5" name="文本框 4">
            <a:extLst>
              <a:ext uri="{FF2B5EF4-FFF2-40B4-BE49-F238E27FC236}">
                <a16:creationId xmlns:a16="http://schemas.microsoft.com/office/drawing/2014/main" id="{5B91EE02-D3F5-6004-38DD-A8369D93DA5F}"/>
              </a:ext>
            </a:extLst>
          </p:cNvPr>
          <p:cNvSpPr txBox="1"/>
          <p:nvPr/>
        </p:nvSpPr>
        <p:spPr>
          <a:xfrm>
            <a:off x="457201" y="2451619"/>
            <a:ext cx="8358325"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latin typeface="华文宋体" panose="02010600040101010101" pitchFamily="2" charset="-122"/>
                <a:ea typeface="华文宋体" panose="02010600040101010101" pitchFamily="2" charset="-122"/>
              </a:rPr>
              <a:t>时间序列运维应用：预测、异常检测、告警、故障诊断与根因分析</a:t>
            </a:r>
            <a:r>
              <a:rPr lang="en-US" altLang="zh-CN" dirty="0">
                <a:latin typeface="华文宋体" panose="02010600040101010101" pitchFamily="2" charset="-122"/>
                <a:ea typeface="华文宋体" panose="02010600040101010101" pitchFamily="2" charset="-122"/>
              </a:rPr>
              <a:t>……</a:t>
            </a:r>
          </a:p>
        </p:txBody>
      </p:sp>
      <p:pic>
        <p:nvPicPr>
          <p:cNvPr id="7" name="图形 6">
            <a:extLst>
              <a:ext uri="{FF2B5EF4-FFF2-40B4-BE49-F238E27FC236}">
                <a16:creationId xmlns:a16="http://schemas.microsoft.com/office/drawing/2014/main" id="{6776B7FA-A5B2-7E06-03FD-2D9B6302FD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5205" y="3049066"/>
            <a:ext cx="3076017" cy="2955726"/>
          </a:xfrm>
          <a:prstGeom prst="rect">
            <a:avLst/>
          </a:prstGeom>
        </p:spPr>
      </p:pic>
      <p:sp>
        <p:nvSpPr>
          <p:cNvPr id="9" name="文本框 8">
            <a:extLst>
              <a:ext uri="{FF2B5EF4-FFF2-40B4-BE49-F238E27FC236}">
                <a16:creationId xmlns:a16="http://schemas.microsoft.com/office/drawing/2014/main" id="{B02D83C8-3680-4D8E-0FBF-E604A53609D6}"/>
              </a:ext>
            </a:extLst>
          </p:cNvPr>
          <p:cNvSpPr txBox="1"/>
          <p:nvPr/>
        </p:nvSpPr>
        <p:spPr>
          <a:xfrm>
            <a:off x="2014349" y="6110762"/>
            <a:ext cx="5115301"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33</a:t>
            </a:r>
            <a:r>
              <a:rPr lang="zh-CN" altLang="en-US" sz="1400" dirty="0">
                <a:latin typeface="华文宋体" panose="02010600040101010101" pitchFamily="2" charset="-122"/>
                <a:ea typeface="华文宋体" panose="02010600040101010101" pitchFamily="2" charset="-122"/>
              </a:rPr>
              <a:t>：</a:t>
            </a:r>
            <a:r>
              <a:rPr lang="en-US" altLang="zh-CN" sz="1400" dirty="0">
                <a:latin typeface="华文宋体" panose="02010600040101010101" pitchFamily="2" charset="-122"/>
                <a:ea typeface="华文宋体" panose="02010600040101010101" pitchFamily="2" charset="-122"/>
              </a:rPr>
              <a:t>Gartner</a:t>
            </a:r>
            <a:r>
              <a:rPr lang="zh-CN" altLang="en-US" sz="1400" dirty="0">
                <a:latin typeface="华文宋体" panose="02010600040101010101" pitchFamily="2" charset="-122"/>
                <a:ea typeface="华文宋体" panose="02010600040101010101" pitchFamily="2" charset="-122"/>
              </a:rPr>
              <a:t>定义</a:t>
            </a:r>
            <a:r>
              <a:rPr lang="en-US" altLang="zh-CN" sz="1400" dirty="0">
                <a:latin typeface="华文宋体" panose="02010600040101010101" pitchFamily="2" charset="-122"/>
                <a:ea typeface="华文宋体" panose="02010600040101010101" pitchFamily="2" charset="-122"/>
              </a:rPr>
              <a:t>AIOps</a:t>
            </a:r>
            <a:r>
              <a:rPr lang="zh-CN" altLang="en-US" sz="1400" dirty="0">
                <a:latin typeface="华文宋体" panose="02010600040101010101" pitchFamily="2" charset="-122"/>
                <a:ea typeface="华文宋体" panose="02010600040101010101" pitchFamily="2" charset="-122"/>
              </a:rPr>
              <a:t>概念图，来源：</a:t>
            </a:r>
            <a:r>
              <a:rPr lang="en-US" altLang="zh-CN" sz="1400" dirty="0">
                <a:latin typeface="华文宋体" panose="02010600040101010101" pitchFamily="2" charset="-122"/>
                <a:ea typeface="华文宋体" panose="02010600040101010101" pitchFamily="2" charset="-122"/>
              </a:rPr>
              <a:t>Gartner(2017</a:t>
            </a:r>
            <a:r>
              <a:rPr lang="zh-CN" altLang="en-US" sz="1400" dirty="0">
                <a:latin typeface="华文宋体" panose="02010600040101010101" pitchFamily="2" charset="-122"/>
                <a:ea typeface="华文宋体" panose="02010600040101010101" pitchFamily="2" charset="-122"/>
              </a:rPr>
              <a:t>年</a:t>
            </a:r>
            <a:r>
              <a:rPr lang="en-US" altLang="zh-CN" sz="1400" dirty="0">
                <a:latin typeface="华文宋体" panose="02010600040101010101" pitchFamily="2" charset="-122"/>
                <a:ea typeface="华文宋体" panose="02010600040101010101" pitchFamily="2" charset="-122"/>
              </a:rPr>
              <a:t>8</a:t>
            </a:r>
            <a:r>
              <a:rPr lang="zh-CN" altLang="en-US" sz="1400" dirty="0">
                <a:latin typeface="华文宋体" panose="02010600040101010101" pitchFamily="2" charset="-122"/>
                <a:ea typeface="华文宋体" panose="02010600040101010101" pitchFamily="2" charset="-122"/>
              </a:rPr>
              <a:t>月</a:t>
            </a:r>
            <a:r>
              <a:rPr lang="en-US" altLang="zh-CN" sz="1400" dirty="0">
                <a:latin typeface="华文宋体" panose="02010600040101010101" pitchFamily="2" charset="-122"/>
                <a:ea typeface="华文宋体" panose="02010600040101010101" pitchFamily="2" charset="-122"/>
              </a:rPr>
              <a:t>)</a:t>
            </a:r>
            <a:endParaRPr lang="zh-CN" altLang="en-US" sz="1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247271495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折角 72">
            <a:extLst>
              <a:ext uri="{FF2B5EF4-FFF2-40B4-BE49-F238E27FC236}">
                <a16:creationId xmlns:a16="http://schemas.microsoft.com/office/drawing/2014/main" id="{4B2565A7-4D3B-13F8-E0DC-506470A68225}"/>
              </a:ext>
            </a:extLst>
          </p:cNvPr>
          <p:cNvSpPr/>
          <p:nvPr/>
        </p:nvSpPr>
        <p:spPr>
          <a:xfrm>
            <a:off x="517147" y="1704832"/>
            <a:ext cx="8169655" cy="1167473"/>
          </a:xfrm>
          <a:prstGeom prst="foldedCorner">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9" name="矩形: 折角 38">
            <a:extLst>
              <a:ext uri="{FF2B5EF4-FFF2-40B4-BE49-F238E27FC236}">
                <a16:creationId xmlns:a16="http://schemas.microsoft.com/office/drawing/2014/main" id="{9B67F8DF-F6FB-2485-2616-9D7AD791ADAE}"/>
              </a:ext>
            </a:extLst>
          </p:cNvPr>
          <p:cNvSpPr/>
          <p:nvPr/>
        </p:nvSpPr>
        <p:spPr>
          <a:xfrm>
            <a:off x="517147" y="3174762"/>
            <a:ext cx="2357019" cy="1233996"/>
          </a:xfrm>
          <a:prstGeom prst="foldedCorner">
            <a:avLst/>
          </a:prstGeom>
          <a:solidFill>
            <a:srgbClr val="FFFFFF"/>
          </a:solidFill>
          <a:ln w="254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 name="标题 1">
            <a:extLst>
              <a:ext uri="{FF2B5EF4-FFF2-40B4-BE49-F238E27FC236}">
                <a16:creationId xmlns:a16="http://schemas.microsoft.com/office/drawing/2014/main" id="{FA0F5AE3-1E3B-F0F5-C9A3-8726931AE99C}"/>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智能运维的重要性</a:t>
            </a:r>
          </a:p>
        </p:txBody>
      </p:sp>
      <p:sp>
        <p:nvSpPr>
          <p:cNvPr id="3" name="灯片编号占位符 2">
            <a:extLst>
              <a:ext uri="{FF2B5EF4-FFF2-40B4-BE49-F238E27FC236}">
                <a16:creationId xmlns:a16="http://schemas.microsoft.com/office/drawing/2014/main" id="{40B85148-A285-F5F1-2844-A5D98E03EC61}"/>
              </a:ext>
            </a:extLst>
          </p:cNvPr>
          <p:cNvSpPr>
            <a:spLocks noGrp="1"/>
          </p:cNvSpPr>
          <p:nvPr>
            <p:ph type="sldNum" sz="quarter" idx="2"/>
          </p:nvPr>
        </p:nvSpPr>
        <p:spPr/>
        <p:txBody>
          <a:bodyPr/>
          <a:lstStyle/>
          <a:p>
            <a:fld id="{86CB4B4D-7CA3-9044-876B-883B54F8677D}" type="slidenum">
              <a:rPr lang="en-US" altLang="zh-CN" smtClean="0"/>
              <a:t>73</a:t>
            </a:fld>
            <a:endParaRPr lang="zh-CN" altLang="en-US" dirty="0"/>
          </a:p>
        </p:txBody>
      </p:sp>
      <p:sp>
        <p:nvSpPr>
          <p:cNvPr id="4" name="文本框 3">
            <a:extLst>
              <a:ext uri="{FF2B5EF4-FFF2-40B4-BE49-F238E27FC236}">
                <a16:creationId xmlns:a16="http://schemas.microsoft.com/office/drawing/2014/main" id="{B002A03A-A33E-6205-C133-02F89F1C4F26}"/>
              </a:ext>
            </a:extLst>
          </p:cNvPr>
          <p:cNvSpPr txBox="1"/>
          <p:nvPr/>
        </p:nvSpPr>
        <p:spPr>
          <a:xfrm>
            <a:off x="457196" y="1042884"/>
            <a:ext cx="84027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从消费互联网到产业互联网，数字化转型已成为企业发展的必修课。</a:t>
            </a:r>
            <a:endParaRPr lang="en-US" altLang="zh-CN" dirty="0">
              <a:latin typeface="华文宋体" panose="02010600040101010101" pitchFamily="2" charset="-122"/>
              <a:ea typeface="华文宋体" panose="02010600040101010101" pitchFamily="2" charset="-122"/>
            </a:endParaRPr>
          </a:p>
        </p:txBody>
      </p:sp>
      <p:sp>
        <p:nvSpPr>
          <p:cNvPr id="6" name="文本框 5">
            <a:extLst>
              <a:ext uri="{FF2B5EF4-FFF2-40B4-BE49-F238E27FC236}">
                <a16:creationId xmlns:a16="http://schemas.microsoft.com/office/drawing/2014/main" id="{10A361FF-2563-38FE-009E-0D1CEABE01B9}"/>
              </a:ext>
            </a:extLst>
          </p:cNvPr>
          <p:cNvSpPr txBox="1"/>
          <p:nvPr/>
        </p:nvSpPr>
        <p:spPr>
          <a:xfrm>
            <a:off x="573191" y="3109618"/>
            <a:ext cx="2335192"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    2020</a:t>
            </a:r>
            <a:r>
              <a:rPr lang="zh-CN" altLang="en-US" sz="1400" dirty="0">
                <a:latin typeface="华文宋体" panose="02010600040101010101" pitchFamily="2" charset="-122"/>
                <a:ea typeface="华文宋体" panose="02010600040101010101" pitchFamily="2" charset="-122"/>
              </a:rPr>
              <a:t>年中国数字经济规模达到</a:t>
            </a:r>
            <a:r>
              <a:rPr lang="en-US" altLang="zh-CN" sz="1400" dirty="0">
                <a:latin typeface="华文宋体" panose="02010600040101010101" pitchFamily="2" charset="-122"/>
                <a:ea typeface="华文宋体" panose="02010600040101010101" pitchFamily="2" charset="-122"/>
              </a:rPr>
              <a:t>39.2</a:t>
            </a:r>
            <a:r>
              <a:rPr lang="zh-CN" altLang="en-US" sz="1400" dirty="0">
                <a:latin typeface="华文宋体" panose="02010600040101010101" pitchFamily="2" charset="-122"/>
                <a:ea typeface="华文宋体" panose="02010600040101010101" pitchFamily="2" charset="-122"/>
              </a:rPr>
              <a:t>万亿元，占</a:t>
            </a:r>
            <a:r>
              <a:rPr lang="en-US" altLang="zh-CN" sz="1400" dirty="0">
                <a:latin typeface="华文宋体" panose="02010600040101010101" pitchFamily="2" charset="-122"/>
                <a:ea typeface="华文宋体" panose="02010600040101010101" pitchFamily="2" charset="-122"/>
              </a:rPr>
              <a:t>GDP</a:t>
            </a:r>
            <a:r>
              <a:rPr lang="zh-CN" altLang="en-US" sz="1400" dirty="0">
                <a:latin typeface="华文宋体" panose="02010600040101010101" pitchFamily="2" charset="-122"/>
                <a:ea typeface="华文宋体" panose="02010600040101010101" pitchFamily="2" charset="-122"/>
              </a:rPr>
              <a:t>比重为</a:t>
            </a:r>
            <a:r>
              <a:rPr lang="en-US" altLang="zh-CN" sz="1400" b="1" dirty="0">
                <a:solidFill>
                  <a:srgbClr val="FF0000"/>
                </a:solidFill>
                <a:latin typeface="华文宋体" panose="02010600040101010101" pitchFamily="2" charset="-122"/>
                <a:ea typeface="华文宋体" panose="02010600040101010101" pitchFamily="2" charset="-122"/>
              </a:rPr>
              <a:t>38.6%</a:t>
            </a:r>
            <a:r>
              <a:rPr lang="zh-CN" altLang="en-US" sz="1400" dirty="0">
                <a:latin typeface="华文宋体" panose="02010600040101010101" pitchFamily="2" charset="-122"/>
                <a:ea typeface="华文宋体" panose="02010600040101010101" pitchFamily="2" charset="-122"/>
              </a:rPr>
              <a:t>。</a:t>
            </a:r>
          </a:p>
        </p:txBody>
      </p:sp>
      <p:sp>
        <p:nvSpPr>
          <p:cNvPr id="7" name="文本框 6">
            <a:extLst>
              <a:ext uri="{FF2B5EF4-FFF2-40B4-BE49-F238E27FC236}">
                <a16:creationId xmlns:a16="http://schemas.microsoft.com/office/drawing/2014/main" id="{3C269B9C-6853-4439-0E09-EA61222C0FE2}"/>
              </a:ext>
            </a:extLst>
          </p:cNvPr>
          <p:cNvSpPr txBox="1"/>
          <p:nvPr/>
        </p:nvSpPr>
        <p:spPr>
          <a:xfrm>
            <a:off x="3465825" y="3109618"/>
            <a:ext cx="2335193"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5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    2020</a:t>
            </a:r>
            <a:r>
              <a:rPr lang="zh-CN" altLang="en-US" sz="1400" dirty="0">
                <a:latin typeface="华文宋体" panose="02010600040101010101" pitchFamily="2" charset="-122"/>
                <a:ea typeface="华文宋体" panose="02010600040101010101" pitchFamily="2" charset="-122"/>
              </a:rPr>
              <a:t>年我国数字经济核心产业增加值占</a:t>
            </a:r>
            <a:r>
              <a:rPr lang="en-US" altLang="zh-CN" sz="1400" dirty="0">
                <a:latin typeface="华文宋体" panose="02010600040101010101" pitchFamily="2" charset="-122"/>
                <a:ea typeface="华文宋体" panose="02010600040101010101" pitchFamily="2" charset="-122"/>
              </a:rPr>
              <a:t>GDP</a:t>
            </a:r>
            <a:r>
              <a:rPr lang="zh-CN" altLang="en-US" sz="1400" dirty="0">
                <a:latin typeface="华文宋体" panose="02010600040101010101" pitchFamily="2" charset="-122"/>
                <a:ea typeface="华文宋体" panose="02010600040101010101" pitchFamily="2" charset="-122"/>
              </a:rPr>
              <a:t>的比重达</a:t>
            </a:r>
            <a:r>
              <a:rPr lang="en-US" altLang="zh-CN" sz="1400" b="1" dirty="0">
                <a:solidFill>
                  <a:srgbClr val="FF0000"/>
                </a:solidFill>
                <a:latin typeface="华文宋体" panose="02010600040101010101" pitchFamily="2" charset="-122"/>
                <a:ea typeface="华文宋体" panose="02010600040101010101" pitchFamily="2" charset="-122"/>
              </a:rPr>
              <a:t>7.8%</a:t>
            </a:r>
            <a:r>
              <a:rPr lang="zh-CN" altLang="en-US" sz="1400" dirty="0">
                <a:latin typeface="华文宋体" panose="02010600040101010101" pitchFamily="2" charset="-122"/>
                <a:ea typeface="华文宋体" panose="02010600040101010101" pitchFamily="2" charset="-122"/>
              </a:rPr>
              <a:t>。</a:t>
            </a:r>
          </a:p>
        </p:txBody>
      </p:sp>
      <p:sp>
        <p:nvSpPr>
          <p:cNvPr id="10" name="文本框 9">
            <a:extLst>
              <a:ext uri="{FF2B5EF4-FFF2-40B4-BE49-F238E27FC236}">
                <a16:creationId xmlns:a16="http://schemas.microsoft.com/office/drawing/2014/main" id="{E0A2DBC6-93F1-A209-652F-0A8911736D1E}"/>
              </a:ext>
            </a:extLst>
          </p:cNvPr>
          <p:cNvSpPr txBox="1"/>
          <p:nvPr/>
        </p:nvSpPr>
        <p:spPr>
          <a:xfrm>
            <a:off x="3886198" y="4106300"/>
            <a:ext cx="15447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zh-CN" altLang="en-US" sz="1400" b="1" dirty="0">
                <a:latin typeface="华文宋体" panose="02010600040101010101" pitchFamily="2" charset="-122"/>
                <a:ea typeface="华文宋体" panose="02010600040101010101" pitchFamily="2" charset="-122"/>
              </a:rPr>
              <a:t>国家网信办</a:t>
            </a:r>
          </a:p>
        </p:txBody>
      </p:sp>
      <p:sp>
        <p:nvSpPr>
          <p:cNvPr id="13" name="文本框 12">
            <a:extLst>
              <a:ext uri="{FF2B5EF4-FFF2-40B4-BE49-F238E27FC236}">
                <a16:creationId xmlns:a16="http://schemas.microsoft.com/office/drawing/2014/main" id="{7AC40913-98C4-7AF2-E513-78DFF531C01B}"/>
              </a:ext>
            </a:extLst>
          </p:cNvPr>
          <p:cNvSpPr txBox="1"/>
          <p:nvPr/>
        </p:nvSpPr>
        <p:spPr>
          <a:xfrm>
            <a:off x="807888" y="4106300"/>
            <a:ext cx="17755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b="1" dirty="0">
                <a:latin typeface="华文宋体" panose="02010600040101010101" pitchFamily="2" charset="-122"/>
                <a:ea typeface="华文宋体" panose="02010600040101010101" pitchFamily="2" charset="-122"/>
              </a:rPr>
              <a:t>中国信息通信研究院</a:t>
            </a:r>
          </a:p>
        </p:txBody>
      </p:sp>
      <p:sp>
        <p:nvSpPr>
          <p:cNvPr id="15" name="文本框 14">
            <a:extLst>
              <a:ext uri="{FF2B5EF4-FFF2-40B4-BE49-F238E27FC236}">
                <a16:creationId xmlns:a16="http://schemas.microsoft.com/office/drawing/2014/main" id="{DADC9FF9-8CE4-4EED-40D0-E24F6776413D}"/>
              </a:ext>
            </a:extLst>
          </p:cNvPr>
          <p:cNvSpPr txBox="1"/>
          <p:nvPr/>
        </p:nvSpPr>
        <p:spPr>
          <a:xfrm>
            <a:off x="6442944" y="3113744"/>
            <a:ext cx="2357019"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50000"/>
              </a:lnSpc>
              <a:spcBef>
                <a:spcPts val="0"/>
              </a:spcBef>
              <a:spcAft>
                <a:spcPts val="0"/>
              </a:spcAft>
              <a:buClrTx/>
              <a:buSzTx/>
              <a:buFontTx/>
              <a:buNone/>
              <a:tabLst/>
            </a:pPr>
            <a:r>
              <a:rPr lang="en-US" altLang="zh-CN" sz="1400" dirty="0">
                <a:latin typeface="华文宋体" panose="02010600040101010101" pitchFamily="2" charset="-122"/>
                <a:ea typeface="华文宋体" panose="02010600040101010101" pitchFamily="2" charset="-122"/>
              </a:rPr>
              <a:t>    2024</a:t>
            </a:r>
            <a:r>
              <a:rPr lang="zh-CN" altLang="en-US" sz="1400" dirty="0">
                <a:latin typeface="华文宋体" panose="02010600040101010101" pitchFamily="2" charset="-122"/>
                <a:ea typeface="华文宋体" panose="02010600040101010101" pitchFamily="2" charset="-122"/>
              </a:rPr>
              <a:t>年中国</a:t>
            </a:r>
            <a:r>
              <a:rPr lang="en-US" altLang="zh-CN" sz="1400" dirty="0">
                <a:latin typeface="华文宋体" panose="02010600040101010101" pitchFamily="2" charset="-122"/>
                <a:ea typeface="华文宋体" panose="02010600040101010101" pitchFamily="2" charset="-122"/>
              </a:rPr>
              <a:t>IT</a:t>
            </a:r>
            <a:r>
              <a:rPr lang="zh-CN" altLang="en-US" sz="1400" dirty="0">
                <a:latin typeface="华文宋体" panose="02010600040101010101" pitchFamily="2" charset="-122"/>
                <a:ea typeface="华文宋体" panose="02010600040101010101" pitchFamily="2" charset="-122"/>
              </a:rPr>
              <a:t>预算中用于数字化转型这一占比将超过</a:t>
            </a:r>
            <a:r>
              <a:rPr lang="en-US" altLang="zh-CN" sz="1400" b="1" dirty="0">
                <a:solidFill>
                  <a:srgbClr val="FF0000"/>
                </a:solidFill>
                <a:latin typeface="华文宋体" panose="02010600040101010101" pitchFamily="2" charset="-122"/>
                <a:ea typeface="华文宋体" panose="02010600040101010101" pitchFamily="2" charset="-122"/>
              </a:rPr>
              <a:t>70%</a:t>
            </a:r>
            <a:r>
              <a:rPr lang="zh-CN" altLang="en-US" sz="1400" dirty="0">
                <a:latin typeface="华文宋体" panose="02010600040101010101" pitchFamily="2" charset="-122"/>
                <a:ea typeface="华文宋体" panose="02010600040101010101" pitchFamily="2" charset="-122"/>
              </a:rPr>
              <a:t>。</a:t>
            </a:r>
          </a:p>
        </p:txBody>
      </p:sp>
      <p:sp>
        <p:nvSpPr>
          <p:cNvPr id="16" name="文本框 15">
            <a:extLst>
              <a:ext uri="{FF2B5EF4-FFF2-40B4-BE49-F238E27FC236}">
                <a16:creationId xmlns:a16="http://schemas.microsoft.com/office/drawing/2014/main" id="{BEBE38D2-6EAE-63B8-EF2A-07A2674F8834}"/>
              </a:ext>
            </a:extLst>
          </p:cNvPr>
          <p:cNvSpPr txBox="1"/>
          <p:nvPr/>
        </p:nvSpPr>
        <p:spPr>
          <a:xfrm>
            <a:off x="6800659" y="4100983"/>
            <a:ext cx="15447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altLang="zh-CN" sz="1400" b="1" dirty="0">
                <a:latin typeface="华文宋体" panose="02010600040101010101" pitchFamily="2" charset="-122"/>
                <a:ea typeface="华文宋体" panose="02010600040101010101" pitchFamily="2" charset="-122"/>
              </a:rPr>
              <a:t>IDC</a:t>
            </a:r>
            <a:endParaRPr lang="zh-CN" altLang="en-US" sz="1400" b="1" dirty="0">
              <a:latin typeface="华文宋体" panose="02010600040101010101" pitchFamily="2" charset="-122"/>
              <a:ea typeface="华文宋体" panose="02010600040101010101" pitchFamily="2" charset="-122"/>
            </a:endParaRPr>
          </a:p>
        </p:txBody>
      </p:sp>
      <p:sp>
        <p:nvSpPr>
          <p:cNvPr id="17" name="文本框 16">
            <a:extLst>
              <a:ext uri="{FF2B5EF4-FFF2-40B4-BE49-F238E27FC236}">
                <a16:creationId xmlns:a16="http://schemas.microsoft.com/office/drawing/2014/main" id="{2AF4B8C8-A39D-9702-12A5-BF7B75EBCD35}"/>
              </a:ext>
            </a:extLst>
          </p:cNvPr>
          <p:cNvSpPr txBox="1"/>
          <p:nvPr/>
        </p:nvSpPr>
        <p:spPr>
          <a:xfrm>
            <a:off x="517164" y="1714671"/>
            <a:ext cx="8169637"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    中国在</a:t>
            </a:r>
            <a:r>
              <a:rPr lang="en-US" altLang="zh-CN" sz="1400" dirty="0">
                <a:latin typeface="华文宋体" panose="02010600040101010101" pitchFamily="2" charset="-122"/>
                <a:ea typeface="华文宋体" panose="02010600040101010101" pitchFamily="2" charset="-122"/>
              </a:rPr>
              <a:t>2020</a:t>
            </a:r>
            <a:r>
              <a:rPr lang="zh-CN" altLang="en-US" sz="1400" dirty="0">
                <a:latin typeface="华文宋体" panose="02010600040101010101" pitchFamily="2" charset="-122"/>
                <a:ea typeface="华文宋体" panose="02010600040101010101" pitchFamily="2" charset="-122"/>
              </a:rPr>
              <a:t>年底发布的“十四五规划建议”中</a:t>
            </a:r>
            <a:r>
              <a:rPr lang="en-US" altLang="zh-CN" sz="1400" b="1" dirty="0">
                <a:solidFill>
                  <a:srgbClr val="FF0000"/>
                </a:solidFill>
                <a:latin typeface="华文宋体" panose="02010600040101010101" pitchFamily="2" charset="-122"/>
                <a:ea typeface="华文宋体" panose="02010600040101010101" pitchFamily="2" charset="-122"/>
              </a:rPr>
              <a:t>6</a:t>
            </a:r>
            <a:r>
              <a:rPr lang="zh-CN" altLang="en-US" sz="1400" b="1" dirty="0">
                <a:solidFill>
                  <a:srgbClr val="FF0000"/>
                </a:solidFill>
                <a:latin typeface="华文宋体" panose="02010600040101010101" pitchFamily="2" charset="-122"/>
                <a:ea typeface="华文宋体" panose="02010600040101010101" pitchFamily="2" charset="-122"/>
              </a:rPr>
              <a:t>次</a:t>
            </a:r>
            <a:r>
              <a:rPr lang="zh-CN" altLang="en-US" sz="1400" dirty="0">
                <a:latin typeface="华文宋体" panose="02010600040101010101" pitchFamily="2" charset="-122"/>
                <a:ea typeface="华文宋体" panose="02010600040101010101" pitchFamily="2" charset="-122"/>
              </a:rPr>
              <a:t>提及“数字化”，对政府、数字经济、数字中国、金融、服务业、公共文化等不同方面均提出了要求，其中着重提到要发展数字经济，推进数字产业化和产业数字化，加强数字社会、数字政府建设，提升公共服务、社会治理等数字化智能化水平。</a:t>
            </a:r>
          </a:p>
        </p:txBody>
      </p:sp>
      <p:sp>
        <p:nvSpPr>
          <p:cNvPr id="40" name="矩形: 折角 39">
            <a:extLst>
              <a:ext uri="{FF2B5EF4-FFF2-40B4-BE49-F238E27FC236}">
                <a16:creationId xmlns:a16="http://schemas.microsoft.com/office/drawing/2014/main" id="{85C39FCC-A792-28AC-473C-85BA1ACDBF02}"/>
              </a:ext>
            </a:extLst>
          </p:cNvPr>
          <p:cNvSpPr/>
          <p:nvPr/>
        </p:nvSpPr>
        <p:spPr>
          <a:xfrm>
            <a:off x="3431608" y="3158486"/>
            <a:ext cx="2357019" cy="1233996"/>
          </a:xfrm>
          <a:prstGeom prst="foldedCorner">
            <a:avLst/>
          </a:prstGeom>
          <a:noFill/>
          <a:ln w="25400" cap="flat">
            <a:solidFill>
              <a:srgbClr val="FFC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41" name="矩形: 折角 40">
            <a:extLst>
              <a:ext uri="{FF2B5EF4-FFF2-40B4-BE49-F238E27FC236}">
                <a16:creationId xmlns:a16="http://schemas.microsoft.com/office/drawing/2014/main" id="{B3FB635F-8A94-D0E6-0616-1BB276ABAF97}"/>
              </a:ext>
            </a:extLst>
          </p:cNvPr>
          <p:cNvSpPr/>
          <p:nvPr/>
        </p:nvSpPr>
        <p:spPr>
          <a:xfrm>
            <a:off x="6329782" y="3158486"/>
            <a:ext cx="2357019" cy="1233996"/>
          </a:xfrm>
          <a:prstGeom prst="foldedCorner">
            <a:avLst/>
          </a:prstGeom>
          <a:noFill/>
          <a:ln w="25400" cap="flat">
            <a:solidFill>
              <a:srgbClr val="00B0F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4" name="矩形 73">
            <a:extLst>
              <a:ext uri="{FF2B5EF4-FFF2-40B4-BE49-F238E27FC236}">
                <a16:creationId xmlns:a16="http://schemas.microsoft.com/office/drawing/2014/main" id="{536EBE07-6AD9-2A16-6AEE-4A63EB57A65F}"/>
              </a:ext>
            </a:extLst>
          </p:cNvPr>
          <p:cNvSpPr/>
          <p:nvPr/>
        </p:nvSpPr>
        <p:spPr>
          <a:xfrm>
            <a:off x="1000419" y="5353549"/>
            <a:ext cx="1435397" cy="778286"/>
          </a:xfrm>
          <a:prstGeom prst="rect">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5" name="文本框 74">
            <a:extLst>
              <a:ext uri="{FF2B5EF4-FFF2-40B4-BE49-F238E27FC236}">
                <a16:creationId xmlns:a16="http://schemas.microsoft.com/office/drawing/2014/main" id="{B72151B1-32A2-C93A-38CD-1912653DE370}"/>
              </a:ext>
            </a:extLst>
          </p:cNvPr>
          <p:cNvSpPr txBox="1"/>
          <p:nvPr/>
        </p:nvSpPr>
        <p:spPr>
          <a:xfrm>
            <a:off x="1143716" y="5495160"/>
            <a:ext cx="1156301"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latin typeface="华文宋体" panose="02010600040101010101" pitchFamily="2" charset="-122"/>
                <a:ea typeface="华文宋体" panose="02010600040101010101" pitchFamily="2" charset="-122"/>
              </a:rPr>
              <a:t>数字化进程越深厚</a:t>
            </a:r>
            <a:endParaRPr lang="zh-CN" altLang="en-US" sz="1400" dirty="0"/>
          </a:p>
        </p:txBody>
      </p:sp>
      <p:sp>
        <p:nvSpPr>
          <p:cNvPr id="76" name="矩形 75">
            <a:extLst>
              <a:ext uri="{FF2B5EF4-FFF2-40B4-BE49-F238E27FC236}">
                <a16:creationId xmlns:a16="http://schemas.microsoft.com/office/drawing/2014/main" id="{1B3AFE42-A784-8C0C-8D7F-79617300B7C3}"/>
              </a:ext>
            </a:extLst>
          </p:cNvPr>
          <p:cNvSpPr/>
          <p:nvPr/>
        </p:nvSpPr>
        <p:spPr>
          <a:xfrm>
            <a:off x="3205540" y="5337067"/>
            <a:ext cx="1435397" cy="778286"/>
          </a:xfrm>
          <a:prstGeom prst="rect">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7" name="文本框 76">
            <a:extLst>
              <a:ext uri="{FF2B5EF4-FFF2-40B4-BE49-F238E27FC236}">
                <a16:creationId xmlns:a16="http://schemas.microsoft.com/office/drawing/2014/main" id="{3D79EDFF-4FFE-BE8E-1B12-0CB3B6B8123B}"/>
              </a:ext>
            </a:extLst>
          </p:cNvPr>
          <p:cNvSpPr txBox="1"/>
          <p:nvPr/>
        </p:nvSpPr>
        <p:spPr>
          <a:xfrm>
            <a:off x="3358102" y="5495160"/>
            <a:ext cx="1216669"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1400" dirty="0">
                <a:latin typeface="华文宋体" panose="02010600040101010101" pitchFamily="2" charset="-122"/>
                <a:ea typeface="华文宋体" panose="02010600040101010101" pitchFamily="2" charset="-122"/>
              </a:rPr>
              <a:t>IT</a:t>
            </a:r>
            <a:r>
              <a:rPr lang="zh-CN" altLang="en-US" sz="1400" dirty="0">
                <a:latin typeface="华文宋体" panose="02010600040101010101" pitchFamily="2" charset="-122"/>
                <a:ea typeface="华文宋体" panose="02010600040101010101" pitchFamily="2" charset="-122"/>
              </a:rPr>
              <a:t>系统越来越重要</a:t>
            </a:r>
            <a:endParaRPr lang="zh-CN" altLang="en-US" sz="1400" dirty="0"/>
          </a:p>
        </p:txBody>
      </p:sp>
      <p:sp>
        <p:nvSpPr>
          <p:cNvPr id="78" name="矩形 77">
            <a:extLst>
              <a:ext uri="{FF2B5EF4-FFF2-40B4-BE49-F238E27FC236}">
                <a16:creationId xmlns:a16="http://schemas.microsoft.com/office/drawing/2014/main" id="{52380822-5662-A9BE-74A7-2C634740A989}"/>
              </a:ext>
            </a:extLst>
          </p:cNvPr>
          <p:cNvSpPr/>
          <p:nvPr/>
        </p:nvSpPr>
        <p:spPr>
          <a:xfrm>
            <a:off x="5410664" y="5356572"/>
            <a:ext cx="1759614" cy="778286"/>
          </a:xfrm>
          <a:prstGeom prst="rect">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9" name="文本框 78">
            <a:extLst>
              <a:ext uri="{FF2B5EF4-FFF2-40B4-BE49-F238E27FC236}">
                <a16:creationId xmlns:a16="http://schemas.microsoft.com/office/drawing/2014/main" id="{66536772-5660-C172-6302-2ABE036870AA}"/>
              </a:ext>
            </a:extLst>
          </p:cNvPr>
          <p:cNvSpPr txBox="1"/>
          <p:nvPr/>
        </p:nvSpPr>
        <p:spPr>
          <a:xfrm>
            <a:off x="5444170" y="5495160"/>
            <a:ext cx="1692601"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1400" dirty="0">
                <a:latin typeface="华文宋体" panose="02010600040101010101" pitchFamily="2" charset="-122"/>
                <a:ea typeface="华文宋体" panose="02010600040101010101" pitchFamily="2" charset="-122"/>
              </a:rPr>
              <a:t>IT</a:t>
            </a:r>
            <a:r>
              <a:rPr lang="zh-CN" altLang="en-US" sz="1400" dirty="0">
                <a:latin typeface="华文宋体" panose="02010600040101010101" pitchFamily="2" charset="-122"/>
                <a:ea typeface="华文宋体" panose="02010600040101010101" pitchFamily="2" charset="-122"/>
              </a:rPr>
              <a:t>系统的运维也就越来越重要</a:t>
            </a:r>
            <a:endParaRPr lang="zh-CN" altLang="en-US" sz="1400" dirty="0"/>
          </a:p>
        </p:txBody>
      </p:sp>
      <p:sp>
        <p:nvSpPr>
          <p:cNvPr id="80" name="箭头: 右 79">
            <a:extLst>
              <a:ext uri="{FF2B5EF4-FFF2-40B4-BE49-F238E27FC236}">
                <a16:creationId xmlns:a16="http://schemas.microsoft.com/office/drawing/2014/main" id="{28C3CAA6-C600-01E3-6B01-7886DD7A7E83}"/>
              </a:ext>
            </a:extLst>
          </p:cNvPr>
          <p:cNvSpPr/>
          <p:nvPr/>
        </p:nvSpPr>
        <p:spPr>
          <a:xfrm>
            <a:off x="4808292" y="5640597"/>
            <a:ext cx="452761" cy="204187"/>
          </a:xfrm>
          <a:prstGeom prst="rightArrow">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1" name="箭头: 右 80">
            <a:extLst>
              <a:ext uri="{FF2B5EF4-FFF2-40B4-BE49-F238E27FC236}">
                <a16:creationId xmlns:a16="http://schemas.microsoft.com/office/drawing/2014/main" id="{49C40BDF-73BF-AD6E-F776-FBCBCF2F04DA}"/>
              </a:ext>
            </a:extLst>
          </p:cNvPr>
          <p:cNvSpPr/>
          <p:nvPr/>
        </p:nvSpPr>
        <p:spPr>
          <a:xfrm>
            <a:off x="2579113" y="5640596"/>
            <a:ext cx="452761" cy="204187"/>
          </a:xfrm>
          <a:prstGeom prst="rightArrow">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2" name="思想气泡: 云 81">
            <a:extLst>
              <a:ext uri="{FF2B5EF4-FFF2-40B4-BE49-F238E27FC236}">
                <a16:creationId xmlns:a16="http://schemas.microsoft.com/office/drawing/2014/main" id="{32C6A217-87EB-3C56-E7D8-849B250A122F}"/>
              </a:ext>
            </a:extLst>
          </p:cNvPr>
          <p:cNvSpPr/>
          <p:nvPr/>
        </p:nvSpPr>
        <p:spPr>
          <a:xfrm>
            <a:off x="7170278" y="4513865"/>
            <a:ext cx="1433747" cy="1068081"/>
          </a:xfrm>
          <a:prstGeom prst="cloudCallout">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3" name="文本框 82">
            <a:extLst>
              <a:ext uri="{FF2B5EF4-FFF2-40B4-BE49-F238E27FC236}">
                <a16:creationId xmlns:a16="http://schemas.microsoft.com/office/drawing/2014/main" id="{8D84F5AD-E3D5-4BF1-5977-64C68FD01C44}"/>
              </a:ext>
            </a:extLst>
          </p:cNvPr>
          <p:cNvSpPr txBox="1"/>
          <p:nvPr/>
        </p:nvSpPr>
        <p:spPr>
          <a:xfrm>
            <a:off x="7191338" y="4646246"/>
            <a:ext cx="1391625"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1400" dirty="0">
                <a:latin typeface="华文宋体" panose="02010600040101010101" pitchFamily="2" charset="-122"/>
                <a:ea typeface="华文宋体" panose="02010600040101010101" pitchFamily="2" charset="-122"/>
              </a:rPr>
              <a:t>IT</a:t>
            </a:r>
            <a:r>
              <a:rPr lang="zh-CN" altLang="en-US" sz="1400" dirty="0">
                <a:latin typeface="华文宋体" panose="02010600040101010101" pitchFamily="2" charset="-122"/>
                <a:ea typeface="华文宋体" panose="02010600040101010101" pitchFamily="2" charset="-122"/>
              </a:rPr>
              <a:t>系统运维需要处理时间序列数据</a:t>
            </a:r>
            <a:endParaRPr lang="zh-CN" altLang="en-US" sz="1400" dirty="0"/>
          </a:p>
        </p:txBody>
      </p:sp>
      <p:sp>
        <p:nvSpPr>
          <p:cNvPr id="85" name="文本框 84">
            <a:extLst>
              <a:ext uri="{FF2B5EF4-FFF2-40B4-BE49-F238E27FC236}">
                <a16:creationId xmlns:a16="http://schemas.microsoft.com/office/drawing/2014/main" id="{CCD3FAC6-F440-95D7-36A8-139BDE708F49}"/>
              </a:ext>
            </a:extLst>
          </p:cNvPr>
          <p:cNvSpPr txBox="1"/>
          <p:nvPr/>
        </p:nvSpPr>
        <p:spPr>
          <a:xfrm>
            <a:off x="2434183" y="6228954"/>
            <a:ext cx="40087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34</a:t>
            </a:r>
            <a:r>
              <a:rPr lang="zh-CN" altLang="en-US" sz="1400" dirty="0">
                <a:latin typeface="华文宋体" panose="02010600040101010101" pitchFamily="2" charset="-122"/>
                <a:ea typeface="华文宋体" panose="02010600040101010101" pitchFamily="2" charset="-122"/>
              </a:rPr>
              <a:t>：数字经济与智能运维关系</a:t>
            </a:r>
          </a:p>
        </p:txBody>
      </p:sp>
    </p:spTree>
    <p:extLst>
      <p:ext uri="{BB962C8B-B14F-4D97-AF65-F5344CB8AC3E}">
        <p14:creationId xmlns:p14="http://schemas.microsoft.com/office/powerpoint/2010/main" val="185493019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9B84-043F-B23A-DF03-78176DD971CA}"/>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智能场景下的数据</a:t>
            </a:r>
          </a:p>
        </p:txBody>
      </p:sp>
      <p:sp>
        <p:nvSpPr>
          <p:cNvPr id="3" name="灯片编号占位符 2">
            <a:extLst>
              <a:ext uri="{FF2B5EF4-FFF2-40B4-BE49-F238E27FC236}">
                <a16:creationId xmlns:a16="http://schemas.microsoft.com/office/drawing/2014/main" id="{943AF474-3CC2-BE0B-9E47-FEE61BF0B577}"/>
              </a:ext>
            </a:extLst>
          </p:cNvPr>
          <p:cNvSpPr>
            <a:spLocks noGrp="1"/>
          </p:cNvSpPr>
          <p:nvPr>
            <p:ph type="sldNum" sz="quarter" idx="2"/>
          </p:nvPr>
        </p:nvSpPr>
        <p:spPr/>
        <p:txBody>
          <a:bodyPr/>
          <a:lstStyle/>
          <a:p>
            <a:fld id="{86CB4B4D-7CA3-9044-876B-883B54F8677D}" type="slidenum">
              <a:rPr lang="en-US" altLang="zh-CN" smtClean="0"/>
              <a:t>74</a:t>
            </a:fld>
            <a:endParaRPr lang="zh-CN" altLang="en-US" dirty="0"/>
          </a:p>
        </p:txBody>
      </p:sp>
      <p:sp>
        <p:nvSpPr>
          <p:cNvPr id="4" name="文本框 3">
            <a:extLst>
              <a:ext uri="{FF2B5EF4-FFF2-40B4-BE49-F238E27FC236}">
                <a16:creationId xmlns:a16="http://schemas.microsoft.com/office/drawing/2014/main" id="{6B66DFFA-4E28-E0F5-544C-72D78B5F050A}"/>
              </a:ext>
            </a:extLst>
          </p:cNvPr>
          <p:cNvSpPr txBox="1"/>
          <p:nvPr/>
        </p:nvSpPr>
        <p:spPr>
          <a:xfrm>
            <a:off x="457200" y="869061"/>
            <a:ext cx="822959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lang="zh-CN" altLang="en-US" dirty="0">
                <a:latin typeface="华文宋体" panose="02010600040101010101" pitchFamily="2" charset="-122"/>
                <a:ea typeface="华文宋体" panose="02010600040101010101" pitchFamily="2" charset="-122"/>
              </a:rPr>
              <a:t>运维数据：</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指标</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Metrics</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：可聚合的逻辑计量单元</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日志</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Logging</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：对离散的不连续的事件一种记录</a:t>
            </a:r>
            <a:endParaRPr lang="en-US" altLang="zh-CN" dirty="0">
              <a:latin typeface="华文宋体" panose="02010600040101010101" pitchFamily="2" charset="-122"/>
              <a:ea typeface="华文宋体" panose="02010600040101010101" pitchFamily="2" charset="-122"/>
            </a:endParaRPr>
          </a:p>
          <a:p>
            <a:pPr marL="285750" marR="0" indent="-285750" algn="l" defTabSz="914400" rtl="0" fontAlgn="auto" latinLnBrk="0" hangingPunct="0">
              <a:lnSpc>
                <a:spcPct val="150000"/>
              </a:lnSpc>
              <a:spcBef>
                <a:spcPts val="0"/>
              </a:spcBef>
              <a:spcAft>
                <a:spcPts val="0"/>
              </a:spcAft>
              <a:buClrTx/>
              <a:buSzTx/>
              <a:buFont typeface="Wingdings" panose="05000000000000000000" pitchFamily="2" charset="2"/>
              <a:buChar char="p"/>
              <a:tabLst/>
            </a:pPr>
            <a:r>
              <a:rPr lang="zh-CN" altLang="en-US" dirty="0">
                <a:latin typeface="华文宋体" panose="02010600040101010101" pitchFamily="2" charset="-122"/>
                <a:ea typeface="华文宋体" panose="02010600040101010101" pitchFamily="2" charset="-122"/>
              </a:rPr>
              <a:t>追踪</a:t>
            </a:r>
            <a:r>
              <a:rPr lang="en-US" altLang="zh-CN" dirty="0">
                <a:latin typeface="华文宋体" panose="02010600040101010101" pitchFamily="2" charset="-122"/>
                <a:ea typeface="华文宋体" panose="02010600040101010101" pitchFamily="2" charset="-122"/>
              </a:rPr>
              <a:t>(</a:t>
            </a: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Tracing</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：调用链信息</a:t>
            </a:r>
          </a:p>
        </p:txBody>
      </p:sp>
      <p:graphicFrame>
        <p:nvGraphicFramePr>
          <p:cNvPr id="29" name="图示 28">
            <a:extLst>
              <a:ext uri="{FF2B5EF4-FFF2-40B4-BE49-F238E27FC236}">
                <a16:creationId xmlns:a16="http://schemas.microsoft.com/office/drawing/2014/main" id="{1EBD27E5-D840-21A3-47A0-08CC0A92E3D0}"/>
              </a:ext>
            </a:extLst>
          </p:cNvPr>
          <p:cNvGraphicFramePr/>
          <p:nvPr>
            <p:extLst>
              <p:ext uri="{D42A27DB-BD31-4B8C-83A1-F6EECF244321}">
                <p14:modId xmlns:p14="http://schemas.microsoft.com/office/powerpoint/2010/main" val="3796479708"/>
              </p:ext>
            </p:extLst>
          </p:nvPr>
        </p:nvGraphicFramePr>
        <p:xfrm>
          <a:off x="2575011" y="2807858"/>
          <a:ext cx="4654550" cy="306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直接箭头连接符 29">
            <a:extLst>
              <a:ext uri="{FF2B5EF4-FFF2-40B4-BE49-F238E27FC236}">
                <a16:creationId xmlns:a16="http://schemas.microsoft.com/office/drawing/2014/main" id="{4E141ADE-1B93-955E-6640-4B37378C2635}"/>
              </a:ext>
            </a:extLst>
          </p:cNvPr>
          <p:cNvCxnSpPr>
            <a:cxnSpLocks/>
          </p:cNvCxnSpPr>
          <p:nvPr/>
        </p:nvCxnSpPr>
        <p:spPr>
          <a:xfrm flipH="1" flipV="1">
            <a:off x="4902286" y="3937364"/>
            <a:ext cx="466725" cy="807244"/>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箭头连接符 30">
            <a:extLst>
              <a:ext uri="{FF2B5EF4-FFF2-40B4-BE49-F238E27FC236}">
                <a16:creationId xmlns:a16="http://schemas.microsoft.com/office/drawing/2014/main" id="{CA67030D-7044-1977-A256-BD73EEC4C843}"/>
              </a:ext>
            </a:extLst>
          </p:cNvPr>
          <p:cNvCxnSpPr>
            <a:cxnSpLocks/>
          </p:cNvCxnSpPr>
          <p:nvPr/>
        </p:nvCxnSpPr>
        <p:spPr>
          <a:xfrm flipH="1">
            <a:off x="4416511" y="4804934"/>
            <a:ext cx="952500" cy="0"/>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1588E5C7-C1A3-1FF6-7735-9CF6F7B2171B}"/>
              </a:ext>
            </a:extLst>
          </p:cNvPr>
          <p:cNvCxnSpPr>
            <a:cxnSpLocks/>
          </p:cNvCxnSpPr>
          <p:nvPr/>
        </p:nvCxnSpPr>
        <p:spPr>
          <a:xfrm flipV="1">
            <a:off x="4416511" y="3994514"/>
            <a:ext cx="409575" cy="750094"/>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B5EE01C1-1387-A43B-B16F-9F811FC49400}"/>
              </a:ext>
            </a:extLst>
          </p:cNvPr>
          <p:cNvCxnSpPr>
            <a:cxnSpLocks/>
          </p:cNvCxnSpPr>
          <p:nvPr/>
        </p:nvCxnSpPr>
        <p:spPr>
          <a:xfrm flipV="1">
            <a:off x="2511511" y="2623385"/>
            <a:ext cx="0" cy="3334073"/>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13191DD5-F418-C52A-8A83-BD308883AD72}"/>
              </a:ext>
            </a:extLst>
          </p:cNvPr>
          <p:cNvCxnSpPr>
            <a:cxnSpLocks/>
          </p:cNvCxnSpPr>
          <p:nvPr/>
        </p:nvCxnSpPr>
        <p:spPr>
          <a:xfrm flipH="1">
            <a:off x="2575011" y="4897010"/>
            <a:ext cx="736600" cy="0"/>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箭头连接符 34">
            <a:extLst>
              <a:ext uri="{FF2B5EF4-FFF2-40B4-BE49-F238E27FC236}">
                <a16:creationId xmlns:a16="http://schemas.microsoft.com/office/drawing/2014/main" id="{03C85335-3E11-7C56-07C4-F0A59E51EC98}"/>
              </a:ext>
            </a:extLst>
          </p:cNvPr>
          <p:cNvCxnSpPr>
            <a:cxnSpLocks/>
          </p:cNvCxnSpPr>
          <p:nvPr/>
        </p:nvCxnSpPr>
        <p:spPr>
          <a:xfrm flipH="1">
            <a:off x="2559136" y="3601612"/>
            <a:ext cx="1431925" cy="0"/>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直接箭头连接符 35">
            <a:extLst>
              <a:ext uri="{FF2B5EF4-FFF2-40B4-BE49-F238E27FC236}">
                <a16:creationId xmlns:a16="http://schemas.microsoft.com/office/drawing/2014/main" id="{295C64F7-D424-81FF-AF74-02B5CB0EB088}"/>
              </a:ext>
            </a:extLst>
          </p:cNvPr>
          <p:cNvCxnSpPr>
            <a:cxnSpLocks/>
          </p:cNvCxnSpPr>
          <p:nvPr/>
        </p:nvCxnSpPr>
        <p:spPr>
          <a:xfrm flipH="1">
            <a:off x="2575011" y="5728862"/>
            <a:ext cx="2557462" cy="0"/>
          </a:xfrm>
          <a:prstGeom prst="straightConnector1">
            <a:avLst/>
          </a:prstGeom>
          <a:noFill/>
          <a:ln w="19050" cap="flat">
            <a:solidFill>
              <a:schemeClr val="bg1">
                <a:lumMod val="75000"/>
              </a:schemeClr>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7" name="文本框 36">
            <a:extLst>
              <a:ext uri="{FF2B5EF4-FFF2-40B4-BE49-F238E27FC236}">
                <a16:creationId xmlns:a16="http://schemas.microsoft.com/office/drawing/2014/main" id="{CFBC7BB8-4416-1647-137E-27C4987D3E51}"/>
              </a:ext>
            </a:extLst>
          </p:cNvPr>
          <p:cNvSpPr txBox="1"/>
          <p:nvPr/>
        </p:nvSpPr>
        <p:spPr>
          <a:xfrm>
            <a:off x="2079712" y="4036724"/>
            <a:ext cx="29844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告警</a:t>
            </a:r>
          </a:p>
        </p:txBody>
      </p:sp>
      <p:sp>
        <p:nvSpPr>
          <p:cNvPr id="38" name="文本框 37">
            <a:extLst>
              <a:ext uri="{FF2B5EF4-FFF2-40B4-BE49-F238E27FC236}">
                <a16:creationId xmlns:a16="http://schemas.microsoft.com/office/drawing/2014/main" id="{4098F276-A7BE-08DF-24F4-1A6FE1A11213}"/>
              </a:ext>
            </a:extLst>
          </p:cNvPr>
          <p:cNvSpPr txBox="1"/>
          <p:nvPr/>
        </p:nvSpPr>
        <p:spPr>
          <a:xfrm>
            <a:off x="2434183" y="6065608"/>
            <a:ext cx="40087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35</a:t>
            </a:r>
            <a:r>
              <a:rPr lang="zh-CN" altLang="en-US" sz="1400" dirty="0">
                <a:latin typeface="华文宋体" panose="02010600040101010101" pitchFamily="2" charset="-122"/>
                <a:ea typeface="华文宋体" panose="02010600040101010101" pitchFamily="2" charset="-122"/>
              </a:rPr>
              <a:t>：指标、日志、追踪及其关系</a:t>
            </a:r>
          </a:p>
        </p:txBody>
      </p:sp>
      <p:sp>
        <p:nvSpPr>
          <p:cNvPr id="39" name="文本框 38">
            <a:extLst>
              <a:ext uri="{FF2B5EF4-FFF2-40B4-BE49-F238E27FC236}">
                <a16:creationId xmlns:a16="http://schemas.microsoft.com/office/drawing/2014/main" id="{6CE3FEDA-03C9-F284-0A44-F83D18E0D1C5}"/>
              </a:ext>
            </a:extLst>
          </p:cNvPr>
          <p:cNvSpPr txBox="1"/>
          <p:nvPr/>
        </p:nvSpPr>
        <p:spPr>
          <a:xfrm>
            <a:off x="4471719" y="3665817"/>
            <a:ext cx="8611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rPr>
              <a:t>可聚合</a:t>
            </a:r>
          </a:p>
        </p:txBody>
      </p:sp>
      <p:sp>
        <p:nvSpPr>
          <p:cNvPr id="40" name="文本框 39">
            <a:extLst>
              <a:ext uri="{FF2B5EF4-FFF2-40B4-BE49-F238E27FC236}">
                <a16:creationId xmlns:a16="http://schemas.microsoft.com/office/drawing/2014/main" id="{689DA6A0-A2E4-661D-76A7-017316BA8443}"/>
              </a:ext>
            </a:extLst>
          </p:cNvPr>
          <p:cNvSpPr txBox="1"/>
          <p:nvPr/>
        </p:nvSpPr>
        <p:spPr>
          <a:xfrm>
            <a:off x="5369011" y="5089689"/>
            <a:ext cx="8611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时间记录</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sp>
        <p:nvSpPr>
          <p:cNvPr id="41" name="文本框 40">
            <a:extLst>
              <a:ext uri="{FF2B5EF4-FFF2-40B4-BE49-F238E27FC236}">
                <a16:creationId xmlns:a16="http://schemas.microsoft.com/office/drawing/2014/main" id="{E2776FFA-F8EC-D980-0D43-4D23E115C82A}"/>
              </a:ext>
            </a:extLst>
          </p:cNvPr>
          <p:cNvSpPr txBox="1"/>
          <p:nvPr/>
        </p:nvSpPr>
        <p:spPr>
          <a:xfrm>
            <a:off x="3676651" y="5081353"/>
            <a:ext cx="8611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请求范围</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sp>
        <p:nvSpPr>
          <p:cNvPr id="42" name="文本框 41">
            <a:extLst>
              <a:ext uri="{FF2B5EF4-FFF2-40B4-BE49-F238E27FC236}">
                <a16:creationId xmlns:a16="http://schemas.microsoft.com/office/drawing/2014/main" id="{F4EADBBE-B3FD-27EF-CC22-43D59D4CFF61}"/>
              </a:ext>
            </a:extLst>
          </p:cNvPr>
          <p:cNvSpPr txBox="1"/>
          <p:nvPr/>
        </p:nvSpPr>
        <p:spPr>
          <a:xfrm>
            <a:off x="3109544" y="2929157"/>
            <a:ext cx="102744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请求范围的指标</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cxnSp>
        <p:nvCxnSpPr>
          <p:cNvPr id="44" name="直接箭头连接符 43">
            <a:extLst>
              <a:ext uri="{FF2B5EF4-FFF2-40B4-BE49-F238E27FC236}">
                <a16:creationId xmlns:a16="http://schemas.microsoft.com/office/drawing/2014/main" id="{09059F75-A674-7AA4-8F23-652699277167}"/>
              </a:ext>
            </a:extLst>
          </p:cNvPr>
          <p:cNvCxnSpPr>
            <a:cxnSpLocks/>
            <a:stCxn id="42" idx="2"/>
          </p:cNvCxnSpPr>
          <p:nvPr/>
        </p:nvCxnSpPr>
        <p:spPr>
          <a:xfrm>
            <a:off x="3623269" y="3452375"/>
            <a:ext cx="793242" cy="764518"/>
          </a:xfrm>
          <a:prstGeom prst="straightConnector1">
            <a:avLst/>
          </a:prstGeom>
          <a:noFill/>
          <a:ln w="1905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直接箭头连接符 46">
            <a:extLst>
              <a:ext uri="{FF2B5EF4-FFF2-40B4-BE49-F238E27FC236}">
                <a16:creationId xmlns:a16="http://schemas.microsoft.com/office/drawing/2014/main" id="{6BD17F98-2C3E-E1BF-3E79-974C38FDAE31}"/>
              </a:ext>
            </a:extLst>
          </p:cNvPr>
          <p:cNvCxnSpPr>
            <a:cxnSpLocks/>
            <a:stCxn id="50" idx="1"/>
          </p:cNvCxnSpPr>
          <p:nvPr/>
        </p:nvCxnSpPr>
        <p:spPr>
          <a:xfrm flipH="1" flipV="1">
            <a:off x="4902286" y="5103098"/>
            <a:ext cx="1363325" cy="760265"/>
          </a:xfrm>
          <a:prstGeom prst="straightConnector1">
            <a:avLst/>
          </a:prstGeom>
          <a:noFill/>
          <a:ln w="1905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0" name="文本框 49">
            <a:extLst>
              <a:ext uri="{FF2B5EF4-FFF2-40B4-BE49-F238E27FC236}">
                <a16:creationId xmlns:a16="http://schemas.microsoft.com/office/drawing/2014/main" id="{E2BC4F23-76F9-E204-FFEF-A0F96A139219}"/>
              </a:ext>
            </a:extLst>
          </p:cNvPr>
          <p:cNvSpPr txBox="1"/>
          <p:nvPr/>
        </p:nvSpPr>
        <p:spPr>
          <a:xfrm>
            <a:off x="6265611" y="5601754"/>
            <a:ext cx="102744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请求范围的事件</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sp>
        <p:nvSpPr>
          <p:cNvPr id="53" name="文本框 52">
            <a:extLst>
              <a:ext uri="{FF2B5EF4-FFF2-40B4-BE49-F238E27FC236}">
                <a16:creationId xmlns:a16="http://schemas.microsoft.com/office/drawing/2014/main" id="{879CCDE4-6817-60F5-D44F-31AF024F5720}"/>
              </a:ext>
            </a:extLst>
          </p:cNvPr>
          <p:cNvSpPr txBox="1"/>
          <p:nvPr/>
        </p:nvSpPr>
        <p:spPr>
          <a:xfrm>
            <a:off x="6213824" y="3534156"/>
            <a:ext cx="13633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可聚合、分解的事件</a:t>
            </a:r>
            <a:endPar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sym typeface="Arial"/>
            </a:endParaRPr>
          </a:p>
        </p:txBody>
      </p:sp>
      <p:cxnSp>
        <p:nvCxnSpPr>
          <p:cNvPr id="54" name="直接箭头连接符 53">
            <a:extLst>
              <a:ext uri="{FF2B5EF4-FFF2-40B4-BE49-F238E27FC236}">
                <a16:creationId xmlns:a16="http://schemas.microsoft.com/office/drawing/2014/main" id="{B0A86DAC-C526-C463-F24B-F33EF9331391}"/>
              </a:ext>
            </a:extLst>
          </p:cNvPr>
          <p:cNvCxnSpPr>
            <a:cxnSpLocks/>
            <a:stCxn id="53" idx="1"/>
          </p:cNvCxnSpPr>
          <p:nvPr/>
        </p:nvCxnSpPr>
        <p:spPr>
          <a:xfrm flipH="1">
            <a:off x="5424219" y="3795765"/>
            <a:ext cx="789605" cy="421128"/>
          </a:xfrm>
          <a:prstGeom prst="straightConnector1">
            <a:avLst/>
          </a:prstGeom>
          <a:noFill/>
          <a:ln w="19050" cap="flat">
            <a:solidFill>
              <a:schemeClr val="tx1">
                <a:lumMod val="50000"/>
                <a:lumOff val="5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8774525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C67AD-46BE-4A75-50CB-F549F2BC1CF5}"/>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运维数据的挑战</a:t>
            </a:r>
          </a:p>
        </p:txBody>
      </p:sp>
      <p:sp>
        <p:nvSpPr>
          <p:cNvPr id="3" name="灯片编号占位符 2">
            <a:extLst>
              <a:ext uri="{FF2B5EF4-FFF2-40B4-BE49-F238E27FC236}">
                <a16:creationId xmlns:a16="http://schemas.microsoft.com/office/drawing/2014/main" id="{5BE707FD-CCF2-2D1C-E279-B3BB17125815}"/>
              </a:ext>
            </a:extLst>
          </p:cNvPr>
          <p:cNvSpPr>
            <a:spLocks noGrp="1"/>
          </p:cNvSpPr>
          <p:nvPr>
            <p:ph type="sldNum" sz="quarter" idx="2"/>
          </p:nvPr>
        </p:nvSpPr>
        <p:spPr/>
        <p:txBody>
          <a:bodyPr/>
          <a:lstStyle/>
          <a:p>
            <a:fld id="{86CB4B4D-7CA3-9044-876B-883B54F8677D}" type="slidenum">
              <a:rPr lang="en-US" altLang="zh-CN" smtClean="0"/>
              <a:t>75</a:t>
            </a:fld>
            <a:endParaRPr lang="zh-CN" altLang="en-US" dirty="0"/>
          </a:p>
        </p:txBody>
      </p:sp>
      <p:sp>
        <p:nvSpPr>
          <p:cNvPr id="4" name="文本占位符 1">
            <a:extLst>
              <a:ext uri="{FF2B5EF4-FFF2-40B4-BE49-F238E27FC236}">
                <a16:creationId xmlns:a16="http://schemas.microsoft.com/office/drawing/2014/main" id="{DD174468-C9FC-EEDA-EB55-247460D5C213}"/>
              </a:ext>
            </a:extLst>
          </p:cNvPr>
          <p:cNvSpPr txBox="1">
            <a:spLocks/>
          </p:cNvSpPr>
          <p:nvPr/>
        </p:nvSpPr>
        <p:spPr>
          <a:xfrm>
            <a:off x="492609" y="918713"/>
            <a:ext cx="8194192" cy="5573527"/>
          </a:xfrm>
          <a:prstGeom prst="rect">
            <a:avLst/>
          </a:prstGeom>
        </p:spPr>
        <p:txBody>
          <a:bodyPr/>
          <a:lstStyle>
            <a:lvl1pPr marL="457200" marR="0" indent="-4572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1pPr>
            <a:lvl2pPr marL="764930" marR="0" indent="-30773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2pPr>
            <a:lvl3pPr marL="1181100" marR="0" indent="-2667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3pPr>
            <a:lvl4pPr marL="1662545" marR="0" indent="-290945"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4pPr>
            <a:lvl5pPr marL="21488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5pPr>
            <a:lvl6pPr marL="26060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6pPr>
            <a:lvl7pPr marL="30632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7pPr>
            <a:lvl8pPr marL="35204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8pPr>
            <a:lvl9pPr marL="39776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9pPr>
          </a:lstStyle>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体量大：国内企业</a:t>
            </a:r>
            <a:r>
              <a:rPr lang="en-US" altLang="zh-CN" sz="1800" dirty="0">
                <a:solidFill>
                  <a:srgbClr val="00B0F0"/>
                </a:solidFill>
                <a:latin typeface="华文宋体" panose="02010600040101010101" pitchFamily="2" charset="-122"/>
                <a:ea typeface="华文宋体" panose="02010600040101010101" pitchFamily="2" charset="-122"/>
                <a:cs typeface="Arial"/>
                <a:sym typeface="Arial"/>
              </a:rPr>
              <a:t>5000</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万</a:t>
            </a:r>
            <a:r>
              <a:rPr lang="zh-CN" altLang="en-US" sz="1800" dirty="0">
                <a:latin typeface="华文宋体" panose="02010600040101010101" pitchFamily="2" charset="-122"/>
                <a:ea typeface="华文宋体" panose="02010600040101010101" pitchFamily="2" charset="-122"/>
                <a:cs typeface="Arial"/>
                <a:sym typeface="Arial"/>
              </a:rPr>
              <a:t>指标数据的实时检测</a:t>
            </a:r>
            <a:endParaRPr lang="en-US" altLang="zh-CN" sz="1800" dirty="0">
              <a:latin typeface="华文宋体" panose="02010600040101010101" pitchFamily="2" charset="-122"/>
              <a:ea typeface="华文宋体" panose="02010600040101010101" pitchFamily="2" charset="-122"/>
              <a:cs typeface="Arial"/>
              <a:sym typeface="Arial"/>
            </a:endParaRPr>
          </a:p>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缺失补全：对数据确实进行</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线性</a:t>
            </a:r>
            <a:r>
              <a:rPr lang="en-US" altLang="zh-CN" sz="1800" dirty="0">
                <a:solidFill>
                  <a:srgbClr val="00B0F0"/>
                </a:solidFill>
                <a:latin typeface="华文宋体" panose="02010600040101010101" pitchFamily="2" charset="-122"/>
                <a:ea typeface="华文宋体" panose="02010600040101010101" pitchFamily="2" charset="-122"/>
                <a:cs typeface="Arial"/>
                <a:sym typeface="Arial"/>
              </a:rPr>
              <a:t>/</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均值</a:t>
            </a:r>
            <a:r>
              <a:rPr lang="en-US" altLang="zh-CN" sz="1800" dirty="0">
                <a:solidFill>
                  <a:srgbClr val="00B0F0"/>
                </a:solidFill>
                <a:latin typeface="华文宋体" panose="02010600040101010101" pitchFamily="2" charset="-122"/>
                <a:ea typeface="华文宋体" panose="02010600040101010101" pitchFamily="2" charset="-122"/>
                <a:cs typeface="Arial"/>
                <a:sym typeface="Arial"/>
              </a:rPr>
              <a:t>/</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特定值</a:t>
            </a:r>
            <a:r>
              <a:rPr lang="zh-CN" altLang="en-US" sz="1800" dirty="0">
                <a:latin typeface="华文宋体" panose="02010600040101010101" pitchFamily="2" charset="-122"/>
                <a:ea typeface="华文宋体" panose="02010600040101010101" pitchFamily="2" charset="-122"/>
                <a:cs typeface="Arial"/>
                <a:sym typeface="Arial"/>
              </a:rPr>
              <a:t>填充等插值方式</a:t>
            </a:r>
            <a:endParaRPr lang="en-US" altLang="zh-CN" sz="1800" dirty="0">
              <a:latin typeface="华文宋体" panose="02010600040101010101" pitchFamily="2" charset="-122"/>
              <a:ea typeface="华文宋体" panose="02010600040101010101" pitchFamily="2" charset="-122"/>
              <a:cs typeface="Arial"/>
              <a:sym typeface="Arial"/>
            </a:endParaRPr>
          </a:p>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峰谷潮：系统采集数据量有时</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突然激增</a:t>
            </a:r>
            <a:r>
              <a:rPr lang="zh-CN" altLang="en-US" sz="1800" dirty="0">
                <a:latin typeface="华文宋体" panose="02010600040101010101" pitchFamily="2" charset="-122"/>
                <a:ea typeface="华文宋体" panose="02010600040101010101" pitchFamily="2" charset="-122"/>
                <a:cs typeface="Arial"/>
                <a:sym typeface="Arial"/>
              </a:rPr>
              <a:t>，采集数据量有时突然减少</a:t>
            </a:r>
            <a:endParaRPr lang="en-US" altLang="zh-CN" sz="1800" dirty="0">
              <a:latin typeface="华文宋体" panose="02010600040101010101" pitchFamily="2" charset="-122"/>
              <a:ea typeface="华文宋体" panose="02010600040101010101" pitchFamily="2" charset="-122"/>
              <a:cs typeface="Arial"/>
              <a:sym typeface="Arial"/>
            </a:endParaRPr>
          </a:p>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乱序容忍：受采集设备、网络传输等影响，数据出现</a:t>
            </a:r>
            <a:r>
              <a:rPr lang="en-US" altLang="zh-CN" sz="1800" dirty="0">
                <a:solidFill>
                  <a:srgbClr val="00B0F0"/>
                </a:solidFill>
                <a:latin typeface="华文宋体" panose="02010600040101010101" pitchFamily="2" charset="-122"/>
                <a:ea typeface="华文宋体" panose="02010600040101010101" pitchFamily="2" charset="-122"/>
                <a:cs typeface="Arial"/>
                <a:sym typeface="Arial"/>
              </a:rPr>
              <a:t>10%</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左右的乱序</a:t>
            </a:r>
            <a:endParaRPr lang="en-US" altLang="zh-CN" sz="1800" dirty="0">
              <a:solidFill>
                <a:srgbClr val="00B0F0"/>
              </a:solidFill>
              <a:latin typeface="华文宋体" panose="02010600040101010101" pitchFamily="2" charset="-122"/>
              <a:ea typeface="华文宋体" panose="02010600040101010101" pitchFamily="2" charset="-122"/>
              <a:cs typeface="Arial"/>
              <a:sym typeface="Arial"/>
            </a:endParaRPr>
          </a:p>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粒度齐整：受限于采集器，数据的</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采集时间不够精确</a:t>
            </a:r>
            <a:endParaRPr lang="en-US" altLang="zh-CN" sz="1800" dirty="0">
              <a:solidFill>
                <a:srgbClr val="00B0F0"/>
              </a:solidFill>
              <a:latin typeface="华文宋体" panose="02010600040101010101" pitchFamily="2" charset="-122"/>
              <a:ea typeface="华文宋体" panose="02010600040101010101" pitchFamily="2" charset="-122"/>
              <a:cs typeface="Arial"/>
              <a:sym typeface="Arial"/>
            </a:endParaRPr>
          </a:p>
          <a:p>
            <a:pPr marL="285750" indent="-285750">
              <a:lnSpc>
                <a:spcPct val="150000"/>
              </a:lnSpc>
              <a:spcBef>
                <a:spcPts val="0"/>
              </a:spcBef>
              <a:buClrTx/>
              <a:buSzTx/>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cs typeface="Arial"/>
                <a:sym typeface="Arial"/>
              </a:rPr>
              <a:t>单点爆炸：受采集设备影响，某时间戳</a:t>
            </a:r>
            <a:r>
              <a:rPr lang="zh-CN" altLang="en-US" sz="1800" dirty="0">
                <a:solidFill>
                  <a:srgbClr val="00B0F0"/>
                </a:solidFill>
                <a:latin typeface="华文宋体" panose="02010600040101010101" pitchFamily="2" charset="-122"/>
                <a:ea typeface="华文宋体" panose="02010600040101010101" pitchFamily="2" charset="-122"/>
                <a:cs typeface="Arial"/>
                <a:sym typeface="Arial"/>
              </a:rPr>
              <a:t>爆炸式的出现多个数据点</a:t>
            </a:r>
            <a:endParaRPr lang="en-US" altLang="zh-CN" sz="1800" dirty="0">
              <a:solidFill>
                <a:srgbClr val="00B0F0"/>
              </a:solidFill>
              <a:latin typeface="华文宋体" panose="02010600040101010101" pitchFamily="2" charset="-122"/>
              <a:ea typeface="华文宋体" panose="02010600040101010101" pitchFamily="2" charset="-122"/>
              <a:cs typeface="Arial"/>
              <a:sym typeface="Arial"/>
            </a:endParaRPr>
          </a:p>
        </p:txBody>
      </p:sp>
      <p:sp>
        <p:nvSpPr>
          <p:cNvPr id="5" name="文本框 4">
            <a:extLst>
              <a:ext uri="{FF2B5EF4-FFF2-40B4-BE49-F238E27FC236}">
                <a16:creationId xmlns:a16="http://schemas.microsoft.com/office/drawing/2014/main" id="{DEA28828-1B0F-A959-77C8-B3DD46BFE618}"/>
              </a:ext>
            </a:extLst>
          </p:cNvPr>
          <p:cNvSpPr txBox="1"/>
          <p:nvPr/>
        </p:nvSpPr>
        <p:spPr>
          <a:xfrm>
            <a:off x="492610" y="3705476"/>
            <a:ext cx="8194192"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50000"/>
              </a:lnSpc>
            </a:pPr>
            <a:r>
              <a:rPr lang="zh-CN" altLang="en-US" dirty="0">
                <a:latin typeface="华文宋体" panose="02010600040101010101" pitchFamily="2" charset="-122"/>
                <a:ea typeface="华文宋体" panose="02010600040101010101" pitchFamily="2" charset="-122"/>
              </a:rPr>
              <a:t>面对运维数据，行业的一般解决方案：</a:t>
            </a:r>
            <a:endParaRPr lang="en-US" altLang="zh-CN" dirty="0">
              <a:latin typeface="华文宋体" panose="02010600040101010101" pitchFamily="2" charset="-122"/>
              <a:ea typeface="华文宋体" panose="02010600040101010101" pitchFamily="2" charset="-122"/>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(1) </a:t>
            </a:r>
            <a:r>
              <a:rPr lang="zh-CN" altLang="en-US" dirty="0">
                <a:latin typeface="华文宋体" panose="02010600040101010101" pitchFamily="2" charset="-122"/>
                <a:ea typeface="华文宋体" panose="02010600040101010101" pitchFamily="2" charset="-122"/>
              </a:rPr>
              <a:t>自研数据库，如</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servicenow</a:t>
            </a:r>
            <a:r>
              <a:rPr lang="zh-CN" altLang="en-US" dirty="0">
                <a:latin typeface="华文宋体" panose="02010600040101010101" pitchFamily="2" charset="-122"/>
                <a:ea typeface="华文宋体" panose="02010600040101010101" pitchFamily="2" charset="-122"/>
              </a:rPr>
              <a:t>使用自研数据库</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MetrcBase</a:t>
            </a:r>
            <a:endParaRPr lang="en-US" altLang="zh-CN" dirty="0">
              <a:latin typeface="Times New Roman" panose="02020603050405020304" pitchFamily="18" charset="0"/>
              <a:ea typeface="华文宋体" panose="02010600040101010101" pitchFamily="2"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华文宋体" panose="02010600040101010101" pitchFamily="2" charset="-122"/>
                <a:cs typeface="Times New Roman" panose="02020603050405020304" pitchFamily="18" charset="0"/>
              </a:rPr>
              <a:t>(2) </a:t>
            </a:r>
            <a:r>
              <a:rPr lang="zh-CN" altLang="en-US" dirty="0">
                <a:latin typeface="华文宋体" panose="02010600040101010101" pitchFamily="2" charset="-122"/>
                <a:ea typeface="华文宋体" panose="02010600040101010101" pitchFamily="2" charset="-122"/>
              </a:rPr>
              <a:t>与开源数据库融合，如</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Cloudwise</a:t>
            </a:r>
            <a:r>
              <a:rPr lang="zh-CN" altLang="en-US" dirty="0">
                <a:latin typeface="华文宋体" panose="02010600040101010101" pitchFamily="2" charset="-122"/>
                <a:ea typeface="华文宋体" panose="02010600040101010101" pitchFamily="2" charset="-122"/>
              </a:rPr>
              <a:t>使用的是</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DODB+IoTDB</a:t>
            </a:r>
            <a:endParaRPr lang="zh-CN" altLang="en-US" dirty="0">
              <a:latin typeface="Times New Roman" panose="02020603050405020304" pitchFamily="18" charset="0"/>
              <a:ea typeface="华文宋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834310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7F8DE-DA83-C75E-3650-64E5857EE8CD}"/>
              </a:ext>
            </a:extLst>
          </p:cNvPr>
          <p:cNvSpPr>
            <a:spLocks noGrp="1"/>
          </p:cNvSpPr>
          <p:nvPr>
            <p:ph type="title"/>
          </p:nvPr>
        </p:nvSpPr>
        <p:spPr/>
        <p:txBody>
          <a:bodyPr>
            <a:normAutofit/>
          </a:bodyPr>
          <a:lstStyle/>
          <a:p>
            <a:r>
              <a:rPr lang="en-US" altLang="zh-CN" sz="2700" dirty="0" err="1">
                <a:latin typeface="Times New Roman" panose="02020603050405020304" pitchFamily="18" charset="0"/>
                <a:ea typeface="华文宋体" panose="02010600040101010101" pitchFamily="2" charset="-122"/>
                <a:cs typeface="Times New Roman" panose="02020603050405020304" pitchFamily="18" charset="0"/>
              </a:rPr>
              <a:t>IoTDB</a:t>
            </a:r>
            <a:r>
              <a:rPr lang="zh-CN" altLang="en-US" sz="2700" b="1" dirty="0">
                <a:latin typeface="华文宋体" panose="02010600040101010101" pitchFamily="2" charset="-122"/>
                <a:ea typeface="华文宋体" panose="02010600040101010101" pitchFamily="2" charset="-122"/>
              </a:rPr>
              <a:t>在管理运维数据的优势</a:t>
            </a:r>
          </a:p>
        </p:txBody>
      </p:sp>
      <p:sp>
        <p:nvSpPr>
          <p:cNvPr id="3" name="灯片编号占位符 2">
            <a:extLst>
              <a:ext uri="{FF2B5EF4-FFF2-40B4-BE49-F238E27FC236}">
                <a16:creationId xmlns:a16="http://schemas.microsoft.com/office/drawing/2014/main" id="{494E8418-3611-B6F3-A9B1-1BD67DFF1D54}"/>
              </a:ext>
            </a:extLst>
          </p:cNvPr>
          <p:cNvSpPr>
            <a:spLocks noGrp="1"/>
          </p:cNvSpPr>
          <p:nvPr>
            <p:ph type="sldNum" sz="quarter" idx="2"/>
          </p:nvPr>
        </p:nvSpPr>
        <p:spPr/>
        <p:txBody>
          <a:bodyPr/>
          <a:lstStyle/>
          <a:p>
            <a:fld id="{86CB4B4D-7CA3-9044-876B-883B54F8677D}" type="slidenum">
              <a:rPr lang="en-US" altLang="zh-CN" smtClean="0"/>
              <a:t>76</a:t>
            </a:fld>
            <a:endParaRPr lang="zh-CN" altLang="en-US" dirty="0"/>
          </a:p>
        </p:txBody>
      </p:sp>
      <p:sp>
        <p:nvSpPr>
          <p:cNvPr id="7" name="文本占位符 1">
            <a:extLst>
              <a:ext uri="{FF2B5EF4-FFF2-40B4-BE49-F238E27FC236}">
                <a16:creationId xmlns:a16="http://schemas.microsoft.com/office/drawing/2014/main" id="{4568083E-4CD6-710D-252D-F40CD3DAA42A}"/>
              </a:ext>
            </a:extLst>
          </p:cNvPr>
          <p:cNvSpPr txBox="1">
            <a:spLocks/>
          </p:cNvSpPr>
          <p:nvPr/>
        </p:nvSpPr>
        <p:spPr>
          <a:xfrm>
            <a:off x="457201" y="927523"/>
            <a:ext cx="8194192" cy="5573527"/>
          </a:xfrm>
          <a:prstGeom prst="rect">
            <a:avLst/>
          </a:prstGeom>
        </p:spPr>
        <p:txBody>
          <a:bodyPr/>
          <a:lstStyle>
            <a:lvl1pPr marL="457200" marR="0" indent="-4572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1pPr>
            <a:lvl2pPr marL="764930" marR="0" indent="-30773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2pPr>
            <a:lvl3pPr marL="1181100" marR="0" indent="-26670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3pPr>
            <a:lvl4pPr marL="1662545" marR="0" indent="-290945"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4pPr>
            <a:lvl5pPr marL="21488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5pPr>
            <a:lvl6pPr marL="26060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6pPr>
            <a:lvl7pPr marL="3063239" marR="0" indent="-320039"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7pPr>
            <a:lvl8pPr marL="35204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8pPr>
            <a:lvl9pPr marL="3977640" marR="0" indent="-320040" algn="l" defTabSz="914400" rtl="0" latinLnBrk="0">
              <a:lnSpc>
                <a:spcPct val="100000"/>
              </a:lnSpc>
              <a:spcBef>
                <a:spcPts val="600"/>
              </a:spcBef>
              <a:spcAft>
                <a:spcPts val="0"/>
              </a:spcAft>
              <a:buClr>
                <a:schemeClr val="accent6"/>
              </a:buClr>
              <a:buSzPct val="100000"/>
              <a:buFontTx/>
              <a:buChar char="•"/>
              <a:tabLst/>
              <a:defRPr sz="2800" b="0" i="0" u="none" strike="noStrike" cap="none" spc="0" baseline="0">
                <a:ln>
                  <a:noFill/>
                </a:ln>
                <a:solidFill>
                  <a:srgbClr val="000000"/>
                </a:solidFill>
                <a:uFillTx/>
                <a:latin typeface="微软雅黑 Light"/>
                <a:ea typeface="微软雅黑 Light"/>
                <a:cs typeface="微软雅黑 Light"/>
                <a:sym typeface="微软雅黑 Light"/>
              </a:defRPr>
            </a:lvl9pPr>
          </a:lstStyle>
          <a:p>
            <a:pPr hangingPunct="1">
              <a:lnSpc>
                <a:spcPct val="150000"/>
              </a:lnSpc>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rPr>
              <a:t>性能优势</a:t>
            </a:r>
            <a:endParaRPr lang="en-US" altLang="zh-CN" sz="1800" dirty="0">
              <a:latin typeface="华文宋体" panose="02010600040101010101" pitchFamily="2" charset="-122"/>
              <a:ea typeface="华文宋体" panose="02010600040101010101" pitchFamily="2" charset="-122"/>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高频数据写入和查询</a:t>
            </a:r>
            <a:endParaRPr lang="en-US" altLang="zh-CN" sz="1600" dirty="0">
              <a:latin typeface="华文宋体" panose="02010600040101010101" pitchFamily="2" charset="-122"/>
              <a:ea typeface="华文宋体" panose="02010600040101010101" pitchFamily="2" charset="-122"/>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多种历史数据压缩方式节省成本</a:t>
            </a:r>
            <a:endParaRPr lang="en-US" altLang="zh-CN" sz="1600" dirty="0">
              <a:latin typeface="华文宋体" panose="02010600040101010101" pitchFamily="2" charset="-122"/>
              <a:ea typeface="华文宋体" panose="02010600040101010101" pitchFamily="2" charset="-122"/>
            </a:endParaRPr>
          </a:p>
          <a:p>
            <a:pPr hangingPunct="1">
              <a:lnSpc>
                <a:spcPct val="150000"/>
              </a:lnSpc>
              <a:buFont typeface="Wingdings" panose="05000000000000000000" pitchFamily="2" charset="2"/>
              <a:buChar char="p"/>
            </a:pPr>
            <a:r>
              <a:rPr lang="zh-CN" altLang="en-US" sz="1800" dirty="0">
                <a:latin typeface="华文宋体" panose="02010600040101010101" pitchFamily="2" charset="-122"/>
                <a:ea typeface="华文宋体" panose="02010600040101010101" pitchFamily="2" charset="-122"/>
              </a:rPr>
              <a:t>功能优势</a:t>
            </a:r>
            <a:endParaRPr lang="en-US" altLang="zh-CN" sz="1800" dirty="0">
              <a:latin typeface="华文宋体" panose="02010600040101010101" pitchFamily="2" charset="-122"/>
              <a:ea typeface="华文宋体" panose="02010600040101010101" pitchFamily="2" charset="-122"/>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支持异常数据处理场景</a:t>
            </a:r>
            <a:endParaRPr lang="en-US" altLang="zh-CN" sz="1600" dirty="0">
              <a:latin typeface="华文宋体" panose="02010600040101010101" pitchFamily="2" charset="-122"/>
              <a:ea typeface="华文宋体" panose="02010600040101010101" pitchFamily="2" charset="-122"/>
              <a:sym typeface="微软雅黑 Light"/>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数据降采样提升查询响应速度</a:t>
            </a:r>
            <a:endParaRPr lang="en-US" altLang="zh-CN" sz="1600" dirty="0">
              <a:latin typeface="华文宋体" panose="02010600040101010101" pitchFamily="2" charset="-122"/>
              <a:ea typeface="华文宋体" panose="02010600040101010101" pitchFamily="2" charset="-122"/>
              <a:sym typeface="微软雅黑 Light"/>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多种操作提升预处理效果</a:t>
            </a:r>
            <a:endParaRPr lang="en-US" altLang="zh-CN" sz="1600" dirty="0">
              <a:latin typeface="华文宋体" panose="02010600040101010101" pitchFamily="2" charset="-122"/>
              <a:ea typeface="华文宋体" panose="02010600040101010101" pitchFamily="2" charset="-122"/>
              <a:sym typeface="微软雅黑 Light"/>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可自定义计算方式及保存计算结果</a:t>
            </a:r>
            <a:endParaRPr lang="en-US" altLang="zh-CN" sz="1600" dirty="0">
              <a:latin typeface="华文宋体" panose="02010600040101010101" pitchFamily="2" charset="-122"/>
              <a:ea typeface="华文宋体" panose="02010600040101010101" pitchFamily="2" charset="-122"/>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兼容大数据分析工具</a:t>
            </a:r>
            <a:endParaRPr lang="en-US" altLang="zh-CN" sz="1600" dirty="0">
              <a:latin typeface="华文宋体" panose="02010600040101010101" pitchFamily="2" charset="-122"/>
              <a:ea typeface="华文宋体" panose="02010600040101010101" pitchFamily="2" charset="-122"/>
            </a:endParaRPr>
          </a:p>
          <a:p>
            <a:pPr lvl="1" hangingPunct="1">
              <a:lnSpc>
                <a:spcPct val="150000"/>
              </a:lnSpc>
              <a:buFont typeface="Wingdings" panose="05000000000000000000" pitchFamily="2" charset="2"/>
              <a:buChar char="Ø"/>
            </a:pPr>
            <a:r>
              <a:rPr lang="zh-CN" altLang="en-US" sz="1600" dirty="0">
                <a:latin typeface="华文宋体" panose="02010600040101010101" pitchFamily="2" charset="-122"/>
                <a:ea typeface="华文宋体" panose="02010600040101010101" pitchFamily="2" charset="-122"/>
                <a:sym typeface="微软雅黑 Light"/>
              </a:rPr>
              <a:t>提供可视化工具展示数据</a:t>
            </a:r>
            <a:endParaRPr lang="en-US" altLang="zh-CN" sz="1600" dirty="0">
              <a:latin typeface="华文宋体" panose="02010600040101010101" pitchFamily="2" charset="-122"/>
              <a:ea typeface="华文宋体" panose="02010600040101010101" pitchFamily="2" charset="-122"/>
              <a:sym typeface="微软雅黑 Light"/>
            </a:endParaRPr>
          </a:p>
        </p:txBody>
      </p:sp>
      <p:graphicFrame>
        <p:nvGraphicFramePr>
          <p:cNvPr id="16" name="图表 15">
            <a:extLst>
              <a:ext uri="{FF2B5EF4-FFF2-40B4-BE49-F238E27FC236}">
                <a16:creationId xmlns:a16="http://schemas.microsoft.com/office/drawing/2014/main" id="{7A46F160-DBDB-6046-57E8-53175BC41873}"/>
              </a:ext>
            </a:extLst>
          </p:cNvPr>
          <p:cNvGraphicFramePr/>
          <p:nvPr>
            <p:extLst>
              <p:ext uri="{D42A27DB-BD31-4B8C-83A1-F6EECF244321}">
                <p14:modId xmlns:p14="http://schemas.microsoft.com/office/powerpoint/2010/main" val="2057544927"/>
              </p:ext>
            </p:extLst>
          </p:nvPr>
        </p:nvGraphicFramePr>
        <p:xfrm>
          <a:off x="4572000" y="927523"/>
          <a:ext cx="4142232" cy="2862282"/>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a:extLst>
              <a:ext uri="{FF2B5EF4-FFF2-40B4-BE49-F238E27FC236}">
                <a16:creationId xmlns:a16="http://schemas.microsoft.com/office/drawing/2014/main" id="{BD9CA0A6-FA8A-0702-7743-7B54FC644545}"/>
              </a:ext>
            </a:extLst>
          </p:cNvPr>
          <p:cNvSpPr txBox="1"/>
          <p:nvPr/>
        </p:nvSpPr>
        <p:spPr>
          <a:xfrm>
            <a:off x="4550309" y="3525714"/>
            <a:ext cx="453575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36</a:t>
            </a:r>
            <a:r>
              <a:rPr lang="zh-CN" altLang="en-US" sz="1400" dirty="0">
                <a:latin typeface="华文宋体" panose="02010600040101010101" pitchFamily="2" charset="-122"/>
                <a:ea typeface="华文宋体" panose="02010600040101010101" pitchFamily="2" charset="-122"/>
              </a:rPr>
              <a:t>：不同时间序列数据库写入性性能和压缩性能对比，数据来源文献</a:t>
            </a:r>
            <a:r>
              <a:rPr lang="en-US" altLang="zh-CN" sz="1400" dirty="0">
                <a:latin typeface="华文宋体" panose="02010600040101010101" pitchFamily="2" charset="-122"/>
                <a:ea typeface="华文宋体" panose="02010600040101010101" pitchFamily="2" charset="-122"/>
              </a:rPr>
              <a:t>[</a:t>
            </a:r>
            <a:r>
              <a:rPr lang="en-US" altLang="zh-CN" sz="1400" dirty="0">
                <a:solidFill>
                  <a:srgbClr val="00B0F0"/>
                </a:solidFill>
                <a:latin typeface="华文宋体" panose="02010600040101010101" pitchFamily="2" charset="-122"/>
                <a:ea typeface="华文宋体" panose="02010600040101010101" pitchFamily="2" charset="-122"/>
              </a:rPr>
              <a:t>25</a:t>
            </a:r>
            <a:r>
              <a:rPr lang="en-US" altLang="zh-CN" sz="1400" dirty="0">
                <a:latin typeface="华文宋体" panose="02010600040101010101" pitchFamily="2" charset="-122"/>
                <a:ea typeface="华文宋体" panose="02010600040101010101" pitchFamily="2" charset="-122"/>
              </a:rPr>
              <a:t>]</a:t>
            </a:r>
            <a:endParaRPr lang="zh-CN" altLang="en-US" sz="1400" dirty="0">
              <a:latin typeface="华文宋体" panose="02010600040101010101" pitchFamily="2" charset="-122"/>
              <a:ea typeface="华文宋体" panose="02010600040101010101" pitchFamily="2" charset="-122"/>
            </a:endParaRPr>
          </a:p>
        </p:txBody>
      </p:sp>
      <p:graphicFrame>
        <p:nvGraphicFramePr>
          <p:cNvPr id="18" name="表格 18">
            <a:extLst>
              <a:ext uri="{FF2B5EF4-FFF2-40B4-BE49-F238E27FC236}">
                <a16:creationId xmlns:a16="http://schemas.microsoft.com/office/drawing/2014/main" id="{2E99B792-1F11-982A-ABD2-742F97CE64DF}"/>
              </a:ext>
            </a:extLst>
          </p:cNvPr>
          <p:cNvGraphicFramePr>
            <a:graphicFrameLocks noGrp="1"/>
          </p:cNvGraphicFramePr>
          <p:nvPr>
            <p:extLst>
              <p:ext uri="{D42A27DB-BD31-4B8C-83A1-F6EECF244321}">
                <p14:modId xmlns:p14="http://schemas.microsoft.com/office/powerpoint/2010/main" val="1658756893"/>
              </p:ext>
            </p:extLst>
          </p:nvPr>
        </p:nvGraphicFramePr>
        <p:xfrm>
          <a:off x="4550309" y="4494806"/>
          <a:ext cx="4132503" cy="1905000"/>
        </p:xfrm>
        <a:graphic>
          <a:graphicData uri="http://schemas.openxmlformats.org/drawingml/2006/table">
            <a:tbl>
              <a:tblPr firstRow="1" bandRow="1">
                <a:tableStyleId>{5940675A-B579-460E-94D1-54222C63F5DA}</a:tableStyleId>
              </a:tblPr>
              <a:tblGrid>
                <a:gridCol w="1266255">
                  <a:extLst>
                    <a:ext uri="{9D8B030D-6E8A-4147-A177-3AD203B41FA5}">
                      <a16:colId xmlns:a16="http://schemas.microsoft.com/office/drawing/2014/main" val="1486041978"/>
                    </a:ext>
                  </a:extLst>
                </a:gridCol>
                <a:gridCol w="2866248">
                  <a:extLst>
                    <a:ext uri="{9D8B030D-6E8A-4147-A177-3AD203B41FA5}">
                      <a16:colId xmlns:a16="http://schemas.microsoft.com/office/drawing/2014/main" val="3251963622"/>
                    </a:ext>
                  </a:extLst>
                </a:gridCol>
              </a:tblGrid>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挑战</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en-US" altLang="zh-CN" sz="1400" b="0" i="0" u="none" strike="noStrike" cap="none" spc="0" normalizeH="0" baseline="0" dirty="0" err="1">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IoTDB</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解决方案</a:t>
                      </a:r>
                    </a:p>
                  </a:txBody>
                  <a:tcPr/>
                </a:tc>
                <a:extLst>
                  <a:ext uri="{0D108BD9-81ED-4DB2-BD59-A6C34878D82A}">
                    <a16:rowId xmlns:a16="http://schemas.microsoft.com/office/drawing/2014/main" val="2397400133"/>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缺失值补全</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提供零值填充</a:t>
                      </a:r>
                      <a:r>
                        <a:rPr kumimoji="0" lang="en-US" altLang="zh-CN"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a:t>
                      </a: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线性填充</a:t>
                      </a:r>
                    </a:p>
                  </a:txBody>
                  <a:tcPr/>
                </a:tc>
                <a:extLst>
                  <a:ext uri="{0D108BD9-81ED-4DB2-BD59-A6C34878D82A}">
                    <a16:rowId xmlns:a16="http://schemas.microsoft.com/office/drawing/2014/main" val="3459328241"/>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乱序插入</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数据排序后再存储</a:t>
                      </a:r>
                    </a:p>
                  </a:txBody>
                  <a:tcPr/>
                </a:tc>
                <a:extLst>
                  <a:ext uri="{0D108BD9-81ED-4DB2-BD59-A6C34878D82A}">
                    <a16:rowId xmlns:a16="http://schemas.microsoft.com/office/drawing/2014/main" val="2816116503"/>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单点爆炸</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单个时间点只允许写一次</a:t>
                      </a:r>
                    </a:p>
                  </a:txBody>
                  <a:tcPr/>
                </a:tc>
                <a:extLst>
                  <a:ext uri="{0D108BD9-81ED-4DB2-BD59-A6C34878D82A}">
                    <a16:rowId xmlns:a16="http://schemas.microsoft.com/office/drawing/2014/main" val="2234744621"/>
                  </a:ext>
                </a:extLst>
              </a:tr>
              <a:tr h="370840">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粒度齐整</a:t>
                      </a:r>
                    </a:p>
                  </a:txBody>
                  <a:tcPr/>
                </a:tc>
                <a:tc>
                  <a:txBody>
                    <a:bodyPr/>
                    <a:lstStyle/>
                    <a:p>
                      <a:pPr marL="0" marR="0" indent="0" algn="ctr" defTabSz="914400" rtl="0" latinLnBrk="0">
                        <a:lnSpc>
                          <a:spcPct val="150000"/>
                        </a:lnSpc>
                        <a:spcBef>
                          <a:spcPts val="0"/>
                        </a:spcBef>
                        <a:spcAft>
                          <a:spcPts val="0"/>
                        </a:spcAft>
                        <a:buClrTx/>
                        <a:buSzTx/>
                        <a:buFontTx/>
                        <a:buNone/>
                        <a:tabLst/>
                      </a:pPr>
                      <a:r>
                        <a:rPr kumimoji="0" lang="zh-CN" altLang="en-US" sz="1400" b="0" i="0" u="none" strike="noStrike" cap="none" spc="0" normalizeH="0" baseline="0" dirty="0">
                          <a:ln>
                            <a:noFill/>
                          </a:ln>
                          <a:solidFill>
                            <a:srgbClr val="000000"/>
                          </a:solidFill>
                          <a:effectLst/>
                          <a:uFillTx/>
                          <a:latin typeface="华文宋体" panose="02010600040101010101" pitchFamily="2" charset="-122"/>
                          <a:ea typeface="华文宋体" panose="02010600040101010101" pitchFamily="2" charset="-122"/>
                          <a:cs typeface="Arial"/>
                          <a:sym typeface="微软雅黑 Light"/>
                        </a:rPr>
                        <a:t>根据数据区间进行数据粒度规整</a:t>
                      </a:r>
                    </a:p>
                  </a:txBody>
                  <a:tcPr/>
                </a:tc>
                <a:extLst>
                  <a:ext uri="{0D108BD9-81ED-4DB2-BD59-A6C34878D82A}">
                    <a16:rowId xmlns:a16="http://schemas.microsoft.com/office/drawing/2014/main" val="814719293"/>
                  </a:ext>
                </a:extLst>
              </a:tr>
            </a:tbl>
          </a:graphicData>
        </a:graphic>
      </p:graphicFrame>
      <p:sp>
        <p:nvSpPr>
          <p:cNvPr id="20" name="文本框 19">
            <a:extLst>
              <a:ext uri="{FF2B5EF4-FFF2-40B4-BE49-F238E27FC236}">
                <a16:creationId xmlns:a16="http://schemas.microsoft.com/office/drawing/2014/main" id="{DB96528C-FCC7-6A5E-F61C-5C6A63593623}"/>
              </a:ext>
            </a:extLst>
          </p:cNvPr>
          <p:cNvSpPr txBox="1"/>
          <p:nvPr/>
        </p:nvSpPr>
        <p:spPr>
          <a:xfrm>
            <a:off x="5120640" y="4191473"/>
            <a:ext cx="304495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表</a:t>
            </a:r>
            <a:r>
              <a:rPr lang="en-US" altLang="zh-CN" sz="1400" dirty="0">
                <a:latin typeface="华文宋体" panose="02010600040101010101" pitchFamily="2" charset="-122"/>
                <a:ea typeface="华文宋体" panose="02010600040101010101" pitchFamily="2" charset="-122"/>
              </a:rPr>
              <a:t>6</a:t>
            </a:r>
            <a:r>
              <a:rPr lang="zh-CN" altLang="en-US" sz="1400" dirty="0">
                <a:latin typeface="华文宋体" panose="02010600040101010101" pitchFamily="2" charset="-122"/>
                <a:ea typeface="华文宋体" panose="02010600040101010101" pitchFamily="2" charset="-122"/>
              </a:rPr>
              <a:t>：相关挑战的</a:t>
            </a:r>
            <a:r>
              <a:rPr lang="en-US" altLang="zh-CN" sz="1400" dirty="0" err="1">
                <a:latin typeface="华文宋体" panose="02010600040101010101" pitchFamily="2" charset="-122"/>
                <a:ea typeface="华文宋体" panose="02010600040101010101" pitchFamily="2" charset="-122"/>
              </a:rPr>
              <a:t>IoTDB</a:t>
            </a:r>
            <a:r>
              <a:rPr lang="zh-CN" altLang="en-US" sz="1400" dirty="0">
                <a:latin typeface="华文宋体" panose="02010600040101010101" pitchFamily="2" charset="-122"/>
                <a:ea typeface="华文宋体" panose="02010600040101010101" pitchFamily="2" charset="-122"/>
              </a:rPr>
              <a:t>解决方案</a:t>
            </a:r>
          </a:p>
        </p:txBody>
      </p:sp>
    </p:spTree>
    <p:extLst>
      <p:ext uri="{BB962C8B-B14F-4D97-AF65-F5344CB8AC3E}">
        <p14:creationId xmlns:p14="http://schemas.microsoft.com/office/powerpoint/2010/main" val="23660662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D4CE8-7F31-0455-72C2-F6795BDE8B01}"/>
              </a:ext>
            </a:extLst>
          </p:cNvPr>
          <p:cNvSpPr>
            <a:spLocks noGrp="1"/>
          </p:cNvSpPr>
          <p:nvPr>
            <p:ph type="title"/>
          </p:nvPr>
        </p:nvSpPr>
        <p:spPr/>
        <p:txBody>
          <a:bodyPr>
            <a:normAutofit fontScale="90000"/>
          </a:bodyPr>
          <a:lstStyle/>
          <a:p>
            <a:r>
              <a:rPr lang="zh-CN" altLang="en-US" sz="3200" b="1" dirty="0">
                <a:latin typeface="华文宋体" panose="02010600040101010101" pitchFamily="2" charset="-122"/>
                <a:ea typeface="华文宋体" panose="02010600040101010101" pitchFamily="2" charset="-122"/>
              </a:rPr>
              <a:t>基于</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IoTDB</a:t>
            </a:r>
            <a:r>
              <a:rPr lang="zh-CN" altLang="en-US" sz="3200" b="1" dirty="0">
                <a:latin typeface="华文宋体" panose="02010600040101010101" pitchFamily="2" charset="-122"/>
                <a:ea typeface="华文宋体" panose="02010600040101010101" pitchFamily="2" charset="-122"/>
              </a:rPr>
              <a:t>的智能运维举例</a:t>
            </a:r>
            <a:r>
              <a:rPr lang="en-US" altLang="zh-CN" sz="3200" b="1" dirty="0">
                <a:latin typeface="华文宋体" panose="02010600040101010101" pitchFamily="2" charset="-122"/>
                <a:ea typeface="华文宋体" panose="02010600040101010101" pitchFamily="2" charset="-122"/>
              </a:rPr>
              <a:t>(</a:t>
            </a:r>
            <a:r>
              <a:rPr lang="zh-CN" altLang="en-US" sz="3200" b="1" dirty="0">
                <a:latin typeface="华文宋体" panose="02010600040101010101" pitchFamily="2" charset="-122"/>
                <a:ea typeface="华文宋体" panose="02010600040101010101" pitchFamily="2" charset="-122"/>
              </a:rPr>
              <a:t>一</a:t>
            </a:r>
            <a:r>
              <a:rPr lang="en-US" altLang="zh-CN" sz="3200" b="1" dirty="0">
                <a:latin typeface="华文宋体" panose="02010600040101010101" pitchFamily="2" charset="-122"/>
                <a:ea typeface="华文宋体" panose="02010600040101010101" pitchFamily="2" charset="-122"/>
              </a:rPr>
              <a:t>)</a:t>
            </a:r>
            <a:endParaRPr lang="zh-CN" altLang="en-US" dirty="0"/>
          </a:p>
        </p:txBody>
      </p:sp>
      <p:sp>
        <p:nvSpPr>
          <p:cNvPr id="3" name="灯片编号占位符 2">
            <a:extLst>
              <a:ext uri="{FF2B5EF4-FFF2-40B4-BE49-F238E27FC236}">
                <a16:creationId xmlns:a16="http://schemas.microsoft.com/office/drawing/2014/main" id="{AC215F47-3F49-C855-A90A-503FEC9E5C16}"/>
              </a:ext>
            </a:extLst>
          </p:cNvPr>
          <p:cNvSpPr>
            <a:spLocks noGrp="1"/>
          </p:cNvSpPr>
          <p:nvPr>
            <p:ph type="sldNum" sz="quarter" idx="2"/>
          </p:nvPr>
        </p:nvSpPr>
        <p:spPr/>
        <p:txBody>
          <a:bodyPr/>
          <a:lstStyle/>
          <a:p>
            <a:fld id="{86CB4B4D-7CA3-9044-876B-883B54F8677D}" type="slidenum">
              <a:rPr lang="en-US" altLang="zh-CN" smtClean="0"/>
              <a:t>77</a:t>
            </a:fld>
            <a:endParaRPr lang="zh-CN" altLang="en-US" dirty="0"/>
          </a:p>
        </p:txBody>
      </p:sp>
      <p:sp>
        <p:nvSpPr>
          <p:cNvPr id="5" name="文本框 4">
            <a:extLst>
              <a:ext uri="{FF2B5EF4-FFF2-40B4-BE49-F238E27FC236}">
                <a16:creationId xmlns:a16="http://schemas.microsoft.com/office/drawing/2014/main" id="{F5339FE0-D5A3-5F36-E0BA-D8DB3267F127}"/>
              </a:ext>
            </a:extLst>
          </p:cNvPr>
          <p:cNvSpPr txBox="1"/>
          <p:nvPr/>
        </p:nvSpPr>
        <p:spPr>
          <a:xfrm>
            <a:off x="457200" y="848695"/>
            <a:ext cx="8229600" cy="3792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b="1" dirty="0">
                <a:latin typeface="华文宋体" panose="02010600040101010101" pitchFamily="2" charset="-122"/>
                <a:ea typeface="华文宋体" panose="02010600040101010101" pitchFamily="2" charset="-122"/>
              </a:rPr>
              <a:t>例子</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：城市轨道交通车辆运维系统</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b="1" dirty="0">
                <a:latin typeface="华文宋体" panose="02010600040101010101" pitchFamily="2" charset="-122"/>
                <a:ea typeface="华文宋体" panose="02010600040101010101" pitchFamily="2" charset="-122"/>
                <a:sym typeface="微软雅黑 Light"/>
              </a:rPr>
              <a:t>业务痛点</a:t>
            </a:r>
            <a:r>
              <a:rPr lang="zh-CN" altLang="en-US" dirty="0">
                <a:latin typeface="华文宋体" panose="02010600040101010101" pitchFamily="2" charset="-122"/>
                <a:ea typeface="华文宋体" panose="02010600040101010101" pitchFamily="2" charset="-122"/>
                <a:sym typeface="微软雅黑 Light"/>
              </a:rPr>
              <a:t>：城市轨道车辆智能运维系统需要实现从数据采集、数据存储到数据分析、数据展示的全流程、全功能的覆盖；且系统内的数据具有变量多、周期短、变化小、时效性强等特点，这对时间序列数据库系统中各功能模块的性能提出了较高要求，具体要求如下：</a:t>
            </a:r>
            <a:endParaRPr lang="en-US" altLang="zh-CN" dirty="0">
              <a:latin typeface="华文宋体" panose="02010600040101010101" pitchFamily="2" charset="-122"/>
              <a:ea typeface="华文宋体" panose="02010600040101010101" pitchFamily="2" charset="-122"/>
              <a:sym typeface="微软雅黑 Light"/>
            </a:endParaRPr>
          </a:p>
          <a:p>
            <a:pPr marL="285750" indent="-28575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sym typeface="微软雅黑 Light"/>
              </a:rPr>
              <a:t>毫秒级实时数据接收</a:t>
            </a:r>
            <a:endParaRPr lang="en-US" altLang="zh-CN" dirty="0">
              <a:latin typeface="华文宋体" panose="02010600040101010101" pitchFamily="2" charset="-122"/>
              <a:ea typeface="华文宋体" panose="02010600040101010101" pitchFamily="2" charset="-122"/>
              <a:sym typeface="微软雅黑 Light"/>
            </a:endParaRPr>
          </a:p>
          <a:p>
            <a:pPr marL="285750" indent="-285750">
              <a:lnSpc>
                <a:spcPct val="150000"/>
              </a:lnSpc>
              <a:buFont typeface="Wingdings" panose="05000000000000000000" pitchFamily="2" charset="2"/>
              <a:buChar char="p"/>
            </a:pPr>
            <a:r>
              <a:rPr lang="en-US" altLang="zh-CN" dirty="0">
                <a:latin typeface="华文宋体" panose="02010600040101010101" pitchFamily="2" charset="-122"/>
                <a:ea typeface="华文宋体" panose="02010600040101010101" pitchFamily="2" charset="-122"/>
                <a:sym typeface="微软雅黑 Light"/>
              </a:rPr>
              <a:t>TB</a:t>
            </a:r>
            <a:r>
              <a:rPr lang="zh-CN" altLang="en-US" dirty="0">
                <a:latin typeface="华文宋体" panose="02010600040101010101" pitchFamily="2" charset="-122"/>
                <a:ea typeface="华文宋体" panose="02010600040101010101" pitchFamily="2" charset="-122"/>
                <a:sym typeface="微软雅黑 Light"/>
              </a:rPr>
              <a:t>级数据存储</a:t>
            </a:r>
            <a:endParaRPr lang="en-US" altLang="zh-CN" dirty="0">
              <a:latin typeface="华文宋体" panose="02010600040101010101" pitchFamily="2" charset="-122"/>
              <a:ea typeface="华文宋体" panose="02010600040101010101" pitchFamily="2" charset="-122"/>
              <a:sym typeface="微软雅黑 Light"/>
            </a:endParaRPr>
          </a:p>
          <a:p>
            <a:pPr marL="285750" indent="-28575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sym typeface="微软雅黑 Light"/>
              </a:rPr>
              <a:t>实时监控</a:t>
            </a:r>
            <a:endParaRPr lang="en-US" altLang="zh-CN" dirty="0">
              <a:latin typeface="华文宋体" panose="02010600040101010101" pitchFamily="2" charset="-122"/>
              <a:ea typeface="华文宋体" panose="02010600040101010101" pitchFamily="2" charset="-122"/>
              <a:sym typeface="微软雅黑 Light"/>
            </a:endParaRPr>
          </a:p>
          <a:p>
            <a:pPr marL="285750" indent="-285750">
              <a:lnSpc>
                <a:spcPct val="150000"/>
              </a:lnSpc>
              <a:buFont typeface="Wingdings" panose="05000000000000000000" pitchFamily="2" charset="2"/>
              <a:buChar char="p"/>
            </a:pPr>
            <a:r>
              <a:rPr lang="zh-CN" altLang="en-US" dirty="0">
                <a:latin typeface="华文宋体" panose="02010600040101010101" pitchFamily="2" charset="-122"/>
                <a:ea typeface="华文宋体" panose="02010600040101010101" pitchFamily="2" charset="-122"/>
                <a:sym typeface="微软雅黑 Light"/>
              </a:rPr>
              <a:t>便捷计算统计</a:t>
            </a:r>
          </a:p>
        </p:txBody>
      </p:sp>
    </p:spTree>
    <p:extLst>
      <p:ext uri="{BB962C8B-B14F-4D97-AF65-F5344CB8AC3E}">
        <p14:creationId xmlns:p14="http://schemas.microsoft.com/office/powerpoint/2010/main" val="73598706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820D0-311A-3AE6-624B-F7FB60F71AA8}"/>
              </a:ext>
            </a:extLst>
          </p:cNvPr>
          <p:cNvSpPr>
            <a:spLocks noGrp="1"/>
          </p:cNvSpPr>
          <p:nvPr>
            <p:ph type="title"/>
          </p:nvPr>
        </p:nvSpPr>
        <p:spPr/>
        <p:txBody>
          <a:bodyPr>
            <a:normAutofit fontScale="90000"/>
          </a:bodyPr>
          <a:lstStyle/>
          <a:p>
            <a:r>
              <a:rPr lang="zh-CN" altLang="en-US" sz="2900" b="1" dirty="0">
                <a:latin typeface="华文宋体" panose="02010600040101010101" pitchFamily="2" charset="-122"/>
                <a:ea typeface="华文宋体" panose="02010600040101010101" pitchFamily="2" charset="-122"/>
              </a:rPr>
              <a:t>城市轨道交通车辆运维系统架构</a:t>
            </a:r>
          </a:p>
        </p:txBody>
      </p:sp>
      <p:sp>
        <p:nvSpPr>
          <p:cNvPr id="3" name="灯片编号占位符 2">
            <a:extLst>
              <a:ext uri="{FF2B5EF4-FFF2-40B4-BE49-F238E27FC236}">
                <a16:creationId xmlns:a16="http://schemas.microsoft.com/office/drawing/2014/main" id="{A2747C4E-88D0-5916-DCBE-97FCDFCA7B45}"/>
              </a:ext>
            </a:extLst>
          </p:cNvPr>
          <p:cNvSpPr>
            <a:spLocks noGrp="1"/>
          </p:cNvSpPr>
          <p:nvPr>
            <p:ph type="sldNum" sz="quarter" idx="2"/>
          </p:nvPr>
        </p:nvSpPr>
        <p:spPr/>
        <p:txBody>
          <a:bodyPr/>
          <a:lstStyle/>
          <a:p>
            <a:fld id="{86CB4B4D-7CA3-9044-876B-883B54F8677D}" type="slidenum">
              <a:rPr lang="en-US" altLang="zh-CN" smtClean="0"/>
              <a:t>78</a:t>
            </a:fld>
            <a:endParaRPr lang="zh-CN" altLang="en-US" dirty="0"/>
          </a:p>
        </p:txBody>
      </p:sp>
      <p:sp>
        <p:nvSpPr>
          <p:cNvPr id="5" name="文本框 4">
            <a:extLst>
              <a:ext uri="{FF2B5EF4-FFF2-40B4-BE49-F238E27FC236}">
                <a16:creationId xmlns:a16="http://schemas.microsoft.com/office/drawing/2014/main" id="{B7AA14F3-B018-FEBD-D23C-504C0283327F}"/>
              </a:ext>
            </a:extLst>
          </p:cNvPr>
          <p:cNvSpPr txBox="1"/>
          <p:nvPr/>
        </p:nvSpPr>
        <p:spPr>
          <a:xfrm>
            <a:off x="457201" y="896786"/>
            <a:ext cx="8229600" cy="883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latin typeface="华文宋体" panose="02010600040101010101" pitchFamily="2" charset="-122"/>
                <a:ea typeface="华文宋体" panose="02010600040101010101" pitchFamily="2" charset="-122"/>
              </a:rPr>
              <a:t>基于</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IoTDB</a:t>
            </a:r>
            <a:r>
              <a:rPr lang="zh-CN" altLang="en-US" dirty="0">
                <a:latin typeface="华文宋体" panose="02010600040101010101" pitchFamily="2" charset="-122"/>
                <a:ea typeface="华文宋体" panose="02010600040101010101" pitchFamily="2" charset="-122"/>
              </a:rPr>
              <a:t>时序数据库构建城轨车辆智能运维系统总体架构共分为</a:t>
            </a:r>
            <a:r>
              <a:rPr lang="en-US" altLang="zh-CN" dirty="0">
                <a:latin typeface="华文宋体" panose="02010600040101010101" pitchFamily="2" charset="-122"/>
                <a:ea typeface="华文宋体" panose="02010600040101010101" pitchFamily="2" charset="-122"/>
              </a:rPr>
              <a:t>3</a:t>
            </a:r>
            <a:r>
              <a:rPr lang="zh-CN" altLang="en-US" dirty="0">
                <a:latin typeface="华文宋体" panose="02010600040101010101" pitchFamily="2" charset="-122"/>
                <a:ea typeface="华文宋体" panose="02010600040101010101" pitchFamily="2" charset="-122"/>
              </a:rPr>
              <a:t>层，包括数据源层、数据存储层和数据应用层。</a:t>
            </a:r>
          </a:p>
        </p:txBody>
      </p:sp>
      <p:pic>
        <p:nvPicPr>
          <p:cNvPr id="6" name="图片 5">
            <a:extLst>
              <a:ext uri="{FF2B5EF4-FFF2-40B4-BE49-F238E27FC236}">
                <a16:creationId xmlns:a16="http://schemas.microsoft.com/office/drawing/2014/main" id="{50B098F1-A07F-281B-7674-D2519DA2F5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2137" y="1910031"/>
            <a:ext cx="4499725" cy="4111615"/>
          </a:xfrm>
          <a:prstGeom prst="rect">
            <a:avLst/>
          </a:prstGeom>
        </p:spPr>
      </p:pic>
      <p:sp>
        <p:nvSpPr>
          <p:cNvPr id="7" name="文本框 6">
            <a:extLst>
              <a:ext uri="{FF2B5EF4-FFF2-40B4-BE49-F238E27FC236}">
                <a16:creationId xmlns:a16="http://schemas.microsoft.com/office/drawing/2014/main" id="{5ADDD2AB-3A1A-D2B9-7125-6E8C3423B416}"/>
              </a:ext>
            </a:extLst>
          </p:cNvPr>
          <p:cNvSpPr txBox="1"/>
          <p:nvPr/>
        </p:nvSpPr>
        <p:spPr>
          <a:xfrm>
            <a:off x="1914904" y="6065608"/>
            <a:ext cx="5314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37</a:t>
            </a:r>
            <a:r>
              <a:rPr lang="zh-CN" altLang="en-US" sz="1400" dirty="0">
                <a:latin typeface="华文宋体" panose="02010600040101010101" pitchFamily="2" charset="-122"/>
                <a:ea typeface="华文宋体" panose="02010600040101010101" pitchFamily="2" charset="-122"/>
              </a:rPr>
              <a:t>：基于</a:t>
            </a:r>
            <a:r>
              <a:rPr lang="en-US" altLang="zh-CN" sz="1400" dirty="0" err="1">
                <a:latin typeface="华文宋体" panose="02010600040101010101" pitchFamily="2" charset="-122"/>
                <a:ea typeface="华文宋体" panose="02010600040101010101" pitchFamily="2" charset="-122"/>
              </a:rPr>
              <a:t>IoTDB</a:t>
            </a:r>
            <a:r>
              <a:rPr lang="zh-CN" altLang="en-US" sz="1400" dirty="0">
                <a:latin typeface="华文宋体" panose="02010600040101010101" pitchFamily="2" charset="-122"/>
                <a:ea typeface="华文宋体" panose="02010600040101010101" pitchFamily="2" charset="-122"/>
              </a:rPr>
              <a:t>时序数据库构建城轨车辆智能运维系统架构</a:t>
            </a:r>
          </a:p>
        </p:txBody>
      </p:sp>
    </p:spTree>
    <p:extLst>
      <p:ext uri="{BB962C8B-B14F-4D97-AF65-F5344CB8AC3E}">
        <p14:creationId xmlns:p14="http://schemas.microsoft.com/office/powerpoint/2010/main" val="340998413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D4CE8-7F31-0455-72C2-F6795BDE8B01}"/>
              </a:ext>
            </a:extLst>
          </p:cNvPr>
          <p:cNvSpPr>
            <a:spLocks noGrp="1"/>
          </p:cNvSpPr>
          <p:nvPr>
            <p:ph type="title"/>
          </p:nvPr>
        </p:nvSpPr>
        <p:spPr/>
        <p:txBody>
          <a:bodyPr>
            <a:normAutofit fontScale="90000"/>
          </a:bodyPr>
          <a:lstStyle/>
          <a:p>
            <a:r>
              <a:rPr lang="zh-CN" altLang="en-US" sz="3200" b="1" dirty="0">
                <a:latin typeface="华文宋体" panose="02010600040101010101" pitchFamily="2" charset="-122"/>
                <a:ea typeface="华文宋体" panose="02010600040101010101" pitchFamily="2" charset="-122"/>
              </a:rPr>
              <a:t>基于</a:t>
            </a:r>
            <a:r>
              <a:rPr lang="en-US" altLang="zh-CN" dirty="0" err="1">
                <a:latin typeface="Times New Roman" panose="02020603050405020304" pitchFamily="18" charset="0"/>
                <a:ea typeface="华文宋体" panose="02010600040101010101" pitchFamily="2" charset="-122"/>
                <a:cs typeface="Times New Roman" panose="02020603050405020304" pitchFamily="18" charset="0"/>
              </a:rPr>
              <a:t>IoTDB</a:t>
            </a:r>
            <a:r>
              <a:rPr lang="zh-CN" altLang="en-US" sz="3200" b="1" dirty="0">
                <a:latin typeface="华文宋体" panose="02010600040101010101" pitchFamily="2" charset="-122"/>
                <a:ea typeface="华文宋体" panose="02010600040101010101" pitchFamily="2" charset="-122"/>
              </a:rPr>
              <a:t>的智能运维举例</a:t>
            </a:r>
            <a:r>
              <a:rPr lang="en-US" altLang="zh-CN" sz="3200" b="1" dirty="0">
                <a:latin typeface="华文宋体" panose="02010600040101010101" pitchFamily="2" charset="-122"/>
                <a:ea typeface="华文宋体" panose="02010600040101010101" pitchFamily="2" charset="-122"/>
              </a:rPr>
              <a:t>(</a:t>
            </a:r>
            <a:r>
              <a:rPr lang="zh-CN" altLang="en-US" sz="3200" b="1" dirty="0">
                <a:latin typeface="华文宋体" panose="02010600040101010101" pitchFamily="2" charset="-122"/>
                <a:ea typeface="华文宋体" panose="02010600040101010101" pitchFamily="2" charset="-122"/>
              </a:rPr>
              <a:t>二</a:t>
            </a:r>
            <a:r>
              <a:rPr lang="en-US" altLang="zh-CN" sz="3200" b="1" dirty="0">
                <a:latin typeface="华文宋体" panose="02010600040101010101" pitchFamily="2" charset="-122"/>
                <a:ea typeface="华文宋体" panose="02010600040101010101" pitchFamily="2" charset="-122"/>
              </a:rPr>
              <a:t>)</a:t>
            </a:r>
            <a:endParaRPr lang="zh-CN" altLang="en-US" dirty="0"/>
          </a:p>
        </p:txBody>
      </p:sp>
      <p:sp>
        <p:nvSpPr>
          <p:cNvPr id="3" name="灯片编号占位符 2">
            <a:extLst>
              <a:ext uri="{FF2B5EF4-FFF2-40B4-BE49-F238E27FC236}">
                <a16:creationId xmlns:a16="http://schemas.microsoft.com/office/drawing/2014/main" id="{AC215F47-3F49-C855-A90A-503FEC9E5C16}"/>
              </a:ext>
            </a:extLst>
          </p:cNvPr>
          <p:cNvSpPr>
            <a:spLocks noGrp="1"/>
          </p:cNvSpPr>
          <p:nvPr>
            <p:ph type="sldNum" sz="quarter" idx="2"/>
          </p:nvPr>
        </p:nvSpPr>
        <p:spPr/>
        <p:txBody>
          <a:bodyPr/>
          <a:lstStyle/>
          <a:p>
            <a:fld id="{86CB4B4D-7CA3-9044-876B-883B54F8677D}" type="slidenum">
              <a:rPr lang="en-US" altLang="zh-CN" smtClean="0"/>
              <a:t>79</a:t>
            </a:fld>
            <a:endParaRPr lang="zh-CN" altLang="en-US" dirty="0"/>
          </a:p>
        </p:txBody>
      </p:sp>
      <p:pic>
        <p:nvPicPr>
          <p:cNvPr id="7" name="图片 6">
            <a:extLst>
              <a:ext uri="{FF2B5EF4-FFF2-40B4-BE49-F238E27FC236}">
                <a16:creationId xmlns:a16="http://schemas.microsoft.com/office/drawing/2014/main" id="{34C115E0-AA62-DDB2-9CB7-E8D8A4BD65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1314" y="1326095"/>
            <a:ext cx="3655487" cy="4471202"/>
          </a:xfrm>
          <a:prstGeom prst="rect">
            <a:avLst/>
          </a:prstGeom>
        </p:spPr>
      </p:pic>
      <p:sp>
        <p:nvSpPr>
          <p:cNvPr id="9" name="文本框 8">
            <a:extLst>
              <a:ext uri="{FF2B5EF4-FFF2-40B4-BE49-F238E27FC236}">
                <a16:creationId xmlns:a16="http://schemas.microsoft.com/office/drawing/2014/main" id="{EDF09F2C-4941-04EB-2CAF-CEA8614387FA}"/>
              </a:ext>
            </a:extLst>
          </p:cNvPr>
          <p:cNvSpPr txBox="1"/>
          <p:nvPr/>
        </p:nvSpPr>
        <p:spPr>
          <a:xfrm>
            <a:off x="457199" y="899495"/>
            <a:ext cx="4574115" cy="29612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b="1" dirty="0">
                <a:latin typeface="华文宋体" panose="02010600040101010101" pitchFamily="2" charset="-122"/>
                <a:ea typeface="华文宋体" panose="02010600040101010101" pitchFamily="2" charset="-122"/>
              </a:rPr>
              <a:t>例子</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：智慧养老系统</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dirty="0">
                <a:latin typeface="华文宋体" panose="02010600040101010101" pitchFamily="2" charset="-122"/>
                <a:ea typeface="华文宋体" panose="02010600040101010101" pitchFamily="2" charset="-122"/>
                <a:sym typeface="微软雅黑 Light"/>
              </a:rPr>
              <a:t>相关介绍：</a:t>
            </a:r>
            <a:r>
              <a:rPr lang="zh-CN" altLang="en-US" dirty="0">
                <a:latin typeface="华文宋体" panose="02010600040101010101" pitchFamily="2" charset="-122"/>
                <a:ea typeface="华文宋体" panose="02010600040101010101" pitchFamily="2" charset="-122"/>
              </a:rPr>
              <a:t>智慧养老系统可实现对用户各种生命体征以及智能家居（包括血压，心率，呼吸，体动、灯控、报警等）相关数据的实时采集</a:t>
            </a:r>
            <a:endParaRPr lang="en-US" altLang="zh-CN" dirty="0">
              <a:latin typeface="华文宋体" panose="02010600040101010101" pitchFamily="2" charset="-122"/>
              <a:ea typeface="华文宋体" panose="02010600040101010101" pitchFamily="2" charset="-122"/>
              <a:sym typeface="微软雅黑 Light"/>
            </a:endParaRPr>
          </a:p>
          <a:p>
            <a:pPr>
              <a:lnSpc>
                <a:spcPct val="150000"/>
              </a:lnSpc>
            </a:pPr>
            <a:r>
              <a:rPr lang="zh-CN" altLang="en-US" b="1" dirty="0">
                <a:latin typeface="华文宋体" panose="02010600040101010101" pitchFamily="2" charset="-122"/>
                <a:ea typeface="华文宋体" panose="02010600040101010101" pitchFamily="2" charset="-122"/>
                <a:sym typeface="微软雅黑 Light"/>
              </a:rPr>
              <a:t>业务痛点：</a:t>
            </a:r>
            <a:r>
              <a:rPr lang="zh-CN" altLang="en-US" dirty="0">
                <a:latin typeface="华文宋体" panose="02010600040101010101" pitchFamily="2" charset="-122"/>
                <a:ea typeface="华文宋体" panose="02010600040101010101" pitchFamily="2" charset="-122"/>
              </a:rPr>
              <a:t>数据量巨大，设备存储压力大；数据产生速率快，而数据分析慢。</a:t>
            </a:r>
          </a:p>
        </p:txBody>
      </p:sp>
      <p:pic>
        <p:nvPicPr>
          <p:cNvPr id="11" name="图片 10">
            <a:extLst>
              <a:ext uri="{FF2B5EF4-FFF2-40B4-BE49-F238E27FC236}">
                <a16:creationId xmlns:a16="http://schemas.microsoft.com/office/drawing/2014/main" id="{B4F1D66C-589C-C690-12AE-39755C6822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62" y="4242485"/>
            <a:ext cx="3653605" cy="1554812"/>
          </a:xfrm>
          <a:prstGeom prst="rect">
            <a:avLst/>
          </a:prstGeom>
        </p:spPr>
      </p:pic>
      <p:sp>
        <p:nvSpPr>
          <p:cNvPr id="13" name="文本框 12">
            <a:extLst>
              <a:ext uri="{FF2B5EF4-FFF2-40B4-BE49-F238E27FC236}">
                <a16:creationId xmlns:a16="http://schemas.microsoft.com/office/drawing/2014/main" id="{2A3CE69C-C681-691A-C030-60049E530C01}"/>
              </a:ext>
            </a:extLst>
          </p:cNvPr>
          <p:cNvSpPr txBox="1"/>
          <p:nvPr/>
        </p:nvSpPr>
        <p:spPr>
          <a:xfrm>
            <a:off x="4736592" y="5908555"/>
            <a:ext cx="405782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39</a:t>
            </a:r>
            <a:r>
              <a:rPr lang="zh-CN" altLang="en-US" sz="1400" dirty="0">
                <a:latin typeface="华文宋体" panose="02010600040101010101" pitchFamily="2" charset="-122"/>
                <a:ea typeface="华文宋体" panose="02010600040101010101" pitchFamily="2" charset="-122"/>
              </a:rPr>
              <a:t>：基于</a:t>
            </a:r>
            <a:r>
              <a:rPr lang="en-US" altLang="zh-CN" sz="1400" dirty="0" err="1">
                <a:latin typeface="华文宋体" panose="02010600040101010101" pitchFamily="2" charset="-122"/>
                <a:ea typeface="华文宋体" panose="02010600040101010101" pitchFamily="2" charset="-122"/>
              </a:rPr>
              <a:t>IoTDB</a:t>
            </a:r>
            <a:r>
              <a:rPr lang="zh-CN" altLang="en-US" sz="1400" dirty="0">
                <a:latin typeface="华文宋体" panose="02010600040101010101" pitchFamily="2" charset="-122"/>
                <a:ea typeface="华文宋体" panose="02010600040101010101" pitchFamily="2" charset="-122"/>
              </a:rPr>
              <a:t>时序数据库智慧养老系统架构</a:t>
            </a:r>
          </a:p>
        </p:txBody>
      </p:sp>
      <p:sp>
        <p:nvSpPr>
          <p:cNvPr id="14" name="文本框 13">
            <a:extLst>
              <a:ext uri="{FF2B5EF4-FFF2-40B4-BE49-F238E27FC236}">
                <a16:creationId xmlns:a16="http://schemas.microsoft.com/office/drawing/2014/main" id="{4916225E-3A48-F370-8C1C-10DEBE7C8257}"/>
              </a:ext>
            </a:extLst>
          </p:cNvPr>
          <p:cNvSpPr txBox="1"/>
          <p:nvPr/>
        </p:nvSpPr>
        <p:spPr>
          <a:xfrm>
            <a:off x="514177" y="5908555"/>
            <a:ext cx="405782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zh-CN" altLang="en-US" sz="1400" dirty="0">
                <a:latin typeface="华文宋体" panose="02010600040101010101" pitchFamily="2" charset="-122"/>
                <a:ea typeface="华文宋体" panose="02010600040101010101" pitchFamily="2" charset="-122"/>
              </a:rPr>
              <a:t>图</a:t>
            </a:r>
            <a:r>
              <a:rPr lang="en-US" altLang="zh-CN" sz="1400" dirty="0">
                <a:latin typeface="华文宋体" panose="02010600040101010101" pitchFamily="2" charset="-122"/>
                <a:ea typeface="华文宋体" panose="02010600040101010101" pitchFamily="2" charset="-122"/>
              </a:rPr>
              <a:t>38</a:t>
            </a:r>
            <a:r>
              <a:rPr lang="zh-CN" altLang="en-US" sz="1400" dirty="0">
                <a:latin typeface="华文宋体" panose="02010600040101010101" pitchFamily="2" charset="-122"/>
                <a:ea typeface="华文宋体" panose="02010600040101010101" pitchFamily="2" charset="-122"/>
              </a:rPr>
              <a:t>：智慧养老系统采集的部分数据</a:t>
            </a:r>
          </a:p>
        </p:txBody>
      </p:sp>
    </p:spTree>
    <p:extLst>
      <p:ext uri="{BB962C8B-B14F-4D97-AF65-F5344CB8AC3E}">
        <p14:creationId xmlns:p14="http://schemas.microsoft.com/office/powerpoint/2010/main" val="32724777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76473C-15B7-B632-E957-151DED282229}"/>
              </a:ext>
            </a:extLst>
          </p:cNvPr>
          <p:cNvSpPr>
            <a:spLocks noGrp="1"/>
          </p:cNvSpPr>
          <p:nvPr>
            <p:ph type="sldNum" sz="quarter" idx="2"/>
          </p:nvPr>
        </p:nvSpPr>
        <p:spPr/>
        <p:txBody>
          <a:bodyPr/>
          <a:lstStyle/>
          <a:p>
            <a:fld id="{86CB4B4D-7CA3-9044-876B-883B54F8677D}" type="slidenum">
              <a:rPr lang="en-US" altLang="zh-CN" smtClean="0"/>
              <a:t>8</a:t>
            </a:fld>
            <a:endParaRPr lang="zh-CN" altLang="en-US" dirty="0"/>
          </a:p>
        </p:txBody>
      </p:sp>
      <p:sp>
        <p:nvSpPr>
          <p:cNvPr id="3" name="标题 2">
            <a:extLst>
              <a:ext uri="{FF2B5EF4-FFF2-40B4-BE49-F238E27FC236}">
                <a16:creationId xmlns:a16="http://schemas.microsoft.com/office/drawing/2014/main" id="{035C3A88-C154-F679-3677-E3D76254B3C5}"/>
              </a:ext>
            </a:extLst>
          </p:cNvPr>
          <p:cNvSpPr>
            <a:spLocks noGrp="1"/>
          </p:cNvSpPr>
          <p:nvPr>
            <p:ph type="title"/>
          </p:nvPr>
        </p:nvSpPr>
        <p:spPr/>
        <p:txBody>
          <a:bodyPr/>
          <a:lstStyle/>
          <a:p>
            <a:r>
              <a:rPr lang="zh-CN" altLang="en-US" b="1" dirty="0">
                <a:latin typeface="华文宋体" panose="02010600040101010101" pitchFamily="2" charset="-122"/>
                <a:ea typeface="华文宋体" panose="02010600040101010101" pitchFamily="2" charset="-122"/>
              </a:rPr>
              <a:t>时间序列相似性度量</a:t>
            </a:r>
          </a:p>
        </p:txBody>
      </p:sp>
    </p:spTree>
    <p:extLst>
      <p:ext uri="{BB962C8B-B14F-4D97-AF65-F5344CB8AC3E}">
        <p14:creationId xmlns:p14="http://schemas.microsoft.com/office/powerpoint/2010/main" val="178232308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95F1-B9EF-CB47-A5A0-C0A268376952}"/>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参考文献</a:t>
            </a:r>
            <a:r>
              <a:rPr lang="en-US" altLang="zh-CN" sz="2700" b="1" dirty="0">
                <a:latin typeface="华文宋体" panose="02010600040101010101" pitchFamily="2" charset="-122"/>
                <a:ea typeface="华文宋体" panose="02010600040101010101" pitchFamily="2" charset="-122"/>
              </a:rPr>
              <a:t>(</a:t>
            </a:r>
            <a:r>
              <a:rPr lang="zh-CN" altLang="en-US" sz="2700" b="1" dirty="0">
                <a:latin typeface="华文宋体" panose="02010600040101010101" pitchFamily="2" charset="-122"/>
                <a:ea typeface="华文宋体" panose="02010600040101010101" pitchFamily="2" charset="-122"/>
              </a:rPr>
              <a:t>一</a:t>
            </a:r>
            <a:r>
              <a:rPr lang="en-US" altLang="zh-CN" sz="2700" b="1" dirty="0">
                <a:latin typeface="华文宋体" panose="02010600040101010101" pitchFamily="2" charset="-122"/>
                <a:ea typeface="华文宋体" panose="02010600040101010101" pitchFamily="2" charset="-122"/>
              </a:rPr>
              <a:t>)</a:t>
            </a:r>
            <a:endParaRPr lang="zh-CN" altLang="en-US" sz="2700" b="1"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5683CA05-151B-20B3-FE21-D340427A1E00}"/>
              </a:ext>
            </a:extLst>
          </p:cNvPr>
          <p:cNvSpPr>
            <a:spLocks noGrp="1"/>
          </p:cNvSpPr>
          <p:nvPr>
            <p:ph type="sldNum" sz="quarter" idx="2"/>
          </p:nvPr>
        </p:nvSpPr>
        <p:spPr/>
        <p:txBody>
          <a:bodyPr/>
          <a:lstStyle/>
          <a:p>
            <a:fld id="{86CB4B4D-7CA3-9044-876B-883B54F8677D}" type="slidenum">
              <a:rPr lang="en-US" altLang="zh-CN" smtClean="0"/>
              <a:t>80</a:t>
            </a:fld>
            <a:endParaRPr lang="zh-CN" altLang="en-US" dirty="0"/>
          </a:p>
        </p:txBody>
      </p:sp>
      <p:sp>
        <p:nvSpPr>
          <p:cNvPr id="4" name="文本框 3">
            <a:extLst>
              <a:ext uri="{FF2B5EF4-FFF2-40B4-BE49-F238E27FC236}">
                <a16:creationId xmlns:a16="http://schemas.microsoft.com/office/drawing/2014/main" id="{7CD7C745-21C3-B8A6-47DB-39BA5522EB2C}"/>
              </a:ext>
            </a:extLst>
          </p:cNvPr>
          <p:cNvSpPr txBox="1"/>
          <p:nvPr/>
        </p:nvSpPr>
        <p:spPr>
          <a:xfrm>
            <a:off x="381384" y="873941"/>
            <a:ext cx="8509247" cy="56938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400" dirty="0">
                <a:solidFill>
                  <a:srgbClr val="222222"/>
                </a:solidFill>
                <a:latin typeface="Times New Roman" panose="02020603050405020304" pitchFamily="18" charset="0"/>
                <a:cs typeface="Times New Roman" panose="02020603050405020304" pitchFamily="18" charset="0"/>
              </a:rPr>
              <a:t>[1] </a:t>
            </a:r>
            <a:r>
              <a:rPr lang="en-US" altLang="zh-CN" sz="1400" dirty="0" err="1">
                <a:solidFill>
                  <a:srgbClr val="222222"/>
                </a:solidFill>
                <a:latin typeface="Times New Roman" panose="02020603050405020304" pitchFamily="18" charset="0"/>
                <a:cs typeface="Times New Roman" panose="02020603050405020304" pitchFamily="18" charset="0"/>
              </a:rPr>
              <a:t>Charu</a:t>
            </a:r>
            <a:r>
              <a:rPr lang="en-US" altLang="zh-CN" sz="1400" dirty="0">
                <a:solidFill>
                  <a:srgbClr val="222222"/>
                </a:solidFill>
                <a:latin typeface="Times New Roman" panose="02020603050405020304" pitchFamily="18" charset="0"/>
                <a:cs typeface="Times New Roman" panose="02020603050405020304" pitchFamily="18" charset="0"/>
              </a:rPr>
              <a:t> </a:t>
            </a:r>
            <a:r>
              <a:rPr lang="en-US" altLang="zh-CN" sz="1400" dirty="0" err="1">
                <a:solidFill>
                  <a:srgbClr val="222222"/>
                </a:solidFill>
                <a:latin typeface="Times New Roman" panose="02020603050405020304" pitchFamily="18" charset="0"/>
                <a:cs typeface="Times New Roman" panose="02020603050405020304" pitchFamily="18" charset="0"/>
              </a:rPr>
              <a:t>C.Aggarwal</a:t>
            </a:r>
            <a:r>
              <a:rPr lang="en-US" altLang="zh-CN" sz="1400" dirty="0">
                <a:solidFill>
                  <a:srgbClr val="222222"/>
                </a:solidFill>
                <a:latin typeface="Times New Roman" panose="02020603050405020304" pitchFamily="18" charset="0"/>
                <a:cs typeface="Times New Roman" panose="02020603050405020304" pitchFamily="18" charset="0"/>
              </a:rPr>
              <a:t>. Data Mining[M].Beijing: China Machine Press.2020.</a:t>
            </a:r>
          </a:p>
          <a:p>
            <a:r>
              <a:rPr lang="en-US" altLang="zh-CN" sz="1400" dirty="0">
                <a:solidFill>
                  <a:srgbClr val="222222"/>
                </a:solidFill>
                <a:latin typeface="Times New Roman" panose="02020603050405020304" pitchFamily="18" charset="0"/>
                <a:cs typeface="Times New Roman" panose="02020603050405020304" pitchFamily="18" charset="0"/>
              </a:rPr>
              <a:t>[2] </a:t>
            </a:r>
            <a:r>
              <a:rPr lang="en-US" altLang="zh-CN" sz="1400" b="0" i="0" dirty="0">
                <a:solidFill>
                  <a:srgbClr val="222222"/>
                </a:solidFill>
                <a:effectLst/>
                <a:latin typeface="Times New Roman" panose="02020603050405020304" pitchFamily="18" charset="0"/>
                <a:cs typeface="Times New Roman" panose="02020603050405020304" pitchFamily="18" charset="0"/>
              </a:rPr>
              <a:t>Berndt D J, Clifford J. Using dynamic time warping to find patterns in time series[C]//KDD workshop. 1994, 10(16): 359-370.</a:t>
            </a:r>
          </a:p>
          <a:p>
            <a:r>
              <a:rPr lang="en-US" altLang="zh-CN" sz="1400" dirty="0">
                <a:solidFill>
                  <a:srgbClr val="222222"/>
                </a:solidFill>
                <a:latin typeface="Times New Roman" panose="02020603050405020304" pitchFamily="18" charset="0"/>
                <a:cs typeface="Times New Roman" panose="02020603050405020304" pitchFamily="18" charset="0"/>
              </a:rPr>
              <a:t>[3] </a:t>
            </a:r>
            <a:r>
              <a:rPr lang="en-US" altLang="zh-CN" sz="1400" b="0" i="0" dirty="0">
                <a:solidFill>
                  <a:srgbClr val="222222"/>
                </a:solidFill>
                <a:effectLst/>
                <a:latin typeface="Times New Roman" panose="02020603050405020304" pitchFamily="18" charset="0"/>
                <a:cs typeface="Times New Roman" panose="02020603050405020304" pitchFamily="18" charset="0"/>
              </a:rPr>
              <a:t>Lin J, Keogh E, Wei L, et al. Experiencing SAX: a novel symbolic representation of time series[J]. Data Mining and knowledge discovery, 2007, 15(2): 107-144.</a:t>
            </a:r>
          </a:p>
          <a:p>
            <a:r>
              <a:rPr lang="en-US" altLang="zh-CN" sz="1400" dirty="0">
                <a:solidFill>
                  <a:srgbClr val="222222"/>
                </a:solidFill>
                <a:latin typeface="Times New Roman" panose="02020603050405020304" pitchFamily="18" charset="0"/>
                <a:cs typeface="Times New Roman" panose="02020603050405020304" pitchFamily="18" charset="0"/>
              </a:rPr>
              <a:t>[4] </a:t>
            </a:r>
            <a:r>
              <a:rPr lang="en-US" altLang="zh-CN" sz="1400" dirty="0" err="1">
                <a:solidFill>
                  <a:srgbClr val="222222"/>
                </a:solidFill>
                <a:latin typeface="Times New Roman" panose="02020603050405020304" pitchFamily="18" charset="0"/>
                <a:cs typeface="Times New Roman" panose="02020603050405020304" pitchFamily="18" charset="0"/>
              </a:rPr>
              <a:t>Kondylakis</a:t>
            </a:r>
            <a:r>
              <a:rPr lang="en-US" altLang="zh-CN" sz="1400" dirty="0">
                <a:solidFill>
                  <a:srgbClr val="222222"/>
                </a:solidFill>
                <a:latin typeface="Times New Roman" panose="02020603050405020304" pitchFamily="18" charset="0"/>
                <a:cs typeface="Times New Roman" panose="02020603050405020304" pitchFamily="18" charset="0"/>
              </a:rPr>
              <a:t> H, Dayan N, </a:t>
            </a:r>
            <a:r>
              <a:rPr lang="en-US" altLang="zh-CN" sz="1400" dirty="0" err="1">
                <a:solidFill>
                  <a:srgbClr val="222222"/>
                </a:solidFill>
                <a:latin typeface="Times New Roman" panose="02020603050405020304" pitchFamily="18" charset="0"/>
                <a:cs typeface="Times New Roman" panose="02020603050405020304" pitchFamily="18" charset="0"/>
              </a:rPr>
              <a:t>Zoumpatianos</a:t>
            </a:r>
            <a:r>
              <a:rPr lang="en-US" altLang="zh-CN" sz="1400" dirty="0">
                <a:solidFill>
                  <a:srgbClr val="222222"/>
                </a:solidFill>
                <a:latin typeface="Times New Roman" panose="02020603050405020304" pitchFamily="18" charset="0"/>
                <a:cs typeface="Times New Roman" panose="02020603050405020304" pitchFamily="18" charset="0"/>
              </a:rPr>
              <a:t> K, et al. Coconut: sortable summarizations for scalable indexes over static and streaming data series[J]. The VLDB Journal, 2019, 28(6): 847-869.</a:t>
            </a:r>
          </a:p>
          <a:p>
            <a:r>
              <a:rPr lang="en-US" altLang="zh-CN" sz="1400" dirty="0">
                <a:solidFill>
                  <a:srgbClr val="222222"/>
                </a:solidFill>
                <a:latin typeface="Times New Roman" panose="02020603050405020304" pitchFamily="18" charset="0"/>
                <a:cs typeface="Times New Roman" panose="02020603050405020304" pitchFamily="18" charset="0"/>
              </a:rPr>
              <a:t>[5] Shieh J, Keogh E. </a:t>
            </a:r>
            <a:r>
              <a:rPr lang="en-US" altLang="zh-CN" sz="1400" dirty="0" err="1">
                <a:solidFill>
                  <a:srgbClr val="222222"/>
                </a:solidFill>
                <a:latin typeface="Times New Roman" panose="02020603050405020304" pitchFamily="18" charset="0"/>
                <a:cs typeface="Times New Roman" panose="02020603050405020304" pitchFamily="18" charset="0"/>
              </a:rPr>
              <a:t>iSAX</a:t>
            </a:r>
            <a:r>
              <a:rPr lang="en-US" altLang="zh-CN" sz="1400" dirty="0">
                <a:solidFill>
                  <a:srgbClr val="222222"/>
                </a:solidFill>
                <a:latin typeface="Times New Roman" panose="02020603050405020304" pitchFamily="18" charset="0"/>
                <a:cs typeface="Times New Roman" panose="02020603050405020304" pitchFamily="18" charset="0"/>
              </a:rPr>
              <a:t>: indexing and mining terabyte sized time series[C]//Proceedings of the 14th ACM SIGKDD international conference on Knowledge discovery and data mining. 2008: 623-631.</a:t>
            </a:r>
          </a:p>
          <a:p>
            <a:r>
              <a:rPr lang="en-US" altLang="zh-CN" sz="1400" dirty="0">
                <a:solidFill>
                  <a:srgbClr val="222222"/>
                </a:solidFill>
                <a:latin typeface="Times New Roman" panose="02020603050405020304" pitchFamily="18" charset="0"/>
                <a:cs typeface="Times New Roman" panose="02020603050405020304" pitchFamily="18" charset="0"/>
              </a:rPr>
              <a:t>[6] </a:t>
            </a:r>
            <a:r>
              <a:rPr lang="en-US" altLang="zh-CN" sz="1400" dirty="0" err="1">
                <a:solidFill>
                  <a:srgbClr val="222222"/>
                </a:solidFill>
                <a:latin typeface="Times New Roman" panose="02020603050405020304" pitchFamily="18" charset="0"/>
                <a:cs typeface="Times New Roman" panose="02020603050405020304" pitchFamily="18" charset="0"/>
              </a:rPr>
              <a:t>Camerra</a:t>
            </a:r>
            <a:r>
              <a:rPr lang="en-US" altLang="zh-CN" sz="1400" dirty="0">
                <a:solidFill>
                  <a:srgbClr val="222222"/>
                </a:solidFill>
                <a:latin typeface="Times New Roman" panose="02020603050405020304" pitchFamily="18" charset="0"/>
                <a:cs typeface="Times New Roman" panose="02020603050405020304" pitchFamily="18" charset="0"/>
              </a:rPr>
              <a:t> A, </a:t>
            </a:r>
            <a:r>
              <a:rPr lang="en-US" altLang="zh-CN" sz="1400" dirty="0" err="1">
                <a:solidFill>
                  <a:srgbClr val="222222"/>
                </a:solidFill>
                <a:latin typeface="Times New Roman" panose="02020603050405020304" pitchFamily="18" charset="0"/>
                <a:cs typeface="Times New Roman" panose="02020603050405020304" pitchFamily="18" charset="0"/>
              </a:rPr>
              <a:t>Palpanas</a:t>
            </a:r>
            <a:r>
              <a:rPr lang="en-US" altLang="zh-CN" sz="1400" dirty="0">
                <a:solidFill>
                  <a:srgbClr val="222222"/>
                </a:solidFill>
                <a:latin typeface="Times New Roman" panose="02020603050405020304" pitchFamily="18" charset="0"/>
                <a:cs typeface="Times New Roman" panose="02020603050405020304" pitchFamily="18" charset="0"/>
              </a:rPr>
              <a:t> T, Shieh J, et al. </a:t>
            </a:r>
            <a:r>
              <a:rPr lang="en-US" altLang="zh-CN" sz="1400" dirty="0" err="1">
                <a:solidFill>
                  <a:srgbClr val="222222"/>
                </a:solidFill>
                <a:latin typeface="Times New Roman" panose="02020603050405020304" pitchFamily="18" charset="0"/>
                <a:cs typeface="Times New Roman" panose="02020603050405020304" pitchFamily="18" charset="0"/>
              </a:rPr>
              <a:t>isax</a:t>
            </a:r>
            <a:r>
              <a:rPr lang="en-US" altLang="zh-CN" sz="1400" dirty="0">
                <a:solidFill>
                  <a:srgbClr val="222222"/>
                </a:solidFill>
                <a:latin typeface="Times New Roman" panose="02020603050405020304" pitchFamily="18" charset="0"/>
                <a:cs typeface="Times New Roman" panose="02020603050405020304" pitchFamily="18" charset="0"/>
              </a:rPr>
              <a:t> 2.0: Indexing and mining one billion time series[C]//2010 IEEE International Conference on Data Mining. IEEE, 2010: 58-67.</a:t>
            </a:r>
          </a:p>
          <a:p>
            <a:r>
              <a:rPr lang="en-US" altLang="zh-CN" sz="1400" b="0" i="0" dirty="0">
                <a:solidFill>
                  <a:srgbClr val="222222"/>
                </a:solidFill>
                <a:effectLst/>
                <a:latin typeface="Times New Roman" panose="02020603050405020304" pitchFamily="18" charset="0"/>
                <a:cs typeface="Times New Roman" panose="02020603050405020304" pitchFamily="18" charset="0"/>
              </a:rPr>
              <a:t>[7] </a:t>
            </a:r>
            <a:r>
              <a:rPr lang="en-US" altLang="zh-CN" sz="1400" dirty="0">
                <a:solidFill>
                  <a:srgbClr val="222222"/>
                </a:solidFill>
                <a:latin typeface="Times New Roman" panose="02020603050405020304" pitchFamily="18" charset="0"/>
                <a:cs typeface="Times New Roman" panose="02020603050405020304" pitchFamily="18" charset="0"/>
              </a:rPr>
              <a:t>Jafari O, Maurya P, </a:t>
            </a:r>
            <a:r>
              <a:rPr lang="en-US" altLang="zh-CN" sz="1400" dirty="0" err="1">
                <a:solidFill>
                  <a:srgbClr val="222222"/>
                </a:solidFill>
                <a:latin typeface="Times New Roman" panose="02020603050405020304" pitchFamily="18" charset="0"/>
                <a:cs typeface="Times New Roman" panose="02020603050405020304" pitchFamily="18" charset="0"/>
              </a:rPr>
              <a:t>Nagarkar</a:t>
            </a:r>
            <a:r>
              <a:rPr lang="en-US" altLang="zh-CN" sz="1400" dirty="0">
                <a:solidFill>
                  <a:srgbClr val="222222"/>
                </a:solidFill>
                <a:latin typeface="Times New Roman" panose="02020603050405020304" pitchFamily="18" charset="0"/>
                <a:cs typeface="Times New Roman" panose="02020603050405020304" pitchFamily="18" charset="0"/>
              </a:rPr>
              <a:t> P, et al. A survey on locality sensitive hashing algorithms and their applications[J]. </a:t>
            </a:r>
            <a:r>
              <a:rPr lang="en-US" altLang="zh-CN" sz="1400" dirty="0" err="1">
                <a:solidFill>
                  <a:srgbClr val="222222"/>
                </a:solidFill>
                <a:latin typeface="Times New Roman" panose="02020603050405020304" pitchFamily="18" charset="0"/>
                <a:cs typeface="Times New Roman" panose="02020603050405020304" pitchFamily="18" charset="0"/>
              </a:rPr>
              <a:t>arXiv</a:t>
            </a:r>
            <a:r>
              <a:rPr lang="en-US" altLang="zh-CN" sz="1400" dirty="0">
                <a:solidFill>
                  <a:srgbClr val="222222"/>
                </a:solidFill>
                <a:latin typeface="Times New Roman" panose="02020603050405020304" pitchFamily="18" charset="0"/>
                <a:cs typeface="Times New Roman" panose="02020603050405020304" pitchFamily="18" charset="0"/>
              </a:rPr>
              <a:t> preprint arXiv:2102.08942, 2021.</a:t>
            </a:r>
          </a:p>
          <a:p>
            <a:r>
              <a:rPr lang="en-US" altLang="zh-CN" sz="1400" dirty="0">
                <a:solidFill>
                  <a:srgbClr val="222222"/>
                </a:solidFill>
                <a:latin typeface="Times New Roman" panose="02020603050405020304" pitchFamily="18" charset="0"/>
                <a:cs typeface="Times New Roman" panose="02020603050405020304" pitchFamily="18" charset="0"/>
              </a:rPr>
              <a:t>[8] </a:t>
            </a:r>
            <a:r>
              <a:rPr lang="en-US" altLang="zh-CN" sz="1400" dirty="0" err="1">
                <a:solidFill>
                  <a:srgbClr val="222222"/>
                </a:solidFill>
                <a:latin typeface="Times New Roman" panose="02020603050405020304" pitchFamily="18" charset="0"/>
                <a:cs typeface="Times New Roman" panose="02020603050405020304" pitchFamily="18" charset="0"/>
              </a:rPr>
              <a:t>Datar</a:t>
            </a:r>
            <a:r>
              <a:rPr lang="en-US" altLang="zh-CN" sz="1400" dirty="0">
                <a:solidFill>
                  <a:srgbClr val="222222"/>
                </a:solidFill>
                <a:latin typeface="Times New Roman" panose="02020603050405020304" pitchFamily="18" charset="0"/>
                <a:cs typeface="Times New Roman" panose="02020603050405020304" pitchFamily="18" charset="0"/>
              </a:rPr>
              <a:t> M, </a:t>
            </a:r>
            <a:r>
              <a:rPr lang="en-US" altLang="zh-CN" sz="1400" dirty="0" err="1">
                <a:solidFill>
                  <a:srgbClr val="222222"/>
                </a:solidFill>
                <a:latin typeface="Times New Roman" panose="02020603050405020304" pitchFamily="18" charset="0"/>
                <a:cs typeface="Times New Roman" panose="02020603050405020304" pitchFamily="18" charset="0"/>
              </a:rPr>
              <a:t>Immorlica</a:t>
            </a:r>
            <a:r>
              <a:rPr lang="en-US" altLang="zh-CN" sz="1400" dirty="0">
                <a:solidFill>
                  <a:srgbClr val="222222"/>
                </a:solidFill>
                <a:latin typeface="Times New Roman" panose="02020603050405020304" pitchFamily="18" charset="0"/>
                <a:cs typeface="Times New Roman" panose="02020603050405020304" pitchFamily="18" charset="0"/>
              </a:rPr>
              <a:t> N, Indyk P, et al. Locality-sensitive hashing scheme based on p-stable distributions[C]//Proceedings of the twentieth annual symposium on Computational geometry. 2004: 253-262.</a:t>
            </a:r>
          </a:p>
          <a:p>
            <a:r>
              <a:rPr lang="en-US" altLang="zh-CN" sz="1400" dirty="0">
                <a:solidFill>
                  <a:srgbClr val="222222"/>
                </a:solidFill>
                <a:latin typeface="Times New Roman" panose="02020603050405020304" pitchFamily="18" charset="0"/>
                <a:cs typeface="Times New Roman" panose="02020603050405020304" pitchFamily="18" charset="0"/>
              </a:rPr>
              <a:t>[9] Zheng B, Zhao X, Weng L, et al. PM-LSH: a fast and accurate in-memory framework for high-dimensional approximate NN and closest pair search[J]. The VLDB Journal, 2021: 1-25.</a:t>
            </a:r>
          </a:p>
          <a:p>
            <a:r>
              <a:rPr lang="en-US" altLang="zh-CN" sz="1400" dirty="0">
                <a:solidFill>
                  <a:srgbClr val="222222"/>
                </a:solidFill>
                <a:latin typeface="Times New Roman" panose="02020603050405020304" pitchFamily="18" charset="0"/>
                <a:cs typeface="Times New Roman" panose="02020603050405020304" pitchFamily="18" charset="0"/>
              </a:rPr>
              <a:t>[10] </a:t>
            </a:r>
            <a:r>
              <a:rPr lang="en-US" altLang="zh-CN" sz="1400" dirty="0" err="1">
                <a:solidFill>
                  <a:srgbClr val="222222"/>
                </a:solidFill>
                <a:latin typeface="Times New Roman" panose="02020603050405020304" pitchFamily="18" charset="0"/>
                <a:cs typeface="Times New Roman" panose="02020603050405020304" pitchFamily="18" charset="0"/>
              </a:rPr>
              <a:t>Faloutsos</a:t>
            </a:r>
            <a:r>
              <a:rPr lang="en-US" altLang="zh-CN" sz="1400" dirty="0">
                <a:solidFill>
                  <a:srgbClr val="222222"/>
                </a:solidFill>
                <a:latin typeface="Times New Roman" panose="02020603050405020304" pitchFamily="18" charset="0"/>
                <a:cs typeface="Times New Roman" panose="02020603050405020304" pitchFamily="18" charset="0"/>
              </a:rPr>
              <a:t> C, </a:t>
            </a:r>
            <a:r>
              <a:rPr lang="en-US" altLang="zh-CN" sz="1400" dirty="0" err="1">
                <a:solidFill>
                  <a:srgbClr val="222222"/>
                </a:solidFill>
                <a:latin typeface="Times New Roman" panose="02020603050405020304" pitchFamily="18" charset="0"/>
                <a:cs typeface="Times New Roman" panose="02020603050405020304" pitchFamily="18" charset="0"/>
              </a:rPr>
              <a:t>Gasthaus</a:t>
            </a:r>
            <a:r>
              <a:rPr lang="en-US" altLang="zh-CN" sz="1400" dirty="0">
                <a:solidFill>
                  <a:srgbClr val="222222"/>
                </a:solidFill>
                <a:latin typeface="Times New Roman" panose="02020603050405020304" pitchFamily="18" charset="0"/>
                <a:cs typeface="Times New Roman" panose="02020603050405020304" pitchFamily="18" charset="0"/>
              </a:rPr>
              <a:t> J, </a:t>
            </a:r>
            <a:r>
              <a:rPr lang="en-US" altLang="zh-CN" sz="1400" dirty="0" err="1">
                <a:solidFill>
                  <a:srgbClr val="222222"/>
                </a:solidFill>
                <a:latin typeface="Times New Roman" panose="02020603050405020304" pitchFamily="18" charset="0"/>
                <a:cs typeface="Times New Roman" panose="02020603050405020304" pitchFamily="18" charset="0"/>
              </a:rPr>
              <a:t>Januschowski</a:t>
            </a:r>
            <a:r>
              <a:rPr lang="en-US" altLang="zh-CN" sz="1400" dirty="0">
                <a:solidFill>
                  <a:srgbClr val="222222"/>
                </a:solidFill>
                <a:latin typeface="Times New Roman" panose="02020603050405020304" pitchFamily="18" charset="0"/>
                <a:cs typeface="Times New Roman" panose="02020603050405020304" pitchFamily="18" charset="0"/>
              </a:rPr>
              <a:t> T, et al. Forecasting big time series: old and new[C]. Proceedings of the VLDB Endowment, 2018, 11(12): 2102-2105.</a:t>
            </a:r>
          </a:p>
          <a:p>
            <a:r>
              <a:rPr lang="en-US" altLang="zh-CN" sz="1400" dirty="0">
                <a:solidFill>
                  <a:srgbClr val="222222"/>
                </a:solidFill>
                <a:latin typeface="Times New Roman" panose="02020603050405020304" pitchFamily="18" charset="0"/>
                <a:cs typeface="Times New Roman" panose="02020603050405020304" pitchFamily="18" charset="0"/>
              </a:rPr>
              <a:t>[11] </a:t>
            </a:r>
            <a:r>
              <a:rPr lang="en-US" altLang="zh-CN" sz="1400" dirty="0" err="1">
                <a:solidFill>
                  <a:srgbClr val="222222"/>
                </a:solidFill>
                <a:latin typeface="Times New Roman" panose="02020603050405020304" pitchFamily="18" charset="0"/>
                <a:cs typeface="Times New Roman" panose="02020603050405020304" pitchFamily="18" charset="0"/>
              </a:rPr>
              <a:t>Faloutsos</a:t>
            </a:r>
            <a:r>
              <a:rPr lang="en-US" altLang="zh-CN" sz="1400" dirty="0">
                <a:solidFill>
                  <a:srgbClr val="222222"/>
                </a:solidFill>
                <a:latin typeface="Times New Roman" panose="02020603050405020304" pitchFamily="18" charset="0"/>
                <a:cs typeface="Times New Roman" panose="02020603050405020304" pitchFamily="18" charset="0"/>
              </a:rPr>
              <a:t> C, </a:t>
            </a:r>
            <a:r>
              <a:rPr lang="en-US" altLang="zh-CN" sz="1400" dirty="0" err="1">
                <a:solidFill>
                  <a:srgbClr val="222222"/>
                </a:solidFill>
                <a:latin typeface="Times New Roman" panose="02020603050405020304" pitchFamily="18" charset="0"/>
                <a:cs typeface="Times New Roman" panose="02020603050405020304" pitchFamily="18" charset="0"/>
              </a:rPr>
              <a:t>Gasthaus</a:t>
            </a:r>
            <a:r>
              <a:rPr lang="en-US" altLang="zh-CN" sz="1400" dirty="0">
                <a:solidFill>
                  <a:srgbClr val="222222"/>
                </a:solidFill>
                <a:latin typeface="Times New Roman" panose="02020603050405020304" pitchFamily="18" charset="0"/>
                <a:cs typeface="Times New Roman" panose="02020603050405020304" pitchFamily="18" charset="0"/>
              </a:rPr>
              <a:t> J, </a:t>
            </a:r>
            <a:r>
              <a:rPr lang="en-US" altLang="zh-CN" sz="1400" dirty="0" err="1">
                <a:solidFill>
                  <a:srgbClr val="222222"/>
                </a:solidFill>
                <a:latin typeface="Times New Roman" panose="02020603050405020304" pitchFamily="18" charset="0"/>
                <a:cs typeface="Times New Roman" panose="02020603050405020304" pitchFamily="18" charset="0"/>
              </a:rPr>
              <a:t>Januschowski</a:t>
            </a:r>
            <a:r>
              <a:rPr lang="en-US" altLang="zh-CN" sz="1400" dirty="0">
                <a:solidFill>
                  <a:srgbClr val="222222"/>
                </a:solidFill>
                <a:latin typeface="Times New Roman" panose="02020603050405020304" pitchFamily="18" charset="0"/>
                <a:cs typeface="Times New Roman" panose="02020603050405020304" pitchFamily="18" charset="0"/>
              </a:rPr>
              <a:t> T, et al. Classical and contemporary approaches to big time series forecasting[C]//Proceedings of the 2019 international conference on management of data. 2019: 2042-2047.</a:t>
            </a:r>
          </a:p>
          <a:p>
            <a:r>
              <a:rPr lang="en-US" altLang="zh-CN" sz="1400" dirty="0">
                <a:solidFill>
                  <a:srgbClr val="222222"/>
                </a:solidFill>
                <a:latin typeface="Times New Roman" panose="02020603050405020304" pitchFamily="18" charset="0"/>
                <a:cs typeface="Times New Roman" panose="02020603050405020304" pitchFamily="18" charset="0"/>
              </a:rPr>
              <a:t>[12] </a:t>
            </a:r>
            <a:r>
              <a:rPr lang="en-US" altLang="zh-CN" sz="1400" dirty="0" err="1">
                <a:solidFill>
                  <a:srgbClr val="222222"/>
                </a:solidFill>
                <a:latin typeface="Times New Roman" panose="02020603050405020304" pitchFamily="18" charset="0"/>
                <a:cs typeface="Times New Roman" panose="02020603050405020304" pitchFamily="18" charset="0"/>
              </a:rPr>
              <a:t>Jin</a:t>
            </a:r>
            <a:r>
              <a:rPr lang="en-US" altLang="zh-CN" sz="1400" dirty="0">
                <a:solidFill>
                  <a:srgbClr val="222222"/>
                </a:solidFill>
                <a:latin typeface="Times New Roman" panose="02020603050405020304" pitchFamily="18" charset="0"/>
                <a:cs typeface="Times New Roman" panose="02020603050405020304" pitchFamily="18" charset="0"/>
              </a:rPr>
              <a:t> X, Park Y, </a:t>
            </a:r>
            <a:r>
              <a:rPr lang="en-US" altLang="zh-CN" sz="1400" dirty="0" err="1">
                <a:solidFill>
                  <a:srgbClr val="222222"/>
                </a:solidFill>
                <a:latin typeface="Times New Roman" panose="02020603050405020304" pitchFamily="18" charset="0"/>
                <a:cs typeface="Times New Roman" panose="02020603050405020304" pitchFamily="18" charset="0"/>
              </a:rPr>
              <a:t>Maddix</a:t>
            </a:r>
            <a:r>
              <a:rPr lang="en-US" altLang="zh-CN" sz="1400" dirty="0">
                <a:solidFill>
                  <a:srgbClr val="222222"/>
                </a:solidFill>
                <a:latin typeface="Times New Roman" panose="02020603050405020304" pitchFamily="18" charset="0"/>
                <a:cs typeface="Times New Roman" panose="02020603050405020304" pitchFamily="18" charset="0"/>
              </a:rPr>
              <a:t> D, et al. Domain adaptation for time series forecasting via attention sharing[C]//International Conference on Machine Learning. PMLR, 2022: 10280-10297.</a:t>
            </a:r>
          </a:p>
          <a:p>
            <a:r>
              <a:rPr lang="en-US" altLang="zh-CN" sz="1400" dirty="0">
                <a:solidFill>
                  <a:srgbClr val="222222"/>
                </a:solidFill>
                <a:latin typeface="Times New Roman" panose="02020603050405020304" pitchFamily="18" charset="0"/>
                <a:cs typeface="Times New Roman" panose="02020603050405020304" pitchFamily="18" charset="0"/>
              </a:rPr>
              <a:t>[13] Chen Y, Segovia I, Gel Y R. Z-GCNETs: time zigzags at graph convolutional networks for time series forecasting[C]//International Conference on Machine Learning. PMLR, 2021: 1684-1694.</a:t>
            </a:r>
          </a:p>
          <a:p>
            <a:r>
              <a:rPr lang="en-US" altLang="zh-CN" sz="1400" dirty="0">
                <a:solidFill>
                  <a:srgbClr val="222222"/>
                </a:solidFill>
                <a:latin typeface="Times New Roman" panose="02020603050405020304" pitchFamily="18" charset="0"/>
                <a:cs typeface="Times New Roman" panose="02020603050405020304" pitchFamily="18" charset="0"/>
              </a:rPr>
              <a:t>[14] Taylor S J, </a:t>
            </a:r>
            <a:r>
              <a:rPr lang="en-US" altLang="zh-CN" sz="1400" dirty="0" err="1">
                <a:solidFill>
                  <a:srgbClr val="222222"/>
                </a:solidFill>
                <a:latin typeface="Times New Roman" panose="02020603050405020304" pitchFamily="18" charset="0"/>
                <a:cs typeface="Times New Roman" panose="02020603050405020304" pitchFamily="18" charset="0"/>
              </a:rPr>
              <a:t>Letham</a:t>
            </a:r>
            <a:r>
              <a:rPr lang="en-US" altLang="zh-CN" sz="1400" dirty="0">
                <a:solidFill>
                  <a:srgbClr val="222222"/>
                </a:solidFill>
                <a:latin typeface="Times New Roman" panose="02020603050405020304" pitchFamily="18" charset="0"/>
                <a:cs typeface="Times New Roman" panose="02020603050405020304" pitchFamily="18" charset="0"/>
              </a:rPr>
              <a:t> B. Forecasting at scale[J]. The American Statistician, 2018, 72(1): 37-45.</a:t>
            </a:r>
          </a:p>
        </p:txBody>
      </p:sp>
    </p:spTree>
    <p:extLst>
      <p:ext uri="{BB962C8B-B14F-4D97-AF65-F5344CB8AC3E}">
        <p14:creationId xmlns:p14="http://schemas.microsoft.com/office/powerpoint/2010/main" val="274319533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B5502-9869-7D89-0112-8C43D48CF480}"/>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参考文献</a:t>
            </a:r>
            <a:r>
              <a:rPr lang="en-US" altLang="zh-CN" sz="2700" b="1" dirty="0">
                <a:latin typeface="华文宋体" panose="02010600040101010101" pitchFamily="2" charset="-122"/>
                <a:ea typeface="华文宋体" panose="02010600040101010101" pitchFamily="2" charset="-122"/>
              </a:rPr>
              <a:t>(</a:t>
            </a:r>
            <a:r>
              <a:rPr lang="zh-CN" altLang="en-US" sz="2700" b="1" dirty="0">
                <a:latin typeface="华文宋体" panose="02010600040101010101" pitchFamily="2" charset="-122"/>
                <a:ea typeface="华文宋体" panose="02010600040101010101" pitchFamily="2" charset="-122"/>
              </a:rPr>
              <a:t>二</a:t>
            </a:r>
            <a:r>
              <a:rPr lang="en-US" altLang="zh-CN" sz="2700" b="1" dirty="0">
                <a:latin typeface="华文宋体" panose="02010600040101010101" pitchFamily="2" charset="-122"/>
                <a:ea typeface="华文宋体" panose="02010600040101010101" pitchFamily="2" charset="-122"/>
              </a:rPr>
              <a:t>)</a:t>
            </a:r>
            <a:endParaRPr lang="zh-CN" altLang="en-US" sz="2700" b="1" dirty="0">
              <a:latin typeface="华文宋体" panose="02010600040101010101" pitchFamily="2" charset="-122"/>
              <a:ea typeface="华文宋体" panose="02010600040101010101" pitchFamily="2" charset="-122"/>
            </a:endParaRPr>
          </a:p>
        </p:txBody>
      </p:sp>
      <p:sp>
        <p:nvSpPr>
          <p:cNvPr id="3" name="灯片编号占位符 2">
            <a:extLst>
              <a:ext uri="{FF2B5EF4-FFF2-40B4-BE49-F238E27FC236}">
                <a16:creationId xmlns:a16="http://schemas.microsoft.com/office/drawing/2014/main" id="{99611747-CD74-5C13-22BA-747E14366707}"/>
              </a:ext>
            </a:extLst>
          </p:cNvPr>
          <p:cNvSpPr>
            <a:spLocks noGrp="1"/>
          </p:cNvSpPr>
          <p:nvPr>
            <p:ph type="sldNum" sz="quarter" idx="2"/>
          </p:nvPr>
        </p:nvSpPr>
        <p:spPr/>
        <p:txBody>
          <a:bodyPr/>
          <a:lstStyle/>
          <a:p>
            <a:fld id="{86CB4B4D-7CA3-9044-876B-883B54F8677D}" type="slidenum">
              <a:rPr lang="en-US" altLang="zh-CN" smtClean="0"/>
              <a:t>81</a:t>
            </a:fld>
            <a:endParaRPr lang="zh-CN" altLang="en-US" dirty="0"/>
          </a:p>
        </p:txBody>
      </p:sp>
      <p:sp>
        <p:nvSpPr>
          <p:cNvPr id="5" name="文本框 4">
            <a:extLst>
              <a:ext uri="{FF2B5EF4-FFF2-40B4-BE49-F238E27FC236}">
                <a16:creationId xmlns:a16="http://schemas.microsoft.com/office/drawing/2014/main" id="{E98BC911-FDD6-C92B-57EF-B8F542037B06}"/>
              </a:ext>
            </a:extLst>
          </p:cNvPr>
          <p:cNvSpPr txBox="1"/>
          <p:nvPr/>
        </p:nvSpPr>
        <p:spPr>
          <a:xfrm>
            <a:off x="322708" y="926056"/>
            <a:ext cx="8498584" cy="56938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400" dirty="0">
                <a:solidFill>
                  <a:srgbClr val="222222"/>
                </a:solidFill>
                <a:latin typeface="Times New Roman" panose="02020603050405020304" pitchFamily="18" charset="0"/>
                <a:cs typeface="Times New Roman" panose="02020603050405020304" pitchFamily="18" charset="0"/>
              </a:rPr>
              <a:t>[15] Ismail Fawaz H, Forestier G, Weber J, et al. Deep learning for time series classification: a review[J]. Data mining and knowledge discovery, 2019, 33(4): 917-963.</a:t>
            </a:r>
          </a:p>
          <a:p>
            <a:r>
              <a:rPr lang="en-US" altLang="zh-CN" sz="1400" dirty="0">
                <a:solidFill>
                  <a:srgbClr val="222222"/>
                </a:solidFill>
                <a:latin typeface="Times New Roman" panose="02020603050405020304" pitchFamily="18" charset="0"/>
                <a:cs typeface="Times New Roman" panose="02020603050405020304" pitchFamily="18" charset="0"/>
              </a:rPr>
              <a:t>[16] Ma Q, Zheng J, Li S, et al. Learning representations for time series clustering[C]. 33rd Conference on Neural Information Processing Systems(NeurIPS’19) , 2019.</a:t>
            </a:r>
          </a:p>
          <a:p>
            <a:r>
              <a:rPr lang="en-US" altLang="zh-CN" sz="1400" dirty="0">
                <a:solidFill>
                  <a:srgbClr val="222222"/>
                </a:solidFill>
                <a:latin typeface="Times New Roman" panose="02020603050405020304" pitchFamily="18" charset="0"/>
                <a:cs typeface="Times New Roman" panose="02020603050405020304" pitchFamily="18" charset="0"/>
              </a:rPr>
              <a:t>[17] </a:t>
            </a:r>
            <a:r>
              <a:rPr lang="en-US" altLang="zh-CN" sz="1400" dirty="0" err="1">
                <a:solidFill>
                  <a:srgbClr val="222222"/>
                </a:solidFill>
                <a:latin typeface="Times New Roman" panose="02020603050405020304" pitchFamily="18" charset="0"/>
                <a:cs typeface="Times New Roman" panose="02020603050405020304" pitchFamily="18" charset="0"/>
              </a:rPr>
              <a:t>Aghabozorgi</a:t>
            </a:r>
            <a:r>
              <a:rPr lang="en-US" altLang="zh-CN" sz="1400" dirty="0">
                <a:solidFill>
                  <a:srgbClr val="222222"/>
                </a:solidFill>
                <a:latin typeface="Times New Roman" panose="02020603050405020304" pitchFamily="18" charset="0"/>
                <a:cs typeface="Times New Roman" panose="02020603050405020304" pitchFamily="18" charset="0"/>
              </a:rPr>
              <a:t> S, </a:t>
            </a:r>
            <a:r>
              <a:rPr lang="en-US" altLang="zh-CN" sz="1400" dirty="0" err="1">
                <a:solidFill>
                  <a:srgbClr val="222222"/>
                </a:solidFill>
                <a:latin typeface="Times New Roman" panose="02020603050405020304" pitchFamily="18" charset="0"/>
                <a:cs typeface="Times New Roman" panose="02020603050405020304" pitchFamily="18" charset="0"/>
              </a:rPr>
              <a:t>Shirkhorshidi</a:t>
            </a:r>
            <a:r>
              <a:rPr lang="en-US" altLang="zh-CN" sz="1400" dirty="0">
                <a:solidFill>
                  <a:srgbClr val="222222"/>
                </a:solidFill>
                <a:latin typeface="Times New Roman" panose="02020603050405020304" pitchFamily="18" charset="0"/>
                <a:cs typeface="Times New Roman" panose="02020603050405020304" pitchFamily="18" charset="0"/>
              </a:rPr>
              <a:t> A S, Wah T Y. Time-series clustering–a decade review[J]. Information systems, 2015, 53: 16-38.</a:t>
            </a:r>
          </a:p>
          <a:p>
            <a:r>
              <a:rPr lang="en-US" altLang="zh-CN" sz="1400" dirty="0">
                <a:solidFill>
                  <a:srgbClr val="222222"/>
                </a:solidFill>
                <a:latin typeface="Times New Roman" panose="02020603050405020304" pitchFamily="18" charset="0"/>
                <a:cs typeface="Times New Roman" panose="02020603050405020304" pitchFamily="18" charset="0"/>
              </a:rPr>
              <a:t>[18] </a:t>
            </a:r>
            <a:r>
              <a:rPr lang="en-US" altLang="zh-CN" sz="1400" dirty="0" err="1">
                <a:solidFill>
                  <a:srgbClr val="222222"/>
                </a:solidFill>
                <a:latin typeface="Times New Roman" panose="02020603050405020304" pitchFamily="18" charset="0"/>
                <a:cs typeface="Times New Roman" panose="02020603050405020304" pitchFamily="18" charset="0"/>
              </a:rPr>
              <a:t>Alghushairy</a:t>
            </a:r>
            <a:r>
              <a:rPr lang="en-US" altLang="zh-CN" sz="1400" dirty="0">
                <a:solidFill>
                  <a:srgbClr val="222222"/>
                </a:solidFill>
                <a:latin typeface="Times New Roman" panose="02020603050405020304" pitchFamily="18" charset="0"/>
                <a:cs typeface="Times New Roman" panose="02020603050405020304" pitchFamily="18" charset="0"/>
              </a:rPr>
              <a:t> O, </a:t>
            </a:r>
            <a:r>
              <a:rPr lang="en-US" altLang="zh-CN" sz="1400" dirty="0" err="1">
                <a:solidFill>
                  <a:srgbClr val="222222"/>
                </a:solidFill>
                <a:latin typeface="Times New Roman" panose="02020603050405020304" pitchFamily="18" charset="0"/>
                <a:cs typeface="Times New Roman" panose="02020603050405020304" pitchFamily="18" charset="0"/>
              </a:rPr>
              <a:t>Alsini</a:t>
            </a:r>
            <a:r>
              <a:rPr lang="en-US" altLang="zh-CN" sz="1400" dirty="0">
                <a:solidFill>
                  <a:srgbClr val="222222"/>
                </a:solidFill>
                <a:latin typeface="Times New Roman" panose="02020603050405020304" pitchFamily="18" charset="0"/>
                <a:cs typeface="Times New Roman" panose="02020603050405020304" pitchFamily="18" charset="0"/>
              </a:rPr>
              <a:t> R, Soule T, et al. A review of local outlier factor algorithms for outlier detection in big data streams[J]. Big Data and Cognitive Computing, 2020, 5(1): 1.</a:t>
            </a:r>
          </a:p>
          <a:p>
            <a:r>
              <a:rPr lang="en-US" altLang="zh-CN" sz="1400" dirty="0">
                <a:solidFill>
                  <a:srgbClr val="222222"/>
                </a:solidFill>
                <a:latin typeface="Times New Roman" panose="02020603050405020304" pitchFamily="18" charset="0"/>
                <a:cs typeface="Times New Roman" panose="02020603050405020304" pitchFamily="18" charset="0"/>
              </a:rPr>
              <a:t>[19] Liu F T, Ting K M, Zhou Z H. Isolation forest[C]//2008 eighth </a:t>
            </a:r>
            <a:r>
              <a:rPr lang="en-US" altLang="zh-CN" sz="1400" dirty="0" err="1">
                <a:solidFill>
                  <a:srgbClr val="222222"/>
                </a:solidFill>
                <a:latin typeface="Times New Roman" panose="02020603050405020304" pitchFamily="18" charset="0"/>
                <a:cs typeface="Times New Roman" panose="02020603050405020304" pitchFamily="18" charset="0"/>
              </a:rPr>
              <a:t>ieee</a:t>
            </a:r>
            <a:r>
              <a:rPr lang="en-US" altLang="zh-CN" sz="1400" dirty="0">
                <a:solidFill>
                  <a:srgbClr val="222222"/>
                </a:solidFill>
                <a:latin typeface="Times New Roman" panose="02020603050405020304" pitchFamily="18" charset="0"/>
                <a:cs typeface="Times New Roman" panose="02020603050405020304" pitchFamily="18" charset="0"/>
              </a:rPr>
              <a:t> international conference on data mining. IEEE, 2008: 413-422.</a:t>
            </a:r>
          </a:p>
          <a:p>
            <a:r>
              <a:rPr lang="en-US" altLang="zh-CN" sz="1400" dirty="0">
                <a:solidFill>
                  <a:srgbClr val="222222"/>
                </a:solidFill>
                <a:latin typeface="Times New Roman" panose="02020603050405020304" pitchFamily="18" charset="0"/>
                <a:cs typeface="Times New Roman" panose="02020603050405020304" pitchFamily="18" charset="0"/>
              </a:rPr>
              <a:t>[20] Cheng Z, Zou C, Dong J. Outlier detection using isolation forest and local outlier factor[C]//Proceedings of the conference on research in adaptive and convergent systems. 2019: 161-168.</a:t>
            </a:r>
          </a:p>
          <a:p>
            <a:r>
              <a:rPr lang="en-US" altLang="zh-CN" sz="1400" dirty="0">
                <a:solidFill>
                  <a:srgbClr val="222222"/>
                </a:solidFill>
                <a:latin typeface="Times New Roman" panose="02020603050405020304" pitchFamily="18" charset="0"/>
                <a:cs typeface="Times New Roman" panose="02020603050405020304" pitchFamily="18" charset="0"/>
              </a:rPr>
              <a:t>[21] Li Y, Liu Z, Lee P </a:t>
            </a:r>
            <a:r>
              <a:rPr lang="en-US" altLang="zh-CN" sz="1400" dirty="0" err="1">
                <a:solidFill>
                  <a:srgbClr val="222222"/>
                </a:solidFill>
                <a:latin typeface="Times New Roman" panose="02020603050405020304" pitchFamily="18" charset="0"/>
                <a:cs typeface="Times New Roman" panose="02020603050405020304" pitchFamily="18" charset="0"/>
              </a:rPr>
              <a:t>P</a:t>
            </a:r>
            <a:r>
              <a:rPr lang="en-US" altLang="zh-CN" sz="1400" dirty="0">
                <a:solidFill>
                  <a:srgbClr val="222222"/>
                </a:solidFill>
                <a:latin typeface="Times New Roman" panose="02020603050405020304" pitchFamily="18" charset="0"/>
                <a:cs typeface="Times New Roman" panose="02020603050405020304" pitchFamily="18" charset="0"/>
              </a:rPr>
              <a:t> C, et al. Differentiated Key-Value Storage Management for Balanced I/O Performance[C]//2021 USENIX Annual Technical Conference (USENIX ATC’21). 2021: 673-687.</a:t>
            </a:r>
          </a:p>
          <a:p>
            <a:r>
              <a:rPr lang="en-US" altLang="zh-CN" sz="1400" dirty="0">
                <a:solidFill>
                  <a:srgbClr val="222222"/>
                </a:solidFill>
                <a:latin typeface="Times New Roman" panose="02020603050405020304" pitchFamily="18" charset="0"/>
                <a:cs typeface="Times New Roman" panose="02020603050405020304" pitchFamily="18" charset="0"/>
              </a:rPr>
              <a:t>[22] Dong S, </a:t>
            </a:r>
            <a:r>
              <a:rPr lang="en-US" altLang="zh-CN" sz="1400" dirty="0" err="1">
                <a:solidFill>
                  <a:srgbClr val="222222"/>
                </a:solidFill>
                <a:latin typeface="Times New Roman" panose="02020603050405020304" pitchFamily="18" charset="0"/>
                <a:cs typeface="Times New Roman" panose="02020603050405020304" pitchFamily="18" charset="0"/>
              </a:rPr>
              <a:t>Kryczka</a:t>
            </a:r>
            <a:r>
              <a:rPr lang="en-US" altLang="zh-CN" sz="1400" dirty="0">
                <a:solidFill>
                  <a:srgbClr val="222222"/>
                </a:solidFill>
                <a:latin typeface="Times New Roman" panose="02020603050405020304" pitchFamily="18" charset="0"/>
                <a:cs typeface="Times New Roman" panose="02020603050405020304" pitchFamily="18" charset="0"/>
              </a:rPr>
              <a:t> A, </a:t>
            </a:r>
            <a:r>
              <a:rPr lang="en-US" altLang="zh-CN" sz="1400" dirty="0" err="1">
                <a:solidFill>
                  <a:srgbClr val="222222"/>
                </a:solidFill>
                <a:latin typeface="Times New Roman" panose="02020603050405020304" pitchFamily="18" charset="0"/>
                <a:cs typeface="Times New Roman" panose="02020603050405020304" pitchFamily="18" charset="0"/>
              </a:rPr>
              <a:t>Jin</a:t>
            </a:r>
            <a:r>
              <a:rPr lang="en-US" altLang="zh-CN" sz="1400" dirty="0">
                <a:solidFill>
                  <a:srgbClr val="222222"/>
                </a:solidFill>
                <a:latin typeface="Times New Roman" panose="02020603050405020304" pitchFamily="18" charset="0"/>
                <a:cs typeface="Times New Roman" panose="02020603050405020304" pitchFamily="18" charset="0"/>
              </a:rPr>
              <a:t> Y, et al. Evolution of Development Priorities in Key-value Stores Serving Large-scale Applications: The </a:t>
            </a:r>
            <a:r>
              <a:rPr lang="en-US" altLang="zh-CN" sz="1400" dirty="0" err="1">
                <a:solidFill>
                  <a:srgbClr val="222222"/>
                </a:solidFill>
                <a:latin typeface="Times New Roman" panose="02020603050405020304" pitchFamily="18" charset="0"/>
                <a:cs typeface="Times New Roman" panose="02020603050405020304" pitchFamily="18" charset="0"/>
              </a:rPr>
              <a:t>RocksDB</a:t>
            </a:r>
            <a:r>
              <a:rPr lang="en-US" altLang="zh-CN" sz="1400" dirty="0">
                <a:solidFill>
                  <a:srgbClr val="222222"/>
                </a:solidFill>
                <a:latin typeface="Times New Roman" panose="02020603050405020304" pitchFamily="18" charset="0"/>
                <a:cs typeface="Times New Roman" panose="02020603050405020304" pitchFamily="18" charset="0"/>
              </a:rPr>
              <a:t> Experience[C]//19th USENIX Conference on File and Storage Technologies (FAST’21). 2021: 33-49.</a:t>
            </a:r>
          </a:p>
          <a:p>
            <a:r>
              <a:rPr lang="en-US" altLang="zh-CN" sz="1400" dirty="0">
                <a:solidFill>
                  <a:srgbClr val="222222"/>
                </a:solidFill>
                <a:latin typeface="Times New Roman" panose="02020603050405020304" pitchFamily="18" charset="0"/>
                <a:cs typeface="Times New Roman" panose="02020603050405020304" pitchFamily="18" charset="0"/>
              </a:rPr>
              <a:t>[23] Wang C, Huang X, </a:t>
            </a:r>
            <a:r>
              <a:rPr lang="en-US" altLang="zh-CN" sz="1400" dirty="0" err="1">
                <a:solidFill>
                  <a:srgbClr val="222222"/>
                </a:solidFill>
                <a:latin typeface="Times New Roman" panose="02020603050405020304" pitchFamily="18" charset="0"/>
                <a:cs typeface="Times New Roman" panose="02020603050405020304" pitchFamily="18" charset="0"/>
              </a:rPr>
              <a:t>Qiao</a:t>
            </a:r>
            <a:r>
              <a:rPr lang="en-US" altLang="zh-CN" sz="1400" dirty="0">
                <a:solidFill>
                  <a:srgbClr val="222222"/>
                </a:solidFill>
                <a:latin typeface="Times New Roman" panose="02020603050405020304" pitchFamily="18" charset="0"/>
                <a:cs typeface="Times New Roman" panose="02020603050405020304" pitchFamily="18" charset="0"/>
              </a:rPr>
              <a:t> J, et al. Apache </a:t>
            </a:r>
            <a:r>
              <a:rPr lang="en-US" altLang="zh-CN" sz="1400" dirty="0" err="1">
                <a:solidFill>
                  <a:srgbClr val="222222"/>
                </a:solidFill>
                <a:latin typeface="Times New Roman" panose="02020603050405020304" pitchFamily="18" charset="0"/>
                <a:cs typeface="Times New Roman" panose="02020603050405020304" pitchFamily="18" charset="0"/>
              </a:rPr>
              <a:t>IoTDB</a:t>
            </a:r>
            <a:r>
              <a:rPr lang="en-US" altLang="zh-CN" sz="1400" dirty="0">
                <a:solidFill>
                  <a:srgbClr val="222222"/>
                </a:solidFill>
                <a:latin typeface="Times New Roman" panose="02020603050405020304" pitchFamily="18" charset="0"/>
                <a:cs typeface="Times New Roman" panose="02020603050405020304" pitchFamily="18" charset="0"/>
              </a:rPr>
              <a:t>: time-series database for internet of things[C]. Proceedings of the VLDB Endowment, 2020, 13(12): 2901-2904.</a:t>
            </a:r>
          </a:p>
          <a:p>
            <a:r>
              <a:rPr lang="en-US" altLang="zh-CN" sz="1400" dirty="0">
                <a:solidFill>
                  <a:srgbClr val="222222"/>
                </a:solidFill>
                <a:latin typeface="Times New Roman" panose="02020603050405020304" pitchFamily="18" charset="0"/>
                <a:cs typeface="Times New Roman" panose="02020603050405020304" pitchFamily="18" charset="0"/>
              </a:rPr>
              <a:t>[24] Apache </a:t>
            </a:r>
            <a:r>
              <a:rPr lang="en-US" altLang="zh-CN" sz="1400" dirty="0" err="1">
                <a:solidFill>
                  <a:srgbClr val="222222"/>
                </a:solidFill>
                <a:latin typeface="Times New Roman" panose="02020603050405020304" pitchFamily="18" charset="0"/>
                <a:cs typeface="Times New Roman" panose="02020603050405020304" pitchFamily="18" charset="0"/>
              </a:rPr>
              <a:t>IoTDB</a:t>
            </a:r>
            <a:r>
              <a:rPr lang="en-US" altLang="zh-CN" sz="1400" dirty="0">
                <a:solidFill>
                  <a:srgbClr val="222222"/>
                </a:solidFill>
                <a:latin typeface="Times New Roman" panose="02020603050405020304" pitchFamily="18" charset="0"/>
                <a:cs typeface="Times New Roman" panose="02020603050405020304" pitchFamily="18" charset="0"/>
              </a:rPr>
              <a:t>. </a:t>
            </a:r>
            <a:r>
              <a:rPr lang="zh-CN" altLang="en-US" sz="1400" dirty="0">
                <a:solidFill>
                  <a:srgbClr val="222222"/>
                </a:solidFill>
                <a:latin typeface="Times New Roman" panose="02020603050405020304" pitchFamily="18" charset="0"/>
                <a:cs typeface="Times New Roman" panose="02020603050405020304" pitchFamily="18" charset="0"/>
              </a:rPr>
              <a:t>“</a:t>
            </a:r>
            <a:r>
              <a:rPr lang="en-US" altLang="zh-CN" sz="1400" dirty="0">
                <a:solidFill>
                  <a:srgbClr val="222222"/>
                </a:solidFill>
                <a:latin typeface="Times New Roman" panose="02020603050405020304" pitchFamily="18" charset="0"/>
                <a:cs typeface="Times New Roman" panose="02020603050405020304" pitchFamily="18" charset="0"/>
              </a:rPr>
              <a:t>https://iotdb.apache.org/zh/.</a:t>
            </a:r>
            <a:r>
              <a:rPr lang="zh-CN" altLang="en-US" sz="1400" dirty="0">
                <a:solidFill>
                  <a:srgbClr val="222222"/>
                </a:solidFill>
                <a:latin typeface="Times New Roman" panose="02020603050405020304" pitchFamily="18" charset="0"/>
                <a:cs typeface="Times New Roman" panose="02020603050405020304" pitchFamily="18" charset="0"/>
              </a:rPr>
              <a:t>”</a:t>
            </a:r>
            <a:endParaRPr lang="en-US" altLang="zh-CN" sz="1400" dirty="0">
              <a:solidFill>
                <a:srgbClr val="222222"/>
              </a:solidFill>
              <a:latin typeface="Times New Roman" panose="02020603050405020304" pitchFamily="18" charset="0"/>
              <a:cs typeface="Times New Roman" panose="02020603050405020304" pitchFamily="18" charset="0"/>
            </a:endParaRPr>
          </a:p>
          <a:p>
            <a:r>
              <a:rPr lang="en-US" altLang="zh-CN" sz="1400" dirty="0">
                <a:solidFill>
                  <a:srgbClr val="222222"/>
                </a:solidFill>
                <a:latin typeface="Times New Roman" panose="02020603050405020304" pitchFamily="18" charset="0"/>
                <a:cs typeface="Times New Roman" panose="02020603050405020304" pitchFamily="18" charset="0"/>
              </a:rPr>
              <a:t>[25] </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张博</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智能运维场景中的时序数据库选型与挑战 </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Times New Roman" panose="02020603050405020304" pitchFamily="18" charset="0"/>
                <a:cs typeface="Times New Roman" panose="02020603050405020304" pitchFamily="18" charset="0"/>
              </a:rPr>
              <a:t> “ </a:t>
            </a:r>
            <a:r>
              <a:rPr lang="en-US" altLang="zh-CN" sz="1400" dirty="0">
                <a:solidFill>
                  <a:srgbClr val="222222"/>
                </a:solidFill>
                <a:latin typeface="Times New Roman" panose="02020603050405020304" pitchFamily="18" charset="0"/>
                <a:cs typeface="Times New Roman" panose="02020603050405020304" pitchFamily="18" charset="0"/>
              </a:rPr>
              <a:t>https://xie.infoq.cn/article/bc49ca014cb2fc3c7c7644aef</a:t>
            </a:r>
            <a:r>
              <a:rPr lang="zh-CN" altLang="en-US" sz="1400" dirty="0">
                <a:solidFill>
                  <a:srgbClr val="222222"/>
                </a:solidFill>
                <a:latin typeface="Times New Roman" panose="02020603050405020304" pitchFamily="18" charset="0"/>
                <a:cs typeface="Times New Roman" panose="02020603050405020304" pitchFamily="18" charset="0"/>
              </a:rPr>
              <a:t>”</a:t>
            </a:r>
            <a:r>
              <a:rPr lang="en-US" altLang="zh-CN" sz="1400" dirty="0">
                <a:solidFill>
                  <a:srgbClr val="222222"/>
                </a:solidFill>
                <a:latin typeface="Times New Roman" panose="02020603050405020304" pitchFamily="18" charset="0"/>
                <a:cs typeface="Times New Roman" panose="02020603050405020304" pitchFamily="18" charset="0"/>
              </a:rPr>
              <a:t>.</a:t>
            </a:r>
            <a:endPar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endParaRPr>
          </a:p>
          <a:p>
            <a:r>
              <a:rPr lang="en-US" altLang="zh-CN" sz="1400" dirty="0">
                <a:solidFill>
                  <a:srgbClr val="222222"/>
                </a:solidFill>
                <a:latin typeface="Times New Roman" panose="02020603050405020304" pitchFamily="18" charset="0"/>
                <a:cs typeface="Times New Roman" panose="02020603050405020304" pitchFamily="18" charset="0"/>
              </a:rPr>
              <a:t>[26] </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姜仕军</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徐晓晨</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徐燕芬</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杜广林</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en-US" altLang="zh-CN" sz="1400" dirty="0" err="1">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IoTDB</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物联网数据库在城市轨道交通车辆智能运维系统中的应用</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[J].</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城市轨道交通研究</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en-US" altLang="zh-CN" sz="1400" dirty="0">
                <a:solidFill>
                  <a:srgbClr val="222222"/>
                </a:solidFill>
                <a:latin typeface="Times New Roman" panose="02020603050405020304" pitchFamily="18" charset="0"/>
                <a:cs typeface="Times New Roman" panose="02020603050405020304" pitchFamily="18" charset="0"/>
              </a:rPr>
              <a:t>2021,024(009):207-211.</a:t>
            </a:r>
          </a:p>
          <a:p>
            <a:r>
              <a:rPr lang="en-US" altLang="zh-CN" sz="1400" dirty="0">
                <a:solidFill>
                  <a:srgbClr val="222222"/>
                </a:solidFill>
                <a:latin typeface="Times New Roman" panose="02020603050405020304" pitchFamily="18" charset="0"/>
                <a:cs typeface="Times New Roman" panose="02020603050405020304" pitchFamily="18" charset="0"/>
              </a:rPr>
              <a:t>[27] </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怡养科技</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.Apache </a:t>
            </a:r>
            <a:r>
              <a:rPr lang="en-US" altLang="zh-CN" sz="1400" dirty="0" err="1">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IoTDB</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在智慧养老家庭设备上的落地应用，节约</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99%</a:t>
            </a:r>
            <a:r>
              <a:rPr lang="zh-CN" altLang="en-US"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存储成本</a:t>
            </a:r>
            <a:r>
              <a:rPr lang="en-US" altLang="zh-CN" sz="1400" dirty="0">
                <a:solidFill>
                  <a:srgbClr val="222222"/>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1400" dirty="0">
                <a:solidFill>
                  <a:srgbClr val="222222"/>
                </a:solidFill>
                <a:latin typeface="Times New Roman" panose="02020603050405020304" pitchFamily="18" charset="0"/>
                <a:cs typeface="Times New Roman" panose="02020603050405020304" pitchFamily="18" charset="0"/>
              </a:rPr>
              <a:t> “</a:t>
            </a:r>
            <a:r>
              <a:rPr lang="en-US" altLang="zh-CN" sz="1400" dirty="0">
                <a:solidFill>
                  <a:srgbClr val="222222"/>
                </a:solidFill>
                <a:latin typeface="Times New Roman" panose="02020603050405020304" pitchFamily="18" charset="0"/>
                <a:cs typeface="Times New Roman" panose="02020603050405020304" pitchFamily="18" charset="0"/>
              </a:rPr>
              <a:t>https://cloud.tencent.co-m/developer/article/2004234</a:t>
            </a:r>
            <a:r>
              <a:rPr lang="zh-CN" altLang="en-US" sz="1400" dirty="0">
                <a:solidFill>
                  <a:srgbClr val="222222"/>
                </a:solidFill>
                <a:latin typeface="Times New Roman" panose="02020603050405020304" pitchFamily="18" charset="0"/>
                <a:cs typeface="Times New Roman" panose="02020603050405020304" pitchFamily="18" charset="0"/>
              </a:rPr>
              <a:t>”</a:t>
            </a:r>
            <a:r>
              <a:rPr lang="en-US" altLang="zh-CN" sz="1400" dirty="0">
                <a:solidFill>
                  <a:srgbClr val="22222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5125693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550A80-4125-A132-F16C-D344D6D771E2}"/>
              </a:ext>
            </a:extLst>
          </p:cNvPr>
          <p:cNvSpPr>
            <a:spLocks noGrp="1"/>
          </p:cNvSpPr>
          <p:nvPr>
            <p:ph type="sldNum" sz="quarter" idx="2"/>
          </p:nvPr>
        </p:nvSpPr>
        <p:spPr/>
        <p:txBody>
          <a:bodyPr/>
          <a:lstStyle/>
          <a:p>
            <a:fld id="{86CB4B4D-7CA3-9044-876B-883B54F8677D}" type="slidenum">
              <a:rPr lang="en-US" altLang="zh-CN" smtClean="0"/>
              <a:t>82</a:t>
            </a:fld>
            <a:endParaRPr lang="zh-CN" altLang="en-US" dirty="0"/>
          </a:p>
        </p:txBody>
      </p:sp>
      <p:sp>
        <p:nvSpPr>
          <p:cNvPr id="3" name="标题 2">
            <a:extLst>
              <a:ext uri="{FF2B5EF4-FFF2-40B4-BE49-F238E27FC236}">
                <a16:creationId xmlns:a16="http://schemas.microsoft.com/office/drawing/2014/main" id="{97DC5AB3-FAD0-5B24-72CF-547E5D238F64}"/>
              </a:ext>
            </a:extLst>
          </p:cNvPr>
          <p:cNvSpPr>
            <a:spLocks noGrp="1"/>
          </p:cNvSpPr>
          <p:nvPr>
            <p:ph type="title"/>
          </p:nvPr>
        </p:nvSpPr>
        <p:spPr/>
        <p:txBody>
          <a:bodyPr>
            <a:normAutofit/>
          </a:bodyPr>
          <a:lstStyle/>
          <a:p>
            <a:r>
              <a:rPr lang="zh-CN" altLang="en-US" sz="2700" b="1" dirty="0">
                <a:latin typeface="华文宋体" panose="02010600040101010101" pitchFamily="2" charset="-122"/>
                <a:ea typeface="华文宋体" panose="02010600040101010101" pitchFamily="2" charset="-122"/>
              </a:rPr>
              <a:t>提问与解答</a:t>
            </a:r>
          </a:p>
        </p:txBody>
      </p:sp>
    </p:spTree>
    <p:extLst>
      <p:ext uri="{BB962C8B-B14F-4D97-AF65-F5344CB8AC3E}">
        <p14:creationId xmlns:p14="http://schemas.microsoft.com/office/powerpoint/2010/main" val="24247930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90B6-F795-03C8-7B66-F4B225E48F1B}"/>
              </a:ext>
            </a:extLst>
          </p:cNvPr>
          <p:cNvSpPr>
            <a:spLocks noGrp="1"/>
          </p:cNvSpPr>
          <p:nvPr>
            <p:ph type="title"/>
          </p:nvPr>
        </p:nvSpPr>
        <p:spPr/>
        <p:txBody>
          <a:bodyPr>
            <a:normAutofit fontScale="90000"/>
          </a:bodyPr>
          <a:lstStyle/>
          <a:p>
            <a:r>
              <a:rPr lang="zh-CN" altLang="en-US" b="1" dirty="0">
                <a:latin typeface="华文宋体" panose="02010600040101010101" pitchFamily="2" charset="-122"/>
                <a:ea typeface="华文宋体" panose="02010600040101010101" pitchFamily="2" charset="-122"/>
              </a:rPr>
              <a:t>时间序列相似性度量介绍</a:t>
            </a:r>
          </a:p>
        </p:txBody>
      </p:sp>
      <p:sp>
        <p:nvSpPr>
          <p:cNvPr id="3" name="灯片编号占位符 2">
            <a:extLst>
              <a:ext uri="{FF2B5EF4-FFF2-40B4-BE49-F238E27FC236}">
                <a16:creationId xmlns:a16="http://schemas.microsoft.com/office/drawing/2014/main" id="{669A782B-50EA-E1C4-9B56-110347FE2435}"/>
              </a:ext>
            </a:extLst>
          </p:cNvPr>
          <p:cNvSpPr>
            <a:spLocks noGrp="1"/>
          </p:cNvSpPr>
          <p:nvPr>
            <p:ph type="sldNum" sz="quarter" idx="2"/>
          </p:nvPr>
        </p:nvSpPr>
        <p:spPr/>
        <p:txBody>
          <a:bodyPr/>
          <a:lstStyle/>
          <a:p>
            <a:fld id="{86CB4B4D-7CA3-9044-876B-883B54F8677D}" type="slidenum">
              <a:rPr lang="en-US" altLang="zh-CN" smtClean="0"/>
              <a:t>9</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AC8EA0B-FEC8-C258-59FA-2DDFBFCDE5DA}"/>
                  </a:ext>
                </a:extLst>
              </p:cNvPr>
              <p:cNvSpPr txBox="1"/>
              <p:nvPr/>
            </p:nvSpPr>
            <p:spPr>
              <a:xfrm>
                <a:off x="457201" y="1038580"/>
                <a:ext cx="8229599" cy="883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rgbClr val="111111"/>
                    </a:solidFill>
                    <a:latin typeface="华文宋体" panose="02010600040101010101" pitchFamily="2" charset="-122"/>
                    <a:ea typeface="华文宋体" panose="02010600040101010101" pitchFamily="2" charset="-122"/>
                  </a:rPr>
                  <a:t>如何区分或匹配任意两个时间序列？如何标准化两个时间序列之间的认知距离？</a:t>
                </a:r>
                <a:endParaRPr lang="en-US" altLang="zh-CN" dirty="0">
                  <a:solidFill>
                    <a:srgbClr val="111111"/>
                  </a:solidFill>
                  <a:latin typeface="华文宋体" panose="02010600040101010101" pitchFamily="2" charset="-122"/>
                  <a:ea typeface="华文宋体" panose="02010600040101010101" pitchFamily="2" charset="-122"/>
                </a:endParaRPr>
              </a:p>
              <a:p>
                <a:pPr marL="285750" indent="-285750">
                  <a:lnSpc>
                    <a:spcPct val="150000"/>
                  </a:lnSpc>
                  <a:buFont typeface="Wingdings" panose="05000000000000000000" pitchFamily="2" charset="2"/>
                  <a:buChar char="Ø"/>
                </a:pPr>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时间序列相似性度量，选取一个距离函数来衡量时间序列</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sym typeface="Wingdings" panose="05000000000000000000" pitchFamily="2" charset="2"/>
                      </a:rPr>
                      <m:t>𝑋</m:t>
                    </m:r>
                  </m:oMath>
                </a14:m>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和</a:t>
                </a:r>
                <a14:m>
                  <m:oMath xmlns:m="http://schemas.openxmlformats.org/officeDocument/2006/math">
                    <m:r>
                      <a:rPr lang="en-US" altLang="zh-CN" i="1" dirty="0" smtClean="0">
                        <a:solidFill>
                          <a:srgbClr val="111111"/>
                        </a:solidFill>
                        <a:latin typeface="Cambria Math" panose="02040503050406030204" pitchFamily="18" charset="0"/>
                        <a:ea typeface="华文宋体" panose="02010600040101010101" pitchFamily="2" charset="-122"/>
                        <a:sym typeface="Wingdings" panose="05000000000000000000" pitchFamily="2" charset="2"/>
                      </a:rPr>
                      <m:t>𝑌</m:t>
                    </m:r>
                  </m:oMath>
                </a14:m>
                <a:r>
                  <a:rPr lang="zh-CN" altLang="en-US"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的相似性</a:t>
                </a:r>
                <a:endParaRPr lang="en-US" altLang="zh-CN"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p:txBody>
          </p:sp>
        </mc:Choice>
        <mc:Fallback xmlns="">
          <p:sp>
            <p:nvSpPr>
              <p:cNvPr id="5" name="文本框 4">
                <a:extLst>
                  <a:ext uri="{FF2B5EF4-FFF2-40B4-BE49-F238E27FC236}">
                    <a16:creationId xmlns:a16="http://schemas.microsoft.com/office/drawing/2014/main" id="{0AC8EA0B-FEC8-C258-59FA-2DDFBFCDE5DA}"/>
                  </a:ext>
                </a:extLst>
              </p:cNvPr>
              <p:cNvSpPr txBox="1">
                <a:spLocks noRot="1" noChangeAspect="1" noMove="1" noResize="1" noEditPoints="1" noAdjustHandles="1" noChangeArrowheads="1" noChangeShapeType="1" noTextEdit="1"/>
              </p:cNvSpPr>
              <p:nvPr/>
            </p:nvSpPr>
            <p:spPr>
              <a:xfrm>
                <a:off x="457201" y="1038580"/>
                <a:ext cx="8229599" cy="883768"/>
              </a:xfrm>
              <a:prstGeom prst="rect">
                <a:avLst/>
              </a:prstGeom>
              <a:blipFill>
                <a:blip r:embed="rId2"/>
                <a:stretch>
                  <a:fillRect l="-593" r="-296" b="-10345"/>
                </a:stretch>
              </a:blipFill>
              <a:ln w="12700" cap="flat">
                <a:noFill/>
                <a:miter lim="400000"/>
              </a:ln>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8746E4E4-0F63-6B0B-F38E-710B658D6FC7}"/>
              </a:ext>
            </a:extLst>
          </p:cNvPr>
          <p:cNvSpPr txBox="1"/>
          <p:nvPr/>
        </p:nvSpPr>
        <p:spPr>
          <a:xfrm>
            <a:off x="312937" y="2934687"/>
            <a:ext cx="8518125" cy="17045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50000"/>
              </a:lnSpc>
            </a:pPr>
            <a:r>
              <a:rPr lang="en-US" altLang="zh-CN"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rPr>
              <a:t>        Distance functions are fundamental to the effective design of data mining algorithms, because a poor choice in this respect may be very detrimental to the quality of the results.</a:t>
            </a:r>
          </a:p>
          <a:p>
            <a:pPr algn="r">
              <a:lnSpc>
                <a:spcPct val="150000"/>
              </a:lnSpc>
            </a:pPr>
            <a:endParaRPr lang="en-US" altLang="zh-CN" b="1"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endParaRPr>
          </a:p>
          <a:p>
            <a:pPr algn="r">
              <a:lnSpc>
                <a:spcPct val="150000"/>
              </a:lnSpc>
            </a:pPr>
            <a:r>
              <a:rPr lang="en-US" altLang="zh-CN" b="1" dirty="0">
                <a:solidFill>
                  <a:srgbClr val="111111"/>
                </a:solidFill>
                <a:latin typeface="Times New Roman" panose="02020603050405020304" pitchFamily="18" charset="0"/>
                <a:ea typeface="微软雅黑" panose="020B0503020204020204" pitchFamily="34" charset="-122"/>
                <a:cs typeface="Times New Roman" panose="02020603050405020304" pitchFamily="18" charset="0"/>
              </a:rPr>
              <a:t>Aggarwal, Data Mining, Chapter 3.</a:t>
            </a:r>
          </a:p>
        </p:txBody>
      </p:sp>
      <p:sp>
        <p:nvSpPr>
          <p:cNvPr id="7" name="文本框 6">
            <a:extLst>
              <a:ext uri="{FF2B5EF4-FFF2-40B4-BE49-F238E27FC236}">
                <a16:creationId xmlns:a16="http://schemas.microsoft.com/office/drawing/2014/main" id="{5D41AFD2-F14D-24EB-7C53-347656B0DF41}"/>
              </a:ext>
            </a:extLst>
          </p:cNvPr>
          <p:cNvSpPr txBox="1"/>
          <p:nvPr/>
        </p:nvSpPr>
        <p:spPr>
          <a:xfrm>
            <a:off x="457201" y="2096070"/>
            <a:ext cx="8056484" cy="468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b="1" dirty="0">
                <a:solidFill>
                  <a:srgbClr val="111111"/>
                </a:solidFill>
                <a:latin typeface="华文宋体" panose="02010600040101010101" pitchFamily="2" charset="-122"/>
                <a:ea typeface="华文宋体" panose="02010600040101010101" pitchFamily="2" charset="-122"/>
                <a:sym typeface="Wingdings" panose="05000000000000000000" pitchFamily="2" charset="2"/>
              </a:rPr>
              <a:t>相似性度量对于时序数据分类、聚类、异常检测、模式挖掘等应用至关重要！</a:t>
            </a:r>
            <a:endParaRPr lang="en-US" altLang="zh-CN" b="1" dirty="0">
              <a:solidFill>
                <a:srgbClr val="111111"/>
              </a:solidFill>
              <a:latin typeface="华文宋体" panose="02010600040101010101" pitchFamily="2" charset="-122"/>
              <a:ea typeface="华文宋体" panose="02010600040101010101" pitchFamily="2" charset="-122"/>
              <a:sym typeface="Wingdings" panose="05000000000000000000" pitchFamily="2" charset="2"/>
            </a:endParaRPr>
          </a:p>
        </p:txBody>
      </p:sp>
    </p:spTree>
    <p:extLst>
      <p:ext uri="{BB962C8B-B14F-4D97-AF65-F5344CB8AC3E}">
        <p14:creationId xmlns:p14="http://schemas.microsoft.com/office/powerpoint/2010/main" val="64728503"/>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8574</TotalTime>
  <Words>9272</Words>
  <Application>Microsoft Office PowerPoint</Application>
  <PresentationFormat>全屏显示(4:3)</PresentationFormat>
  <Paragraphs>927</Paragraphs>
  <Slides>82</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82</vt:i4>
      </vt:variant>
    </vt:vector>
  </HeadingPairs>
  <TitlesOfParts>
    <vt:vector size="98" baseType="lpstr">
      <vt:lpstr>-apple-system</vt:lpstr>
      <vt:lpstr>pingfang SC</vt:lpstr>
      <vt:lpstr>system-ui</vt:lpstr>
      <vt:lpstr>仿宋</vt:lpstr>
      <vt:lpstr>华文宋体</vt:lpstr>
      <vt:lpstr>微软雅黑</vt:lpstr>
      <vt:lpstr>微软雅黑 Light</vt:lpstr>
      <vt:lpstr>Arial</vt:lpstr>
      <vt:lpstr>Calibri</vt:lpstr>
      <vt:lpstr>Cambria Math</vt:lpstr>
      <vt:lpstr>Helvetica</vt:lpstr>
      <vt:lpstr>Lucida Handwriting</vt:lpstr>
      <vt:lpstr>Roboto</vt:lpstr>
      <vt:lpstr>Times New Roman</vt:lpstr>
      <vt:lpstr>Wingdings</vt:lpstr>
      <vt:lpstr>Office 主题​​</vt:lpstr>
      <vt:lpstr>时间序列数据挖掘</vt:lpstr>
      <vt:lpstr>大纲</vt:lpstr>
      <vt:lpstr>引    言</vt:lpstr>
      <vt:lpstr>时间序列介绍</vt:lpstr>
      <vt:lpstr>时间序列数据来源</vt:lpstr>
      <vt:lpstr>时间序列数据相关特点及应用</vt:lpstr>
      <vt:lpstr>时间序列数据表示方法</vt:lpstr>
      <vt:lpstr>时间序列相似性度量</vt:lpstr>
      <vt:lpstr>时间序列相似性度量介绍</vt:lpstr>
      <vt:lpstr>时间序列相似性度量方法</vt:lpstr>
      <vt:lpstr>相似性度量方法计算公式</vt:lpstr>
      <vt:lpstr>动态时间规整(DTW)方法介绍</vt:lpstr>
      <vt:lpstr>DTW计算过程（一）</vt:lpstr>
      <vt:lpstr>DTW计算过程（二）</vt:lpstr>
      <vt:lpstr>时间序列查找</vt:lpstr>
      <vt:lpstr>时间序列查找介绍</vt:lpstr>
      <vt:lpstr>数据降维：符号聚合近似(SAX)技术</vt:lpstr>
      <vt:lpstr>SAX相似性度量</vt:lpstr>
      <vt:lpstr>符号近似聚合索引技术(iSAX)</vt:lpstr>
      <vt:lpstr>iSAX插入</vt:lpstr>
      <vt:lpstr>iSAX查找</vt:lpstr>
      <vt:lpstr>局部敏感哈希</vt:lpstr>
      <vt:lpstr>局部敏感哈希定义</vt:lpstr>
      <vt:lpstr>局部敏感哈希索引建立</vt:lpstr>
      <vt:lpstr>局部敏感哈希k近邻查找</vt:lpstr>
      <vt:lpstr>局部敏感哈希k近邻查找复杂度</vt:lpstr>
      <vt:lpstr>时间序列预测</vt:lpstr>
      <vt:lpstr>时间序列预测介绍</vt:lpstr>
      <vt:lpstr>时间序列预测场景</vt:lpstr>
      <vt:lpstr>时间序列的类型与四要素</vt:lpstr>
      <vt:lpstr>基于自回归的时间序列预测模型</vt:lpstr>
      <vt:lpstr>自相关性</vt:lpstr>
      <vt:lpstr>自回归(AR)模型</vt:lpstr>
      <vt:lpstr>移动平均(MA)模型</vt:lpstr>
      <vt:lpstr>自回归移动平均(ARMA)模型</vt:lpstr>
      <vt:lpstr>自回归集成平均(ARIMA)模型</vt:lpstr>
      <vt:lpstr>基于时间序列分解的预测模型</vt:lpstr>
      <vt:lpstr>基于机器学习的时间序列预测</vt:lpstr>
      <vt:lpstr>时间序列分类</vt:lpstr>
      <vt:lpstr>时间序列分类介绍</vt:lpstr>
      <vt:lpstr>基于k-NN的时间序列分类</vt:lpstr>
      <vt:lpstr>基于深度学习的时间序列分类方法总览</vt:lpstr>
      <vt:lpstr>基于深度学习时间序列分类的统一框架</vt:lpstr>
      <vt:lpstr>卷积神经网络用于时间序列分类架构</vt:lpstr>
      <vt:lpstr>基于图的时间序列分类</vt:lpstr>
      <vt:lpstr>时间序列聚类</vt:lpstr>
      <vt:lpstr>时间序列聚类介绍</vt:lpstr>
      <vt:lpstr>时间序列聚类面临的挑战</vt:lpstr>
      <vt:lpstr>时间序列聚类方法</vt:lpstr>
      <vt:lpstr>时间序列聚类步骤</vt:lpstr>
      <vt:lpstr>传统时间序列聚类算法</vt:lpstr>
      <vt:lpstr>基于机器学习的聚类算法</vt:lpstr>
      <vt:lpstr>时间序列异常检测</vt:lpstr>
      <vt:lpstr>时间序列异常检测介绍</vt:lpstr>
      <vt:lpstr>基于预测模型的点异常检测</vt:lpstr>
      <vt:lpstr>基于相似度量的点异常检测</vt:lpstr>
      <vt:lpstr>基于相似度量的点异常检测方法对比</vt:lpstr>
      <vt:lpstr>形状异常检测：k近邻法</vt:lpstr>
      <vt:lpstr>k近邻法进行形状异常举例</vt:lpstr>
      <vt:lpstr>时间序列数据库</vt:lpstr>
      <vt:lpstr>时间序列数据库介绍</vt:lpstr>
      <vt:lpstr>时间序列数据写入、查询、存储特点</vt:lpstr>
      <vt:lpstr>时间序列数据库产品诞生时间表</vt:lpstr>
      <vt:lpstr>时间序列数据库核心技术：LSM-Tree</vt:lpstr>
      <vt:lpstr>LSM-Tree读写流程</vt:lpstr>
      <vt:lpstr>LSM-Tree不足</vt:lpstr>
      <vt:lpstr>LSM-Tree查询加速</vt:lpstr>
      <vt:lpstr>缓解LSM-Tree写放大策略</vt:lpstr>
      <vt:lpstr>缓解LSM-Tree空间放大策略</vt:lpstr>
      <vt:lpstr>时序数据库产品IoTDB简介</vt:lpstr>
      <vt:lpstr>时间序列智能运维</vt:lpstr>
      <vt:lpstr>智能运维概述</vt:lpstr>
      <vt:lpstr>智能运维的重要性</vt:lpstr>
      <vt:lpstr>智能场景下的数据</vt:lpstr>
      <vt:lpstr>运维数据的挑战</vt:lpstr>
      <vt:lpstr>IoTDB在管理运维数据的优势</vt:lpstr>
      <vt:lpstr>基于IoTDB的智能运维举例(一)</vt:lpstr>
      <vt:lpstr>城市轨道交通车辆运维系统架构</vt:lpstr>
      <vt:lpstr>基于IoTDB的智能运维举例(二)</vt:lpstr>
      <vt:lpstr>参考文献(一)</vt:lpstr>
      <vt:lpstr>参考文献(二)</vt:lpstr>
      <vt:lpstr>提问与解答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时间序列数据挖掘</dc:title>
  <cp:lastModifiedBy>刘世喆</cp:lastModifiedBy>
  <cp:revision>486</cp:revision>
  <dcterms:modified xsi:type="dcterms:W3CDTF">2022-09-28T13:11:23Z</dcterms:modified>
</cp:coreProperties>
</file>